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5" r:id="rId3"/>
    <p:sldId id="258" r:id="rId4"/>
    <p:sldId id="275" r:id="rId5"/>
    <p:sldId id="292" r:id="rId6"/>
    <p:sldId id="257" r:id="rId7"/>
    <p:sldId id="289" r:id="rId8"/>
    <p:sldId id="290" r:id="rId9"/>
    <p:sldId id="280" r:id="rId10"/>
    <p:sldId id="279" r:id="rId11"/>
    <p:sldId id="281" r:id="rId12"/>
    <p:sldId id="282" r:id="rId13"/>
    <p:sldId id="267" r:id="rId14"/>
    <p:sldId id="262" r:id="rId15"/>
    <p:sldId id="277" r:id="rId16"/>
    <p:sldId id="283" r:id="rId17"/>
    <p:sldId id="259" r:id="rId18"/>
    <p:sldId id="263" r:id="rId19"/>
    <p:sldId id="271" r:id="rId20"/>
    <p:sldId id="273" r:id="rId21"/>
    <p:sldId id="265" r:id="rId22"/>
    <p:sldId id="274" r:id="rId23"/>
    <p:sldId id="261" r:id="rId24"/>
    <p:sldId id="291" r:id="rId25"/>
    <p:sldId id="294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B8F74-C7E0-40AF-9951-201158DF9495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19C7B-78C1-4C7C-99C3-1DB2DC709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059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EA0C3-9ED9-44BB-9375-D55EC4E9F7B4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19689-7615-4879-A301-82067E20B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985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7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buffer</a:t>
            </a:r>
            <a:r>
              <a:rPr lang="en-US" baseline="0" dirty="0" smtClean="0"/>
              <a:t> with capacity of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0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9689-7615-4879-A301-82067E20B857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ED50-1086-4560-8442-6FB457F87B15}" type="datetime1">
              <a:rPr lang="en-US" smtClean="0"/>
              <a:t>9/7/2011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70081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77B5-1D55-4AF6-BFF2-F4D6E5190C2A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3C85-87DE-4A0D-8EA9-D4F1BA01E452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2847975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err="1" smtClean="0"/>
              <a:t>Setac</a:t>
            </a:r>
            <a:r>
              <a:rPr lang="en-US" dirty="0" smtClean="0"/>
              <a:t>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1600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7415-2095-4047-83E1-E62F6268B1D1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6D66-CCD6-44A5-8E5C-EAAB345D7FC9}" type="datetime1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488A-FB0C-4156-95ED-EFE3392D2058}" type="datetime1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1BFC-866F-40D8-BE92-E7715095CF33}" type="datetime1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FE82-4C4A-4298-9A2C-C7822A115074}" type="datetime1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85A2-68B5-44FB-A6EE-E99AB2DD1234}" type="datetime1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D697-B558-4C00-A1C5-EB654A4F44E0}" type="datetime1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FA2872-88FA-46A3-9664-9D149D50C340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07010A-02A3-4945-91AF-9FB748608D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ir.cs.illinois.edu/setac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kka.io/docs/akka/1.1.3/additional/companies-using-akka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Setac</a:t>
            </a:r>
            <a:r>
              <a:rPr lang="en-US" sz="4000" dirty="0" smtClean="0"/>
              <a:t>: A Phased Deterministic Testing Framework for </a:t>
            </a:r>
            <a:r>
              <a:rPr lang="en-US" sz="4000" dirty="0" err="1" smtClean="0"/>
              <a:t>Scala</a:t>
            </a:r>
            <a:r>
              <a:rPr lang="en-US" sz="4000" dirty="0" smtClean="0"/>
              <a:t> Actors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r>
              <a:rPr lang="en-US" dirty="0"/>
              <a:t>Samira Tasharofi, Milos Gligoric, Darko Marinov, and Ralph Johnson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Buggy </a:t>
            </a:r>
            <a:r>
              <a:rPr lang="en-US" sz="4400" dirty="0" err="1" smtClean="0"/>
              <a:t>BoundedBuffer</a:t>
            </a:r>
            <a:r>
              <a:rPr lang="en-US" sz="4400" dirty="0" smtClean="0"/>
              <a:t>: Schedules in </a:t>
            </a:r>
            <a:r>
              <a:rPr lang="en-US" sz="4400" dirty="0" err="1" smtClean="0"/>
              <a:t>BufferTest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4196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9/7/2011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82318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111" y="2021666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uffer(1)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67699" y="2409824"/>
            <a:ext cx="15240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62800" y="2409824"/>
            <a:ext cx="15240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72200" y="2409825"/>
            <a:ext cx="15240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738936" y="2014506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producer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2612" y="2014507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consumer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315200" y="2409825"/>
            <a:ext cx="1171575" cy="333375"/>
            <a:chOff x="7315200" y="2409825"/>
            <a:chExt cx="1171575" cy="333375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7324723" y="2743200"/>
              <a:ext cx="9429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315200" y="2409825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Put(4)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324600" y="2780302"/>
            <a:ext cx="2171698" cy="307777"/>
            <a:chOff x="6324600" y="2780302"/>
            <a:chExt cx="2171698" cy="307777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6324600" y="3079045"/>
              <a:ext cx="19430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324723" y="2780302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Get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315200" y="3505200"/>
            <a:ext cx="1171575" cy="333375"/>
            <a:chOff x="7315200" y="3505200"/>
            <a:chExt cx="1171575" cy="333375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7324723" y="3838575"/>
              <a:ext cx="9429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315200" y="3505200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Put(5)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300788" y="3857625"/>
            <a:ext cx="2171698" cy="307777"/>
            <a:chOff x="6300788" y="3857625"/>
            <a:chExt cx="2171698" cy="307777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6300788" y="4156368"/>
              <a:ext cx="19430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300911" y="3857625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Get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329361" y="4188023"/>
            <a:ext cx="1943099" cy="307777"/>
            <a:chOff x="6329361" y="4188023"/>
            <a:chExt cx="1943099" cy="307777"/>
          </a:xfrm>
        </p:grpSpPr>
        <p:cxnSp>
          <p:nvCxnSpPr>
            <p:cNvPr id="43" name="Straight Arrow Connector 42"/>
            <p:cNvCxnSpPr/>
            <p:nvPr/>
          </p:nvCxnSpPr>
          <p:spPr>
            <a:xfrm flipH="1">
              <a:off x="6329361" y="4430123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96035" y="4188023"/>
              <a:ext cx="11715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353173" y="3079045"/>
            <a:ext cx="1943099" cy="307777"/>
            <a:chOff x="6353173" y="3079045"/>
            <a:chExt cx="1943099" cy="307777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6353173" y="3352800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386511" y="3079045"/>
              <a:ext cx="862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353173" y="4191000"/>
            <a:ext cx="1943099" cy="307777"/>
            <a:chOff x="6353173" y="3079045"/>
            <a:chExt cx="1943099" cy="307777"/>
          </a:xfrm>
        </p:grpSpPr>
        <p:cxnSp>
          <p:nvCxnSpPr>
            <p:cNvPr id="59" name="Straight Arrow Connector 58"/>
            <p:cNvCxnSpPr/>
            <p:nvPr/>
          </p:nvCxnSpPr>
          <p:spPr>
            <a:xfrm flipH="1">
              <a:off x="6353173" y="3352800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386511" y="3079045"/>
              <a:ext cx="862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300788" y="3654623"/>
            <a:ext cx="1943099" cy="307777"/>
            <a:chOff x="6353173" y="3079045"/>
            <a:chExt cx="1943099" cy="307777"/>
          </a:xfrm>
        </p:grpSpPr>
        <p:cxnSp>
          <p:nvCxnSpPr>
            <p:cNvPr id="62" name="Straight Arrow Connector 61"/>
            <p:cNvCxnSpPr/>
            <p:nvPr/>
          </p:nvCxnSpPr>
          <p:spPr>
            <a:xfrm flipH="1">
              <a:off x="6353173" y="3352800"/>
              <a:ext cx="1943099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386511" y="3079045"/>
              <a:ext cx="862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4" name="Explosion 1 63"/>
          <p:cNvSpPr/>
          <p:nvPr/>
        </p:nvSpPr>
        <p:spPr>
          <a:xfrm>
            <a:off x="4953000" y="4011513"/>
            <a:ext cx="1173955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Error!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777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-0.1020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1" grpId="0" animBg="1"/>
      <p:bldP spid="27" grpId="0" animBg="1"/>
      <p:bldP spid="28" grpId="0" animBg="1"/>
      <p:bldP spid="29" grpId="0"/>
      <p:bldP spid="30" grpId="0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Correct </a:t>
            </a:r>
            <a:r>
              <a:rPr lang="en-US" sz="4400" dirty="0" err="1" smtClean="0"/>
              <a:t>BoundedBuffer</a:t>
            </a:r>
            <a:r>
              <a:rPr lang="en-US" sz="4400" dirty="0"/>
              <a:t>: </a:t>
            </a:r>
            <a:r>
              <a:rPr lang="en-US" sz="4400" dirty="0" smtClean="0"/>
              <a:t>Checking Assertions in Test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9/7/2011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11</a:t>
            </a:fld>
            <a:endParaRPr lang="en-US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724399" y="1600200"/>
            <a:ext cx="3914775" cy="15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SimpleBufferTest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@Test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testBuffer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! Put(4)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assert(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buf.curSize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1)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5092" y="3426022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05400" y="3658475"/>
            <a:ext cx="75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Put(4)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5943600" y="3733800"/>
            <a:ext cx="2362200" cy="1219200"/>
            <a:chOff x="5943600" y="3733800"/>
            <a:chExt cx="2362200" cy="1219200"/>
          </a:xfrm>
        </p:grpSpPr>
        <p:sp>
          <p:nvSpPr>
            <p:cNvPr id="5" name="Rectangle 4"/>
            <p:cNvSpPr/>
            <p:nvPr/>
          </p:nvSpPr>
          <p:spPr>
            <a:xfrm>
              <a:off x="5943600" y="3733800"/>
              <a:ext cx="23622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57900" y="4057649"/>
              <a:ext cx="900111" cy="2286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9525"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477000" y="403860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324600" y="4057649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624636" y="4057649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677025" y="3981449"/>
              <a:ext cx="3333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38850" y="3794550"/>
              <a:ext cx="9191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mailbox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315200" y="4012040"/>
              <a:ext cx="907260" cy="876300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ontent, head</a:t>
              </a:r>
              <a:r>
                <a:rPr lang="en-US" sz="11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tail, </a:t>
              </a:r>
              <a:r>
                <a:rPr lang="en-US" sz="11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curSize</a:t>
              </a:r>
              <a:endParaRPr lang="en-US" sz="1100" dirty="0">
                <a:ln w="9525"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58039" y="3776990"/>
              <a:ext cx="11477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ocal state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096000" y="4114800"/>
            <a:ext cx="164949" cy="117277"/>
            <a:chOff x="4895850" y="4240639"/>
            <a:chExt cx="971550" cy="559961"/>
          </a:xfrm>
        </p:grpSpPr>
        <p:sp>
          <p:nvSpPr>
            <p:cNvPr id="67" name="Rectangle 66"/>
            <p:cNvSpPr/>
            <p:nvPr/>
          </p:nvSpPr>
          <p:spPr>
            <a:xfrm>
              <a:off x="4895850" y="4240639"/>
              <a:ext cx="971550" cy="559961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9525"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H="1" flipV="1">
              <a:off x="4895850" y="4240639"/>
              <a:ext cx="461961" cy="348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348287" y="4240639"/>
              <a:ext cx="519113" cy="351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 flipH="1">
            <a:off x="6057900" y="4888340"/>
            <a:ext cx="1257300" cy="598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498430" y="5182935"/>
            <a:ext cx="752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assert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4" name="Explosion 1 93"/>
          <p:cNvSpPr/>
          <p:nvPr/>
        </p:nvSpPr>
        <p:spPr>
          <a:xfrm>
            <a:off x="6874667" y="2499658"/>
            <a:ext cx="1173955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Fails!!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314950" y="3888743"/>
            <a:ext cx="723900" cy="246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xplosion 1 27"/>
          <p:cNvSpPr/>
          <p:nvPr/>
        </p:nvSpPr>
        <p:spPr>
          <a:xfrm>
            <a:off x="5303045" y="5234995"/>
            <a:ext cx="1173955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Fails!!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C 0.00504 0.00116 0.00764 0.0044 0.01268 0.00625 C 0.01389 0.00672 0.01528 0.00672 0.0165 0.00741 C 0.01789 0.00788 0.01875 0.00903 0.02032 0.0095 C 0.02431 0.01088 0.03178 0.01158 0.03577 0.01366 C 0.03941 0.01598 0.04393 0.01783 0.04844 0.01922 C 0.054 0.02084 0.05869 0.02246 0.06389 0.02454 C 0.0665 0.02547 0.07153 0.02663 0.07153 0.02686 C 0.07257 0.02778 0.07292 0.02917 0.07414 0.02987 C 0.07639 0.03125 0.08178 0.03195 0.08178 0.03218 C 0.08785 0.03936 0.08386 0.0375 0.0908 0.03959 C 0.09375 0.04329 0.09584 0.04468 0.10105 0.04607 C 0.10417 0.05 0.11754 0.05811 0.12431 0.05811 " pathEditMode="relative" rAng="0" ptsTypes="ffffffffffffA">
                                      <p:cBhvr>
                                        <p:cTn id="4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/>
      <p:bldP spid="62" grpId="0"/>
      <p:bldP spid="81" grpId="0"/>
      <p:bldP spid="9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Actor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How to write unit tests for Actor programs while controlling the schedule?</a:t>
            </a:r>
          </a:p>
          <a:p>
            <a:pPr lvl="1"/>
            <a:r>
              <a:rPr lang="en-US" dirty="0" smtClean="0"/>
              <a:t>How to check assertions at appropriate times?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Current Solutions:</a:t>
            </a:r>
          </a:p>
          <a:p>
            <a:pPr lvl="1"/>
            <a:r>
              <a:rPr lang="en-US" dirty="0" smtClean="0"/>
              <a:t>Using synchronization constructs, e.g. Latches and Barriers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 smtClean="0"/>
              <a:t>Thread.sleep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BufferTest</a:t>
            </a:r>
            <a:r>
              <a:rPr lang="en-US" sz="4800" dirty="0" smtClean="0"/>
              <a:t>: A Test Schedule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810000" y="2438400"/>
            <a:ext cx="152400" cy="289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8600" y="2362200"/>
            <a:ext cx="152400" cy="289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193875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BoundedeBuffer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992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0" y="198334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62400" y="2743199"/>
            <a:ext cx="3886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7400" y="3276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39624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62400" y="4605754"/>
            <a:ext cx="3886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962400" y="3551992"/>
            <a:ext cx="3886200" cy="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8" idx="3"/>
          </p:cNvCxnSpPr>
          <p:nvPr/>
        </p:nvCxnSpPr>
        <p:spPr>
          <a:xfrm flipH="1" flipV="1">
            <a:off x="3962400" y="4893677"/>
            <a:ext cx="3886200" cy="1687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3600" y="2667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Check assertions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209800" y="2971800"/>
            <a:ext cx="5638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0" y="243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5791200" y="2438400"/>
            <a:ext cx="152400" cy="289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056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Put(4)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677025" y="364072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Put(5)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43096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4191000" y="3276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4605755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133600" y="38524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Check assertions</a:t>
            </a:r>
            <a:endParaRPr lang="en-US" sz="16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209800" y="4191000"/>
            <a:ext cx="56388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133600" y="4724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Check assertions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133600" y="5105400"/>
            <a:ext cx="57150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/>
          <p:cNvSpPr/>
          <p:nvPr/>
        </p:nvSpPr>
        <p:spPr>
          <a:xfrm>
            <a:off x="1905000" y="2123420"/>
            <a:ext cx="152400" cy="88213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1914645" y="3198911"/>
            <a:ext cx="142755" cy="992089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>
            <a:off x="1905000" y="4267200"/>
            <a:ext cx="152400" cy="80593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59734" y="23952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Phase 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Phase 2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990600" y="4495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Phase 3</a:t>
            </a:r>
            <a:endParaRPr lang="en-US" sz="1600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7A58-5BC9-46A6-9BD0-1D67A04984E4}" type="datetime1">
              <a:rPr lang="en-US" smtClean="0"/>
              <a:t>9/7/2011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13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4" grpId="0"/>
      <p:bldP spid="38" grpId="0"/>
      <p:bldP spid="39" grpId="0"/>
      <p:bldP spid="40" grpId="0"/>
      <p:bldP spid="41" grpId="0"/>
      <p:bldP spid="42" grpId="0"/>
      <p:bldP spid="46" grpId="0"/>
      <p:bldP spid="48" grpId="0"/>
      <p:bldP spid="3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400" dirty="0" smtClean="0"/>
              <a:t>Traditional: </a:t>
            </a:r>
            <a:r>
              <a:rPr lang="en-US" sz="4400" dirty="0" err="1" smtClean="0"/>
              <a:t>BufferTest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572000" cy="4800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class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BufferTest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@Test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def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testBuffer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putLatch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CountDownLatch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(2)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getLatch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CountDownLatch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(2</a:t>
            </a:r>
            <a:r>
              <a:rPr lang="en-US" sz="1100" b="1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=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   new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BoundedBuffer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(1,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putLatch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100" b="1" dirty="0" err="1" smtClean="0">
                <a:solidFill>
                  <a:schemeClr val="tx1"/>
                </a:solidFill>
                <a:latin typeface="Courier New"/>
              </a:rPr>
              <a:t>getLatch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)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consumeLatch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CountDownLatch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(1)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consumer = new Consumer(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consumeLatch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producer = new Producer(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//Phase 1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consumer ! Consume(1)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consumeLatch.await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100" b="1" dirty="0" err="1">
                <a:solidFill>
                  <a:schemeClr val="tx1"/>
                </a:solidFill>
                <a:latin typeface="Courier New"/>
              </a:rPr>
              <a:t>Thread.sleep</a:t>
            </a:r>
            <a:r>
              <a:rPr lang="en-US" sz="1100" b="1" dirty="0">
                <a:solidFill>
                  <a:schemeClr val="tx1"/>
                </a:solidFill>
                <a:latin typeface="Courier New"/>
              </a:rPr>
              <a:t>(1000)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 assert(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consumer.getState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==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State.Blocked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&amp;&amp; </a:t>
            </a:r>
            <a:endParaRPr lang="en-US" sz="1100" dirty="0" smtClean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     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== 0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// …    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}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}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3429000"/>
            <a:ext cx="4267200" cy="26653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class Consumer(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Actor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consumeLatch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CountDownLatch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extends Actor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token = -1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act() = loop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react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case Consume(count) =&gt;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consumeLatch.countDown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for (i &lt;- 0 to count-1)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token =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!? Get).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asInstanceOf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4038600"/>
            <a:ext cx="3124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152B-BA06-4E66-ADE9-0EC382906B1C}" type="datetime1">
              <a:rPr lang="en-US" smtClean="0"/>
              <a:t>9/7/2011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14</a:t>
            </a:fld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4267200"/>
            <a:ext cx="3581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153400" y="1781175"/>
            <a:ext cx="152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7248525" y="1781175"/>
            <a:ext cx="152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6448425" y="1781175"/>
            <a:ext cx="152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Left Brace 14"/>
          <p:cNvSpPr/>
          <p:nvPr/>
        </p:nvSpPr>
        <p:spPr>
          <a:xfrm>
            <a:off x="6043432" y="1781175"/>
            <a:ext cx="152400" cy="88213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5129032" y="20529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Phase 1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1441876"/>
            <a:ext cx="1090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consumer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141258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producer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1414046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b</a:t>
            </a:r>
            <a:r>
              <a:rPr lang="en-US" sz="1400" dirty="0" smtClean="0"/>
              <a:t>uffer(1)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00825" y="2195840"/>
            <a:ext cx="15525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58050" y="189249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Get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106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sz="4400" dirty="0"/>
              <a:t>Traditional: </a:t>
            </a:r>
            <a:r>
              <a:rPr lang="en-US" sz="4400" dirty="0" err="1" smtClean="0"/>
              <a:t>BufferTest</a:t>
            </a:r>
            <a:r>
              <a:rPr lang="en-US" sz="4400" dirty="0" smtClean="0"/>
              <a:t> (</a:t>
            </a:r>
            <a:r>
              <a:rPr lang="en-US" sz="4400" dirty="0" err="1" smtClean="0"/>
              <a:t>cont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048000"/>
            <a:ext cx="44196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class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BufferTest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@Test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def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testBuffer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// …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//Phase 2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producer ! Produce(List(4,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5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putLatch.await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assert(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4 &amp;&amp;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1)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// Phase 3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consumer ! Consume(1)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getLatch.await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assert(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5 &amp;&amp;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0)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8200" y="1676400"/>
            <a:ext cx="4419600" cy="44958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putLatch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5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CountDownLatch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getLatch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5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CountDownLatch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putLatch.countDown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05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getLatch.countDown</a:t>
            </a:r>
            <a:r>
              <a:rPr lang="en-US" sz="105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05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05000" y="3886200"/>
            <a:ext cx="3581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071687" y="5105400"/>
            <a:ext cx="3414713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8CB4-44BC-4FC7-B3EE-6EA2D461A840}" type="datetime1">
              <a:rPr lang="en-US" smtClean="0"/>
              <a:t>9/7/2011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15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38550" y="1693338"/>
            <a:ext cx="152400" cy="1312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2628899" y="1692715"/>
            <a:ext cx="152402" cy="13128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1828800" y="1693337"/>
            <a:ext cx="161924" cy="1312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Left Brace 19"/>
          <p:cNvSpPr/>
          <p:nvPr/>
        </p:nvSpPr>
        <p:spPr>
          <a:xfrm>
            <a:off x="1640591" y="1684306"/>
            <a:ext cx="152399" cy="726293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726191" y="1820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Phase 2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7775" y="1372284"/>
            <a:ext cx="109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consumer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238375" y="134299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producer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076575" y="134445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b</a:t>
            </a:r>
            <a:r>
              <a:rPr lang="en-US" sz="1200" dirty="0" smtClean="0"/>
              <a:t>uffer(1)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81300" y="1905000"/>
            <a:ext cx="857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24150" y="159722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Put(4)</a:t>
            </a:r>
            <a:endParaRPr lang="en-US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990724" y="2057400"/>
            <a:ext cx="16478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09876" y="2286000"/>
            <a:ext cx="857249" cy="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71799" y="2057400"/>
            <a:ext cx="695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Put(5)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628899" y="241059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Get</a:t>
            </a:r>
            <a:endParaRPr lang="en-US" sz="1200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1985963" y="2653100"/>
            <a:ext cx="1647826" cy="1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985963" y="2895600"/>
            <a:ext cx="16478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05000" y="1780401"/>
            <a:ext cx="333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52625" y="2694801"/>
            <a:ext cx="333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66" name="Left Brace 65"/>
          <p:cNvSpPr/>
          <p:nvPr/>
        </p:nvSpPr>
        <p:spPr>
          <a:xfrm>
            <a:off x="1623831" y="2549098"/>
            <a:ext cx="169159" cy="42270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7" name="TextBox 66"/>
          <p:cNvSpPr txBox="1"/>
          <p:nvPr/>
        </p:nvSpPr>
        <p:spPr>
          <a:xfrm>
            <a:off x="709432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Phase 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9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6" grpId="0"/>
      <p:bldP spid="57" grpId="0"/>
      <p:bldP spid="58" grpId="0"/>
      <p:bldP spid="64" grpId="0"/>
      <p:bldP spid="65" grpId="0"/>
      <p:bldP spid="66" grpId="0" animBg="1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Traditional </a:t>
            </a:r>
            <a:r>
              <a:rPr lang="en-US" sz="4800" dirty="0" err="1" smtClean="0"/>
              <a:t>BufferTest</a:t>
            </a:r>
            <a:r>
              <a:rPr lang="en-US" sz="4800" dirty="0" smtClean="0"/>
              <a:t> Problems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Unreliable</a:t>
            </a:r>
          </a:p>
          <a:p>
            <a:pPr lvl="1"/>
            <a:r>
              <a:rPr lang="en-US" dirty="0" err="1" smtClean="0"/>
              <a:t>Thread.sleep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Complexity and Deadlock possibility</a:t>
            </a:r>
          </a:p>
          <a:p>
            <a:pPr lvl="1"/>
            <a:r>
              <a:rPr lang="en-US" dirty="0" smtClean="0"/>
              <a:t> Latches and Barriers</a:t>
            </a:r>
          </a:p>
          <a:p>
            <a:endParaRPr lang="en-US" dirty="0" smtClean="0"/>
          </a:p>
          <a:p>
            <a:r>
              <a:rPr lang="en-US" dirty="0" smtClean="0"/>
              <a:t>Costly</a:t>
            </a:r>
          </a:p>
          <a:p>
            <a:pPr lvl="1"/>
            <a:r>
              <a:rPr lang="en-US" dirty="0" smtClean="0"/>
              <a:t>Changing the program under 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 tests with some constraints on the schedule</a:t>
            </a:r>
          </a:p>
          <a:p>
            <a:pPr lvl="1"/>
            <a:r>
              <a:rPr lang="en-US" dirty="0" smtClean="0"/>
              <a:t>Partial order of schedule messages</a:t>
            </a:r>
          </a:p>
          <a:p>
            <a:pPr lvl="1"/>
            <a:r>
              <a:rPr lang="en-US" dirty="0"/>
              <a:t>Centralized </a:t>
            </a:r>
            <a:r>
              <a:rPr lang="en-US" dirty="0" smtClean="0"/>
              <a:t>schedule, less complexity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Checking assertions when the system is stable</a:t>
            </a:r>
          </a:p>
          <a:p>
            <a:pPr lvl="1"/>
            <a:r>
              <a:rPr lang="en-US" dirty="0" smtClean="0"/>
              <a:t>There is no message that can be processed</a:t>
            </a:r>
          </a:p>
          <a:p>
            <a:pPr lvl="1"/>
            <a:r>
              <a:rPr lang="en-US" dirty="0" smtClean="0"/>
              <a:t>No progress in the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change in the run time environment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Minimal changes in the program under test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877D-2DB1-48C8-A080-81B2F3AD1AFA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dirty="0" err="1" smtClean="0"/>
              <a:t>Setac</a:t>
            </a:r>
            <a:r>
              <a:rPr lang="en-US" dirty="0" smtClean="0"/>
              <a:t>: </a:t>
            </a:r>
            <a:r>
              <a:rPr lang="en-US" dirty="0" err="1" smtClean="0"/>
              <a:t>BufferTest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705600" cy="4876800"/>
          </a:xfrm>
          <a:noFill/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class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BufferTest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extends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SetacTest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@Test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def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testBuffer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BoundedBuffer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(1)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consumer = new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Consumer(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producer = new Producer(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put4 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=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createScheduleMessage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(producer,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Put(4))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put5 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=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createScheduleMessage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(producer,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Put(5))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b="1" dirty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 gets 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= </a:t>
            </a:r>
            <a:r>
              <a:rPr lang="en-US" sz="1050" b="1" dirty="0" err="1" smtClean="0">
                <a:solidFill>
                  <a:schemeClr val="tx1"/>
                </a:solidFill>
                <a:latin typeface="Courier New"/>
              </a:rPr>
              <a:t>createMultipleScheduleMessage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(2, consumer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</a:t>
            </a:r>
            <a:r>
              <a:rPr lang="en-US" sz="1050" b="1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050" b="1" dirty="0">
                <a:solidFill>
                  <a:schemeClr val="tx1"/>
                </a:solidFill>
                <a:latin typeface="Courier New"/>
              </a:rPr>
              <a:t>, Get</a:t>
            </a:r>
            <a:r>
              <a:rPr lang="en-US" sz="1050" b="1" dirty="0" smtClean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producer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!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Produce(List(4,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5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consumer ! Consume(2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) 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//Phase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1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     </a:t>
            </a:r>
            <a:r>
              <a:rPr lang="en-US" sz="1050" b="1" dirty="0" err="1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setSchedule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(gets(0</a:t>
            </a:r>
            <a:r>
              <a:rPr lang="en-US" sz="1050" b="1" dirty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)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assertWhenStable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consumer.isBlocked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&amp;&amp;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==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0)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</a:t>
            </a: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//Phase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2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setSchedule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(put4 -&gt; put5)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assertWhenStable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==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4 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&amp;&amp; </a:t>
            </a:r>
            <a:r>
              <a:rPr lang="en-US" sz="1050" dirty="0" err="1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>
                <a:solidFill>
                  <a:schemeClr val="tx1"/>
                </a:solidFill>
                <a:latin typeface="Courier New"/>
              </a:rPr>
              <a:t> ==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1 &amp;&amp; put5.isProcessed)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>
                <a:solidFill>
                  <a:schemeClr val="tx1"/>
                </a:solidFill>
                <a:latin typeface="Courier New"/>
              </a:rPr>
              <a:t>    // Phase 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3</a:t>
            </a:r>
          </a:p>
          <a:p>
            <a:pPr marL="0" indent="0">
              <a:buNone/>
            </a:pP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    </a:t>
            </a:r>
            <a:r>
              <a:rPr lang="en-US" sz="1050" b="1" dirty="0" err="1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setSchedule</a:t>
            </a:r>
            <a:r>
              <a:rPr lang="en-US" sz="1050" b="1" dirty="0" smtClean="0">
                <a:solidFill>
                  <a:schemeClr val="tx1"/>
                </a:solidFill>
                <a:highlight>
                  <a:srgbClr val="E8F2FE"/>
                </a:highlight>
                <a:latin typeface="Courier New"/>
              </a:rPr>
              <a:t>(gets(1))</a:t>
            </a:r>
            <a:endParaRPr lang="en-US" sz="1050" b="1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 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assertWhenStable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consumer.token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5 &amp;&amp; </a:t>
            </a:r>
            <a:r>
              <a:rPr lang="en-US" sz="1050" dirty="0" err="1" smtClean="0">
                <a:solidFill>
                  <a:schemeClr val="tx1"/>
                </a:solidFill>
                <a:latin typeface="Courier New"/>
              </a:rPr>
              <a:t>buf.curSize</a:t>
            </a: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== 0)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  }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en-US" sz="1050" dirty="0">
              <a:solidFill>
                <a:schemeClr val="tx1"/>
              </a:solidFill>
              <a:latin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C84E-BCD4-4102-8479-D40D325EF30A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Setac</a:t>
            </a:r>
            <a:r>
              <a:rPr lang="en-US" dirty="0"/>
              <a:t>: </a:t>
            </a:r>
            <a:r>
              <a:rPr lang="en-US" dirty="0" err="1" smtClean="0"/>
              <a:t>BufferTest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209800"/>
            <a:ext cx="5943600" cy="2336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(size: </a:t>
            </a: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>
                <a:latin typeface="Courier New" pitchFamily="49" charset="0"/>
                <a:cs typeface="Courier New" pitchFamily="49" charset="0"/>
              </a:rPr>
              <a:t>) extends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class Consumer(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: Actor) extends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105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class Producer(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: Actor) extends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Actor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BAB6-0E0F-45DC-A5DB-3E4C9AC71F57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6200" y="2209800"/>
            <a:ext cx="1143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TestActor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  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022684"/>
            <a:ext cx="1143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TestActor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  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784684"/>
            <a:ext cx="11430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TestActor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  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approaches for parallel programming</a:t>
            </a:r>
          </a:p>
          <a:p>
            <a:pPr lvl="1"/>
            <a:r>
              <a:rPr lang="en-US" dirty="0" smtClean="0"/>
              <a:t>Shared-memory</a:t>
            </a:r>
          </a:p>
          <a:p>
            <a:pPr lvl="2"/>
            <a:r>
              <a:rPr lang="en-US" dirty="0" smtClean="0"/>
              <a:t>Do not scale with the number of cores</a:t>
            </a:r>
          </a:p>
          <a:p>
            <a:pPr lvl="2"/>
            <a:r>
              <a:rPr lang="en-US" dirty="0" smtClean="0"/>
              <a:t>Cannot be applied for distributed systems</a:t>
            </a:r>
          </a:p>
          <a:p>
            <a:pPr lvl="1"/>
            <a:r>
              <a:rPr lang="en-US" dirty="0" smtClean="0"/>
              <a:t>Message-passing</a:t>
            </a:r>
          </a:p>
          <a:p>
            <a:pPr lvl="2"/>
            <a:r>
              <a:rPr lang="en-US" dirty="0" smtClean="0"/>
              <a:t>Best solution for distributed Systems</a:t>
            </a:r>
          </a:p>
          <a:p>
            <a:pPr lvl="2"/>
            <a:r>
              <a:rPr lang="en-US" dirty="0" smtClean="0"/>
              <a:t>Can scale with the number of cores</a:t>
            </a:r>
          </a:p>
          <a:p>
            <a:r>
              <a:rPr lang="en-US" dirty="0" smtClean="0"/>
              <a:t>Actor model</a:t>
            </a:r>
          </a:p>
          <a:p>
            <a:pPr lvl="1"/>
            <a:r>
              <a:rPr lang="en-US" dirty="0" smtClean="0"/>
              <a:t>A model for message-passing programming</a:t>
            </a:r>
          </a:p>
          <a:p>
            <a:pPr lvl="1"/>
            <a:r>
              <a:rPr lang="en-US" dirty="0" smtClean="0"/>
              <a:t>Supported by many libraries and languages</a:t>
            </a:r>
          </a:p>
          <a:p>
            <a:pPr lvl="2"/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Erlang</a:t>
            </a:r>
            <a:r>
              <a:rPr lang="en-US" dirty="0" smtClean="0"/>
              <a:t>, C#, C++, Groovy(java-based), etc.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Setac</a:t>
            </a:r>
            <a:r>
              <a:rPr lang="en-US" dirty="0"/>
              <a:t>: </a:t>
            </a:r>
            <a:r>
              <a:rPr lang="en-US" dirty="0" err="1" smtClean="0"/>
              <a:t>BufferTest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</a:t>
            </a:r>
            <a:r>
              <a:rPr lang="en-US" dirty="0" err="1" smtClean="0"/>
              <a:t>Thread.sleep</a:t>
            </a:r>
            <a:endParaRPr lang="en-US" dirty="0" smtClean="0"/>
          </a:p>
          <a:p>
            <a:pPr lvl="1"/>
            <a:r>
              <a:rPr lang="en-US" dirty="0" smtClean="0"/>
              <a:t>More reliable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Removed synchronization constructs, e.g. Latches</a:t>
            </a:r>
          </a:p>
          <a:p>
            <a:pPr lvl="1"/>
            <a:r>
              <a:rPr lang="en-US" dirty="0" smtClean="0"/>
              <a:t>Reduced complexity</a:t>
            </a:r>
          </a:p>
          <a:p>
            <a:endParaRPr lang="en-US" dirty="0" smtClean="0"/>
          </a:p>
          <a:p>
            <a:r>
              <a:rPr lang="en-US" dirty="0" smtClean="0"/>
              <a:t>Minimized changes in the program under test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E4E1-5E75-403A-A4C3-55BBFFFFF113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Setac</a:t>
            </a:r>
            <a:r>
              <a:rPr lang="en-US" smtClean="0"/>
              <a:t>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Follows widely used style for unit testing</a:t>
            </a:r>
          </a:p>
          <a:p>
            <a:pPr lvl="1"/>
            <a:r>
              <a:rPr lang="en-US" dirty="0"/>
              <a:t>Integrated with </a:t>
            </a:r>
            <a:r>
              <a:rPr lang="en-US" dirty="0" err="1" smtClean="0"/>
              <a:t>Junit</a:t>
            </a:r>
            <a:endParaRPr lang="en-US" dirty="0"/>
          </a:p>
          <a:p>
            <a:pPr lvl="1"/>
            <a:r>
              <a:rPr lang="en-US" dirty="0" smtClean="0"/>
              <a:t>Refined </a:t>
            </a:r>
            <a:r>
              <a:rPr lang="en-US" dirty="0"/>
              <a:t>over time based on </a:t>
            </a:r>
            <a:r>
              <a:rPr lang="en-US" dirty="0" smtClean="0"/>
              <a:t>examples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Checking assertions when system is stable</a:t>
            </a:r>
          </a:p>
          <a:p>
            <a:endParaRPr lang="en-US" dirty="0" smtClean="0"/>
          </a:p>
          <a:p>
            <a:r>
              <a:rPr lang="en-US" dirty="0" smtClean="0"/>
              <a:t>Total and partial order of schedule messages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Status of Test messages</a:t>
            </a:r>
          </a:p>
          <a:p>
            <a:pPr lvl="1"/>
            <a:r>
              <a:rPr lang="en-US" dirty="0" smtClean="0"/>
              <a:t>Processed, delivered,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Status of actors</a:t>
            </a:r>
          </a:p>
          <a:p>
            <a:pPr lvl="1"/>
            <a:r>
              <a:rPr lang="en-US" dirty="0" smtClean="0"/>
              <a:t>Mail box: Number of messages, content of mail box, etc.</a:t>
            </a:r>
          </a:p>
          <a:p>
            <a:pPr lvl="1"/>
            <a:r>
              <a:rPr lang="en-US" dirty="0" smtClean="0"/>
              <a:t>Execution Status: Blocked, Running, Suspended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CD30-133B-4523-9434-98CF1638B329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non-stable systems</a:t>
            </a:r>
          </a:p>
          <a:p>
            <a:pPr lvl="1"/>
            <a:r>
              <a:rPr lang="en-US" dirty="0" err="1" smtClean="0"/>
              <a:t>receiveWithin</a:t>
            </a:r>
            <a:r>
              <a:rPr lang="en-US" dirty="0" smtClean="0"/>
              <a:t>, </a:t>
            </a:r>
            <a:r>
              <a:rPr lang="en-US" dirty="0" err="1" smtClean="0"/>
              <a:t>reactWithin</a:t>
            </a:r>
            <a:r>
              <a:rPr lang="en-US" dirty="0" smtClean="0"/>
              <a:t>, etc. in a loop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assertAfter</a:t>
            </a:r>
            <a:r>
              <a:rPr lang="en-US" dirty="0" smtClean="0"/>
              <a:t> API in </a:t>
            </a:r>
            <a:r>
              <a:rPr lang="en-US" dirty="0" err="1" smtClean="0"/>
              <a:t>Setac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Managing anonymous actors</a:t>
            </a:r>
          </a:p>
          <a:p>
            <a:pPr lvl="1"/>
            <a:r>
              <a:rPr lang="en-US" dirty="0" smtClean="0"/>
              <a:t>E.g., Futures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Handling actors whose source code is not available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5FFF-DF68-48E9-99DB-B5E68A1D1227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6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number of schedules in actor programs</a:t>
            </a:r>
          </a:p>
          <a:p>
            <a:pPr lvl="1"/>
            <a:r>
              <a:rPr lang="en-US" dirty="0" smtClean="0"/>
              <a:t>Only some schedules might be important to test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It is non-trivial to force specific </a:t>
            </a:r>
            <a:r>
              <a:rPr lang="en-US" dirty="0" smtClean="0"/>
              <a:t>schedule and check assertions at appropriate times</a:t>
            </a:r>
            <a:endParaRPr lang="en-US" dirty="0"/>
          </a:p>
          <a:p>
            <a:pPr lvl="1"/>
            <a:r>
              <a:rPr lang="en-US" dirty="0"/>
              <a:t>Sleeps - unreliable</a:t>
            </a:r>
          </a:p>
          <a:p>
            <a:pPr lvl="1"/>
            <a:r>
              <a:rPr lang="en-US" dirty="0"/>
              <a:t>Latches – hard to write/read</a:t>
            </a:r>
          </a:p>
          <a:p>
            <a:pPr lvl="1"/>
            <a:r>
              <a:rPr lang="en-US" dirty="0"/>
              <a:t>Changes in the program under test- high </a:t>
            </a:r>
            <a:r>
              <a:rPr lang="en-US" dirty="0" smtClean="0"/>
              <a:t>cost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Setac</a:t>
            </a:r>
            <a:endParaRPr lang="en-US" dirty="0"/>
          </a:p>
          <a:p>
            <a:pPr lvl="1"/>
            <a:r>
              <a:rPr lang="en-US" dirty="0" smtClean="0"/>
              <a:t>Reliable</a:t>
            </a:r>
          </a:p>
          <a:p>
            <a:pPr lvl="1"/>
            <a:r>
              <a:rPr lang="en-US" dirty="0" smtClean="0"/>
              <a:t>Easy to write</a:t>
            </a:r>
          </a:p>
          <a:p>
            <a:pPr lvl="1"/>
            <a:r>
              <a:rPr lang="en-US" dirty="0" smtClean="0"/>
              <a:t>Very minimal changes in the program under test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Open for collaboration</a:t>
            </a:r>
          </a:p>
          <a:p>
            <a:pPr lvl="1"/>
            <a:r>
              <a:rPr lang="en-US" dirty="0"/>
              <a:t>Please try it: </a:t>
            </a:r>
            <a:r>
              <a:rPr lang="en-US" dirty="0">
                <a:hlinkClick r:id="rId2"/>
              </a:rPr>
              <a:t>http://mir.cs.illinois.edu/setac/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17FA-E89D-4EB7-8619-077B1D9393C3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Akka</a:t>
            </a:r>
            <a:endParaRPr lang="en-US" dirty="0" smtClean="0"/>
          </a:p>
          <a:p>
            <a:pPr lvl="1"/>
            <a:r>
              <a:rPr lang="en-US" dirty="0" smtClean="0"/>
              <a:t>A better designed actor library for </a:t>
            </a:r>
            <a:r>
              <a:rPr lang="en-US" dirty="0" err="1" smtClean="0"/>
              <a:t>Scala</a:t>
            </a:r>
            <a:r>
              <a:rPr lang="en-US" dirty="0" smtClean="0"/>
              <a:t> users</a:t>
            </a:r>
          </a:p>
          <a:p>
            <a:pPr lvl="1"/>
            <a:r>
              <a:rPr lang="en-US" dirty="0" smtClean="0"/>
              <a:t>Supported by </a:t>
            </a:r>
            <a:r>
              <a:rPr lang="en-US" dirty="0" err="1" smtClean="0"/>
              <a:t>Typesafe</a:t>
            </a:r>
            <a:r>
              <a:rPr lang="en-US" dirty="0" smtClean="0"/>
              <a:t> and has been used for large real projects</a:t>
            </a:r>
          </a:p>
          <a:p>
            <a:pPr lvl="2"/>
            <a:r>
              <a:rPr lang="en-US" dirty="0">
                <a:hlinkClick r:id="rId2"/>
              </a:rPr>
              <a:t>http://akka.io/docs/akka/1.1.3/additional/companies-using-akka.html</a:t>
            </a:r>
            <a:endParaRPr lang="en-US" dirty="0" smtClean="0"/>
          </a:p>
          <a:p>
            <a:pPr lvl="1"/>
            <a:r>
              <a:rPr lang="en-US" dirty="0" smtClean="0"/>
              <a:t>Users always suffer from the lack of a testing framework</a:t>
            </a:r>
          </a:p>
          <a:p>
            <a:pPr lvl="1"/>
            <a:r>
              <a:rPr lang="en-US" dirty="0" smtClean="0"/>
              <a:t>Users don’t know how to test their actors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Porting </a:t>
            </a:r>
            <a:r>
              <a:rPr lang="en-US" dirty="0" err="1" smtClean="0"/>
              <a:t>Setac</a:t>
            </a:r>
            <a:r>
              <a:rPr lang="en-US" dirty="0" smtClean="0"/>
              <a:t> for </a:t>
            </a:r>
            <a:r>
              <a:rPr lang="en-US" dirty="0" err="1" smtClean="0"/>
              <a:t>Akka</a:t>
            </a:r>
            <a:endParaRPr lang="en-US" dirty="0" smtClean="0"/>
          </a:p>
          <a:p>
            <a:pPr lvl="1"/>
            <a:r>
              <a:rPr lang="en-US" dirty="0" smtClean="0"/>
              <a:t>A great contribution to </a:t>
            </a:r>
            <a:r>
              <a:rPr lang="en-US" dirty="0" err="1" smtClean="0"/>
              <a:t>Akka</a:t>
            </a:r>
            <a:r>
              <a:rPr lang="en-US" dirty="0" smtClean="0"/>
              <a:t> project</a:t>
            </a:r>
          </a:p>
          <a:p>
            <a:pPr lvl="1"/>
            <a:r>
              <a:rPr lang="en-US" dirty="0" smtClean="0"/>
              <a:t>Bigger user community</a:t>
            </a:r>
          </a:p>
          <a:p>
            <a:pPr lvl="1"/>
            <a:r>
              <a:rPr lang="en-US" dirty="0" smtClean="0"/>
              <a:t>Evaluating </a:t>
            </a:r>
            <a:r>
              <a:rPr lang="en-US" smtClean="0"/>
              <a:t>Setac</a:t>
            </a:r>
            <a:endParaRPr lang="en-US" dirty="0" smtClean="0"/>
          </a:p>
          <a:p>
            <a:pPr lvl="1"/>
            <a:r>
              <a:rPr lang="en-US" dirty="0" smtClean="0"/>
              <a:t>Introducing a new approach/philosophy for testing actors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the challenges and solutions for testing actor systems</a:t>
            </a:r>
          </a:p>
          <a:p>
            <a:pPr lvl="1"/>
            <a:r>
              <a:rPr lang="en-US" dirty="0"/>
              <a:t>The most common bugs in actor systems </a:t>
            </a:r>
            <a:r>
              <a:rPr lang="en-US" dirty="0" smtClean="0"/>
              <a:t>(bug patterns)</a:t>
            </a:r>
            <a:endParaRPr lang="en-US" dirty="0"/>
          </a:p>
          <a:p>
            <a:pPr lvl="1"/>
            <a:r>
              <a:rPr lang="en-US" dirty="0" smtClean="0"/>
              <a:t>How to detect them and remove them</a:t>
            </a:r>
          </a:p>
          <a:p>
            <a:pPr lvl="1"/>
            <a:r>
              <a:rPr lang="en-US" dirty="0" smtClean="0"/>
              <a:t>How to prevent them from happening</a:t>
            </a:r>
          </a:p>
          <a:p>
            <a:r>
              <a:rPr lang="en-US" dirty="0" smtClean="0"/>
              <a:t>Facilitate Testing </a:t>
            </a:r>
          </a:p>
          <a:p>
            <a:pPr lvl="1"/>
            <a:r>
              <a:rPr lang="en-US" dirty="0" smtClean="0"/>
              <a:t>Trace simplification for debugging</a:t>
            </a:r>
          </a:p>
          <a:p>
            <a:pPr lvl="1"/>
            <a:r>
              <a:rPr lang="en-US" dirty="0" smtClean="0"/>
              <a:t>Record and replay traces</a:t>
            </a:r>
          </a:p>
          <a:p>
            <a:pPr lvl="1"/>
            <a:r>
              <a:rPr lang="en-US" dirty="0" smtClean="0"/>
              <a:t>Propose interesting schedules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362200"/>
            <a:ext cx="7010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Let’s Have a Big Contribution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6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Actor</a:t>
            </a:r>
            <a:r>
              <a:rPr lang="en-US" dirty="0" smtClean="0"/>
              <a:t> </a:t>
            </a:r>
            <a:r>
              <a:rPr lang="en-US" dirty="0"/>
              <a:t>is a computational entity </a:t>
            </a:r>
            <a:r>
              <a:rPr lang="en-US" dirty="0" smtClean="0"/>
              <a:t>with a mail box and local state</a:t>
            </a:r>
          </a:p>
          <a:p>
            <a:pPr lvl="1"/>
            <a:r>
              <a:rPr lang="en-US" dirty="0" smtClean="0"/>
              <a:t>Deliver a message</a:t>
            </a:r>
          </a:p>
          <a:p>
            <a:pPr lvl="2"/>
            <a:r>
              <a:rPr lang="en-US" dirty="0" smtClean="0"/>
              <a:t>Append the message to the mail box</a:t>
            </a:r>
          </a:p>
          <a:p>
            <a:pPr lvl="1"/>
            <a:r>
              <a:rPr lang="en-US" dirty="0" smtClean="0"/>
              <a:t>Process a message</a:t>
            </a:r>
          </a:p>
          <a:p>
            <a:pPr lvl="2"/>
            <a:r>
              <a:rPr lang="en-US" dirty="0" smtClean="0"/>
              <a:t>Extract a message from the mail box and execute that</a:t>
            </a:r>
          </a:p>
          <a:p>
            <a:pPr lvl="2"/>
            <a:r>
              <a:rPr lang="en-US" dirty="0" smtClean="0"/>
              <a:t>Determined by message handler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response to a message it processes:</a:t>
            </a:r>
          </a:p>
          <a:p>
            <a:pPr lvl="1"/>
            <a:r>
              <a:rPr lang="en-US" dirty="0" smtClean="0"/>
              <a:t>Changes its </a:t>
            </a:r>
            <a:r>
              <a:rPr lang="en-US" dirty="0"/>
              <a:t>local </a:t>
            </a:r>
            <a:r>
              <a:rPr lang="en-US" dirty="0" smtClean="0"/>
              <a:t>state</a:t>
            </a:r>
            <a:endParaRPr lang="en-US" dirty="0"/>
          </a:p>
          <a:p>
            <a:pPr lvl="1"/>
            <a:r>
              <a:rPr lang="en-US" dirty="0" smtClean="0"/>
              <a:t>Sends messages </a:t>
            </a:r>
            <a:r>
              <a:rPr lang="en-US" dirty="0"/>
              <a:t>to other </a:t>
            </a:r>
            <a:r>
              <a:rPr lang="en-US" dirty="0" smtClean="0"/>
              <a:t>actors</a:t>
            </a:r>
            <a:endParaRPr lang="en-US" dirty="0"/>
          </a:p>
          <a:p>
            <a:pPr lvl="1"/>
            <a:r>
              <a:rPr lang="en-US" dirty="0" smtClean="0"/>
              <a:t>Creates new 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8B36-9FD3-42FF-9B04-A619C4253604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in </a:t>
            </a:r>
            <a:r>
              <a:rPr lang="en-US" dirty="0" err="1" smtClean="0"/>
              <a:t>Scala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</a:t>
            </a:r>
            <a:r>
              <a:rPr lang="en-US" dirty="0" err="1"/>
              <a:t>scala.actors</a:t>
            </a:r>
            <a:r>
              <a:rPr lang="en-US" dirty="0"/>
              <a:t> in </a:t>
            </a:r>
            <a:r>
              <a:rPr lang="en-US" dirty="0" err="1"/>
              <a:t>Scala</a:t>
            </a:r>
            <a:r>
              <a:rPr lang="en-US" dirty="0"/>
              <a:t> library</a:t>
            </a:r>
            <a:endParaRPr lang="en-US" dirty="0" smtClean="0"/>
          </a:p>
          <a:p>
            <a:r>
              <a:rPr lang="en-US" dirty="0" smtClean="0"/>
              <a:t>Developed by Philipp Haller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Synchronous and asynchronous communication</a:t>
            </a:r>
          </a:p>
          <a:p>
            <a:pPr lvl="1"/>
            <a:r>
              <a:rPr lang="en-US" dirty="0"/>
              <a:t>Dynamic </a:t>
            </a:r>
            <a:r>
              <a:rPr lang="en-US" dirty="0" smtClean="0"/>
              <a:t>creation/destroying  </a:t>
            </a:r>
            <a:r>
              <a:rPr lang="en-US" dirty="0"/>
              <a:t>of actors</a:t>
            </a:r>
          </a:p>
          <a:p>
            <a:pPr lvl="1"/>
            <a:r>
              <a:rPr lang="en-US" dirty="0" smtClean="0"/>
              <a:t>Exception handling</a:t>
            </a:r>
          </a:p>
          <a:p>
            <a:pPr lvl="1"/>
            <a:r>
              <a:rPr lang="en-US" dirty="0" smtClean="0"/>
              <a:t>Remote actors</a:t>
            </a:r>
          </a:p>
          <a:p>
            <a:pPr lvl="1"/>
            <a:r>
              <a:rPr lang="en-US" dirty="0"/>
              <a:t>Customization of the thread pool executing 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EAB3-B651-4CE0-81A4-6BD408402573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Setac</a:t>
            </a:r>
            <a:r>
              <a:rPr lang="en-US" dirty="0" smtClean="0"/>
              <a:t>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test actor systems?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2057400" cy="324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555876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is a source of non-determinism in concurrent programs</a:t>
            </a:r>
          </a:p>
          <a:p>
            <a:pPr lvl="1"/>
            <a:r>
              <a:rPr lang="en-US" dirty="0" smtClean="0"/>
              <a:t>Shared memory: order of accesses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Message-passing: order of messages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/>
              <a:t>The output of the program might be different for a given input depending on the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The bugs may only </a:t>
            </a:r>
            <a:r>
              <a:rPr lang="en-US" dirty="0"/>
              <a:t>show </a:t>
            </a:r>
            <a:r>
              <a:rPr lang="en-US" dirty="0" smtClean="0"/>
              <a:t>up during </a:t>
            </a:r>
            <a:r>
              <a:rPr lang="en-US" dirty="0"/>
              <a:t>some </a:t>
            </a:r>
            <a:r>
              <a:rPr lang="en-US" dirty="0" smtClean="0"/>
              <a:t>specific schedules</a:t>
            </a:r>
          </a:p>
          <a:p>
            <a:pPr lvl="1"/>
            <a:r>
              <a:rPr lang="en-US" dirty="0" smtClean="0"/>
              <a:t>Systematic exploration can lead to state space explosion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Asynchronous events don not have instant effects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9080-3F80-4133-85EC-F346CAD07DE7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Example: </a:t>
            </a:r>
            <a:r>
              <a:rPr lang="en-US" sz="4400" dirty="0" err="1" smtClean="0"/>
              <a:t>BoundedBuffer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910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3810000"/>
            <a:ext cx="4267200" cy="2209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Actor) extends Actor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token = -1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act() = loop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react 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case Consume(count) =&gt; 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for (i &lt;- 0 to count-1)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token = 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!? Get).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asInstanceOf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2057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Actor) extends Actor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start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override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act() = loop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react {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case Produce(values) =&gt; </a:t>
            </a:r>
          </a:p>
          <a:p>
            <a:pPr marL="0" indent="0"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values.foreach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(v =&gt;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! Put(v))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9/7/2011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F3B-9D73-428C-85A8-C715FBCF6E08}" type="datetime1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58038" y="2587605"/>
            <a:ext cx="685800" cy="398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24550" y="2206658"/>
            <a:ext cx="1233488" cy="509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15149" y="2279828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uffer(1)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45994" y="2891134"/>
            <a:ext cx="1112044" cy="457201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45994" y="1918438"/>
            <a:ext cx="1112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Put(4), Put(5)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5994" y="2748914"/>
            <a:ext cx="99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Get, Get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4419" y="1972051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producer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5864" y="3272134"/>
            <a:ext cx="117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consumer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45994" y="2986420"/>
            <a:ext cx="1235869" cy="54290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15097" y="3212025"/>
            <a:ext cx="766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5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2180048"/>
            <a:ext cx="3914775" cy="28491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BufferTest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@Test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testBuffer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 = new 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BoundedBuffer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(1)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consumer = new Consumer(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/>
              </a:rPr>
              <a:t>val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producer = new Producer(</a:t>
            </a:r>
            <a:r>
              <a:rPr lang="en-US" sz="1100" dirty="0" err="1">
                <a:solidFill>
                  <a:schemeClr val="tx1"/>
                </a:solidFill>
                <a:latin typeface="Courier New"/>
              </a:rPr>
              <a:t>buf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)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   producer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!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Produce(List(4, 5))</a:t>
            </a:r>
            <a:endParaRPr lang="en-US" sz="1100" dirty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</a:rPr>
              <a:t>  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</a:rPr>
              <a:t>consumer </a:t>
            </a:r>
            <a:r>
              <a:rPr lang="en-US" sz="1100" dirty="0">
                <a:solidFill>
                  <a:schemeClr val="tx1"/>
                </a:solidFill>
                <a:latin typeface="Courier New"/>
              </a:rPr>
              <a:t>! Consume(2) </a:t>
            </a:r>
            <a:endParaRPr lang="en-US" sz="1100" dirty="0" smtClean="0">
              <a:solidFill>
                <a:schemeClr val="tx1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  <a:cs typeface="Courier New" pitchFamily="49" charset="0"/>
              </a:rPr>
              <a:t>  // consumer should receive 4 and 5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1"/>
                </a:solidFill>
                <a:latin typeface="Courier New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/>
                <a:cs typeface="Courier New" pitchFamily="49" charset="0"/>
              </a:rPr>
              <a:t>  assert(… )</a:t>
            </a:r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04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Buggy </a:t>
            </a:r>
            <a:r>
              <a:rPr lang="en-US" sz="4400" dirty="0" err="1" smtClean="0"/>
              <a:t>BoundedBuffer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4419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BoundedBuffer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extends Actor 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content = new Array[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](size)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head, tail,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start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act() = loop {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react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Put(x)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content(tail) = x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tail = (tail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case Get if (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0) =&gt; {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 = content(head)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head = (head + 1) % size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1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curSize</a:t>
            </a: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-= 1 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reply(r)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87B6-84D0-47E4-ACFF-0011AD8B2FF1}" type="datetime1">
              <a:rPr lang="en-US" smtClean="0"/>
              <a:t>9/7/2011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Setac Testing Framework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7010A-02A3-4945-91AF-9FB748608DCC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82318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599" y="2817435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2621756" y="2329443"/>
            <a:ext cx="928687" cy="624542"/>
          </a:xfrm>
          <a:prstGeom prst="irregularSeal1">
            <a:avLst/>
          </a:prstGeom>
          <a:solidFill>
            <a:srgbClr val="EF796D">
              <a:alpha val="62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Bug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2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4925</TotalTime>
  <Words>2125</Words>
  <Application>Microsoft Office PowerPoint</Application>
  <PresentationFormat>On-screen Show (4:3)</PresentationFormat>
  <Paragraphs>542</Paragraphs>
  <Slides>26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Setac: A Phased Deterministic Testing Framework for Scala Actors</vt:lpstr>
      <vt:lpstr>Background</vt:lpstr>
      <vt:lpstr>Actor Model</vt:lpstr>
      <vt:lpstr>Actors in Scala</vt:lpstr>
      <vt:lpstr>Question</vt:lpstr>
      <vt:lpstr>Problems</vt:lpstr>
      <vt:lpstr>Example: BoundedBuffer</vt:lpstr>
      <vt:lpstr>BufferTest</vt:lpstr>
      <vt:lpstr>Buggy BoundedBuffer</vt:lpstr>
      <vt:lpstr>Buggy BoundedBuffer: Schedules in BufferTest</vt:lpstr>
      <vt:lpstr>Correct BoundedBuffer: Checking Assertions in Test</vt:lpstr>
      <vt:lpstr>Testing Actor Programs</vt:lpstr>
      <vt:lpstr>BufferTest: A Test Schedule</vt:lpstr>
      <vt:lpstr>Traditional: BufferTest</vt:lpstr>
      <vt:lpstr>Traditional: BufferTest (cont)</vt:lpstr>
      <vt:lpstr>Traditional BufferTest Problems</vt:lpstr>
      <vt:lpstr>Setac</vt:lpstr>
      <vt:lpstr>Setac: BufferTest</vt:lpstr>
      <vt:lpstr>Setac: BufferTest (cont)</vt:lpstr>
      <vt:lpstr>Setac: BufferTest</vt:lpstr>
      <vt:lpstr>Setac APIs</vt:lpstr>
      <vt:lpstr>Limitations</vt:lpstr>
      <vt:lpstr>Conclusions</vt:lpstr>
      <vt:lpstr>Project Proposals</vt:lpstr>
      <vt:lpstr>Project Proposals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Setac: A Phased Testing Framework for Scala actors</dc:title>
  <dc:creator>Tasharofi, Samira</dc:creator>
  <cp:lastModifiedBy>Tasharofi, Samira</cp:lastModifiedBy>
  <cp:revision>277</cp:revision>
  <dcterms:created xsi:type="dcterms:W3CDTF">2011-05-23T15:36:52Z</dcterms:created>
  <dcterms:modified xsi:type="dcterms:W3CDTF">2011-09-07T14:49:53Z</dcterms:modified>
</cp:coreProperties>
</file>