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</p:sldMasterIdLst>
  <p:notesMasterIdLst>
    <p:notesMasterId r:id="rId14"/>
  </p:notesMasterIdLst>
  <p:sldIdLst>
    <p:sldId id="265" r:id="rId4"/>
    <p:sldId id="281" r:id="rId5"/>
    <p:sldId id="273" r:id="rId6"/>
    <p:sldId id="282" r:id="rId7"/>
    <p:sldId id="283" r:id="rId8"/>
    <p:sldId id="284" r:id="rId9"/>
    <p:sldId id="285" r:id="rId10"/>
    <p:sldId id="286" r:id="rId11"/>
    <p:sldId id="287" r:id="rId12"/>
    <p:sldId id="288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632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200D664-ADEE-4B1B-94EB-016DA846CD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5885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3AA7DE-B5C6-4DC2-AD38-6124B6D988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123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0DD5CC-833B-4A3A-BF96-B288ACB4BB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478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DB9BE9-3BC0-4387-85C0-AE716CE3B2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7027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CB635C-10B8-4FBA-BAB9-9E74674BCE57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64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67235E-325C-4842-8163-1896A69117DB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0704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D1BF1B-52D7-4925-A9D3-287A1233D9FF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3869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263" y="838200"/>
            <a:ext cx="4422775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838200"/>
            <a:ext cx="4424362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D54201-D799-4470-97DF-3A1751A3BB16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0185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2DAB80-6CA1-4916-82A1-F1B3F6AF509A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7324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B32E32-B0E8-436E-A3F1-DE1C58B06853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0831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1A3A2-6E47-4C35-B57A-891C56180ECF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8633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9B586D-B3D1-4308-896C-1DC13B85E1DA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956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4E1BFE-64C9-4954-AD25-0F8FB6472D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1933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F5B0FA-0699-445E-A85F-19C3C0C1F354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3423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DCDBE-98CD-4FBE-AB24-1E2E44BB6DB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622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477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477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28E6D2-484D-4F61-A3B1-F33D6CF372CD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6057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263" y="838200"/>
            <a:ext cx="4422775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3438" y="838200"/>
            <a:ext cx="4424362" cy="2743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3438" y="3733800"/>
            <a:ext cx="4424362" cy="2743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5812337-05F4-47DD-873C-D3A61F7275DB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9356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3AA7DE-B5C6-4DC2-AD38-6124B6D9883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9793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4E1BFE-64C9-4954-AD25-0F8FB6472DE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3583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ADCE14-1CD4-4A40-9D62-E92DE2ADB18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1589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1E5256-3EC4-4736-9232-2CFBC260824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31165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6D879C-A69E-4D0C-95EA-732CB06EC08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95380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0AA57B-446F-4627-82FF-78F84237F2F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788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ADCE14-1CD4-4A40-9D62-E92DE2ADB1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8596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8B743D-CECD-4A35-9B46-0E23D51DD4D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01798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DC0E37-26A5-417D-8AB0-429CA964B74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4852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BACB0E-80F3-406A-AF61-04B4CD9144C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96432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0DD5CC-833B-4A3A-BF96-B288ACB4BBD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45793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DB9BE9-3BC0-4387-85C0-AE716CE3B20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134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1E5256-3EC4-4736-9232-2CFBC26082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075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6D879C-A69E-4D0C-95EA-732CB06EC0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653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0AA57B-446F-4627-82FF-78F84237F2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773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8B743D-CECD-4A35-9B46-0E23D51DD4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510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DC0E37-26A5-417D-8AB0-429CA964B7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90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BACB0E-80F3-406A-AF61-04B4CD9144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60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D014F23-912A-444C-AB56-617112E194B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63" y="838200"/>
            <a:ext cx="8999537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 smtClean="0">
              <a:solidFill>
                <a:srgbClr val="FFFFFF"/>
              </a:solidFill>
              <a:latin typeface="Arial Unicode MS" pitchFamily="34" charset="-128"/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ctr"/>
            <a:endParaRPr lang="en-US" smtClean="0">
              <a:solidFill>
                <a:srgbClr val="FFFFFF"/>
              </a:solidFill>
              <a:latin typeface="Arial Unicode MS" pitchFamily="34" charset="-128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4586183-DF63-4174-BFD0-5A165A82C156}" type="slidenum">
              <a:rPr lang="en-US" smtClean="0">
                <a:solidFill>
                  <a:srgbClr val="FFFFFF"/>
                </a:solidFill>
                <a:latin typeface="Arial Unicode MS" pitchFamily="34" charset="-128"/>
              </a:rPr>
              <a:pPr/>
              <a:t>‹#›</a:t>
            </a:fld>
            <a:endParaRPr lang="en-US" smtClean="0">
              <a:solidFill>
                <a:srgbClr val="FFFFFF"/>
              </a:solidFill>
              <a:latin typeface="Arial Unicode MS" pitchFamily="34" charset="-128"/>
            </a:endParaRPr>
          </a:p>
        </p:txBody>
      </p:sp>
      <p:pic>
        <p:nvPicPr>
          <p:cNvPr id="4103" name="Picture 7" descr="saw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565900"/>
            <a:ext cx="838200" cy="29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429530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Unicode MS" pitchFamily="34" charset="-128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Unicode MS" pitchFamily="34" charset="-128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Unicode MS" pitchFamily="34" charset="-128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Unicode MS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Unicode MS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Unicode MS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Unicode MS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Unicode MS" pitchFamily="34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D014F23-912A-444C-AB56-617112E194B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302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onlinelibrary.wiley.com/doi/10.1002/stvr.427/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990600"/>
            <a:ext cx="8229600" cy="2438400"/>
          </a:xfrm>
        </p:spPr>
        <p:txBody>
          <a:bodyPr/>
          <a:lstStyle/>
          <a:p>
            <a:r>
              <a:rPr lang="en-US"/>
              <a:t>CS527</a:t>
            </a:r>
            <a:br>
              <a:rPr lang="en-US"/>
            </a:br>
            <a:r>
              <a:rPr lang="en-US"/>
              <a:t>Topics in Software Engineering</a:t>
            </a:r>
            <a:br>
              <a:rPr lang="en-US"/>
            </a:br>
            <a:r>
              <a:rPr lang="en-US"/>
              <a:t>(Software Testing and Analysis)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Darko Marinov</a:t>
            </a:r>
          </a:p>
          <a:p>
            <a:r>
              <a:rPr lang="en-US" dirty="0"/>
              <a:t>September </a:t>
            </a:r>
            <a:r>
              <a:rPr lang="en-US" dirty="0" smtClean="0"/>
              <a:t>15, </a:t>
            </a:r>
            <a:r>
              <a:rPr lang="en-US" dirty="0" smtClean="0"/>
              <a:t>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/>
          <a:lstStyle/>
          <a:p>
            <a:r>
              <a:rPr lang="en-US" dirty="0" smtClean="0"/>
              <a:t>Questions for Discussion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763000" cy="5867400"/>
          </a:xfrm>
        </p:spPr>
        <p:txBody>
          <a:bodyPr/>
          <a:lstStyle/>
          <a:p>
            <a:r>
              <a:rPr lang="en-US" dirty="0"/>
              <a:t>integrate with regression testing? [KB</a:t>
            </a:r>
            <a:r>
              <a:rPr lang="en-US" dirty="0" smtClean="0"/>
              <a:t>]</a:t>
            </a:r>
          </a:p>
          <a:p>
            <a:r>
              <a:rPr lang="en-US" dirty="0" smtClean="0"/>
              <a:t>generate </a:t>
            </a:r>
            <a:r>
              <a:rPr lang="en-US" dirty="0"/>
              <a:t>a test that checks to see if an action disallowed by the model program is in fact disallowed by the System Under Test? [</a:t>
            </a:r>
            <a:r>
              <a:rPr lang="en-US" dirty="0" err="1"/>
              <a:t>DwG</a:t>
            </a:r>
            <a:r>
              <a:rPr lang="en-US" dirty="0"/>
              <a:t>]</a:t>
            </a:r>
          </a:p>
          <a:p>
            <a:r>
              <a:rPr lang="en-US" dirty="0"/>
              <a:t>Can Spec be used to generate proprieties for Chess? [SB]</a:t>
            </a:r>
          </a:p>
          <a:p>
            <a:r>
              <a:rPr lang="en-US" dirty="0" smtClean="0"/>
              <a:t>How </a:t>
            </a:r>
            <a:r>
              <a:rPr lang="en-US" dirty="0"/>
              <a:t>are bugs in the model treated? [AK</a:t>
            </a:r>
            <a:r>
              <a:rPr lang="en-US" dirty="0" smtClean="0"/>
              <a:t>]</a:t>
            </a:r>
          </a:p>
          <a:p>
            <a:r>
              <a:rPr lang="en-US" dirty="0" smtClean="0"/>
              <a:t>Is the </a:t>
            </a:r>
            <a:r>
              <a:rPr lang="en-US" dirty="0"/>
              <a:t>modeling language </a:t>
            </a:r>
            <a:r>
              <a:rPr lang="en-US" dirty="0" smtClean="0"/>
              <a:t>enough </a:t>
            </a:r>
            <a:r>
              <a:rPr lang="en-US" dirty="0"/>
              <a:t>to model various types of </a:t>
            </a:r>
            <a:r>
              <a:rPr lang="en-US" dirty="0" smtClean="0"/>
              <a:t>applications? [SO]</a:t>
            </a:r>
          </a:p>
        </p:txBody>
      </p:sp>
    </p:spTree>
    <p:extLst>
      <p:ext uri="{BB962C8B-B14F-4D97-AF65-F5344CB8AC3E}">
        <p14:creationId xmlns:p14="http://schemas.microsoft.com/office/powerpoint/2010/main" val="1146789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Schedule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4625" y="1143000"/>
            <a:ext cx="8772525" cy="5562600"/>
          </a:xfrm>
        </p:spPr>
        <p:txBody>
          <a:bodyPr/>
          <a:lstStyle/>
          <a:p>
            <a:r>
              <a:rPr lang="en-US" dirty="0"/>
              <a:t>First few lectures to help you select projects</a:t>
            </a:r>
          </a:p>
          <a:p>
            <a:pPr lvl="1"/>
            <a:r>
              <a:rPr lang="en-US" dirty="0" smtClean="0"/>
              <a:t>Shared memory: CHESS, </a:t>
            </a:r>
            <a:r>
              <a:rPr lang="en-US" dirty="0" err="1" smtClean="0"/>
              <a:t>IMUnit</a:t>
            </a:r>
            <a:r>
              <a:rPr lang="en-US" dirty="0" smtClean="0"/>
              <a:t>, CAPP</a:t>
            </a:r>
          </a:p>
          <a:p>
            <a:pPr lvl="1"/>
            <a:r>
              <a:rPr lang="en-US" dirty="0" smtClean="0"/>
              <a:t>Message passing: </a:t>
            </a:r>
            <a:r>
              <a:rPr lang="en-US" dirty="0" err="1" smtClean="0"/>
              <a:t>Setac</a:t>
            </a:r>
            <a:endParaRPr lang="en-US" dirty="0" smtClean="0"/>
          </a:p>
          <a:p>
            <a:pPr lvl="1"/>
            <a:r>
              <a:rPr lang="en-US" dirty="0" smtClean="0"/>
              <a:t>Comment analysis: </a:t>
            </a:r>
            <a:r>
              <a:rPr lang="en-US" dirty="0" err="1" smtClean="0"/>
              <a:t>iComment</a:t>
            </a:r>
            <a:endParaRPr lang="en-US" dirty="0"/>
          </a:p>
          <a:p>
            <a:pPr lvl="1"/>
            <a:r>
              <a:rPr lang="en-US" dirty="0" smtClean="0"/>
              <a:t>Regression testing: survey paper</a:t>
            </a:r>
            <a:endParaRPr lang="en-US" dirty="0">
              <a:solidFill>
                <a:schemeClr val="accent2"/>
              </a:solidFill>
            </a:endParaRPr>
          </a:p>
          <a:p>
            <a:pPr lvl="1"/>
            <a:r>
              <a:rPr lang="en-US" dirty="0" smtClean="0"/>
              <a:t>Today: </a:t>
            </a:r>
            <a:r>
              <a:rPr lang="en-US" dirty="0" smtClean="0"/>
              <a:t>Model-based </a:t>
            </a:r>
            <a:r>
              <a:rPr lang="en-US" dirty="0" smtClean="0"/>
              <a:t>testing</a:t>
            </a:r>
          </a:p>
          <a:p>
            <a:pPr lvl="1"/>
            <a:r>
              <a:rPr lang="en-US" dirty="0" smtClean="0"/>
              <a:t>Next week two papers</a:t>
            </a:r>
          </a:p>
          <a:p>
            <a:pPr lvl="2"/>
            <a:r>
              <a:rPr lang="en-US" dirty="0"/>
              <a:t>3 </a:t>
            </a:r>
            <a:r>
              <a:rPr lang="en-US" dirty="0" smtClean="0"/>
              <a:t>votes: generation/evaluation of test </a:t>
            </a:r>
            <a:r>
              <a:rPr lang="en-US" dirty="0"/>
              <a:t>assertions</a:t>
            </a:r>
          </a:p>
          <a:p>
            <a:pPr lvl="2"/>
            <a:r>
              <a:rPr lang="en-US" dirty="0" smtClean="0"/>
              <a:t>2 votes: </a:t>
            </a:r>
            <a:r>
              <a:rPr lang="en-US" dirty="0"/>
              <a:t>mock-based </a:t>
            </a:r>
            <a:r>
              <a:rPr lang="en-US" dirty="0" smtClean="0"/>
              <a:t>testing, GUI testing</a:t>
            </a:r>
            <a:endParaRPr lang="en-US" dirty="0"/>
          </a:p>
          <a:p>
            <a:pPr lvl="2"/>
            <a:r>
              <a:rPr lang="en-US" dirty="0" smtClean="0"/>
              <a:t>1 vote: </a:t>
            </a:r>
            <a:r>
              <a:rPr lang="en-US" dirty="0"/>
              <a:t>genetic </a:t>
            </a:r>
            <a:r>
              <a:rPr lang="en-US" dirty="0" smtClean="0"/>
              <a:t>algorithms, </a:t>
            </a:r>
            <a:r>
              <a:rPr lang="en-US" dirty="0" err="1" smtClean="0"/>
              <a:t>concolic</a:t>
            </a:r>
            <a:r>
              <a:rPr lang="en-US" dirty="0" smtClean="0"/>
              <a:t> testing, web testing</a:t>
            </a:r>
          </a:p>
          <a:p>
            <a:r>
              <a:rPr lang="en-US" dirty="0" smtClean="0"/>
              <a:t>Your project ca</a:t>
            </a:r>
            <a:r>
              <a:rPr lang="en-US" dirty="0" smtClean="0"/>
              <a:t>n be</a:t>
            </a:r>
            <a:r>
              <a:rPr lang="en-US" dirty="0" smtClean="0"/>
              <a:t> something we don’t cover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Paper Today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75" y="1371600"/>
            <a:ext cx="8983663" cy="5334000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Model-based </a:t>
            </a:r>
            <a:r>
              <a:rPr lang="en-US" dirty="0">
                <a:hlinkClick r:id="rId2"/>
              </a:rPr>
              <a:t>quality assurance of protocol documentation: tools and methodology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Wolfgang </a:t>
            </a:r>
            <a:r>
              <a:rPr lang="en-US" dirty="0" err="1"/>
              <a:t>Grieskamp</a:t>
            </a:r>
            <a:r>
              <a:rPr lang="en-US" dirty="0"/>
              <a:t>, Nicolas </a:t>
            </a:r>
            <a:r>
              <a:rPr lang="en-US" dirty="0" err="1"/>
              <a:t>Kicillof</a:t>
            </a:r>
            <a:r>
              <a:rPr lang="en-US" dirty="0"/>
              <a:t>, Keith </a:t>
            </a:r>
            <a:r>
              <a:rPr lang="en-US" dirty="0" err="1"/>
              <a:t>Stobie</a:t>
            </a:r>
            <a:r>
              <a:rPr lang="en-US" dirty="0"/>
              <a:t> and Victor </a:t>
            </a:r>
            <a:r>
              <a:rPr lang="en-US" dirty="0" err="1"/>
              <a:t>Braberman</a:t>
            </a:r>
            <a:r>
              <a:rPr lang="en-US" dirty="0"/>
              <a:t> (STVR 2010) </a:t>
            </a:r>
            <a:endParaRPr lang="en-US" dirty="0"/>
          </a:p>
          <a:p>
            <a:r>
              <a:rPr lang="en-US" dirty="0" smtClean="0"/>
              <a:t>Journal </a:t>
            </a:r>
            <a:r>
              <a:rPr lang="en-US" dirty="0"/>
              <a:t>paper</a:t>
            </a:r>
          </a:p>
          <a:p>
            <a:pPr lvl="1"/>
            <a:r>
              <a:rPr lang="en-US" dirty="0" smtClean="0"/>
              <a:t>Not too long</a:t>
            </a:r>
          </a:p>
          <a:p>
            <a:pPr lvl="1"/>
            <a:r>
              <a:rPr lang="en-US" dirty="0" smtClean="0"/>
              <a:t>Otherwise, we prefer conference papers</a:t>
            </a:r>
            <a:endParaRPr lang="en-US" dirty="0"/>
          </a:p>
          <a:p>
            <a:r>
              <a:rPr lang="en-US" dirty="0"/>
              <a:t>Follows: </a:t>
            </a:r>
            <a:r>
              <a:rPr lang="en-US" dirty="0" smtClean="0"/>
              <a:t>personal slides on models for data, slides on MBT, questions</a:t>
            </a:r>
          </a:p>
          <a:p>
            <a:r>
              <a:rPr lang="en-US" dirty="0" smtClean="0"/>
              <a:t>Thanks to Wolfgang </a:t>
            </a:r>
            <a:r>
              <a:rPr lang="en-US" dirty="0" err="1" smtClean="0"/>
              <a:t>Grieskamp</a:t>
            </a:r>
            <a:r>
              <a:rPr lang="en-US" dirty="0" smtClean="0"/>
              <a:t> for MBT slides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Developed Two Kinds of Test Abstractions</a:t>
            </a:r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9031288" cy="5638800"/>
          </a:xfrm>
          <a:noFill/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Declarative: describe </a:t>
            </a:r>
            <a:r>
              <a:rPr lang="en-US">
                <a:solidFill>
                  <a:schemeClr val="tx2"/>
                </a:solidFill>
              </a:rPr>
              <a:t>what</a:t>
            </a:r>
            <a:r>
              <a:rPr lang="en-US"/>
              <a:t> inputs look like</a:t>
            </a:r>
          </a:p>
          <a:p>
            <a:pPr lvl="1"/>
            <a:r>
              <a:rPr lang="en-US"/>
              <a:t>Two kinds of languages used</a:t>
            </a:r>
          </a:p>
          <a:p>
            <a:pPr lvl="2"/>
            <a:r>
              <a:rPr lang="en-US"/>
              <a:t>Declarative language for properties of desired inputs</a:t>
            </a:r>
            <a:br>
              <a:rPr lang="en-US"/>
            </a:br>
            <a:r>
              <a:rPr lang="en-US" sz="2000">
                <a:solidFill>
                  <a:schemeClr val="tx2"/>
                </a:solidFill>
              </a:rPr>
              <a:t>[SOFTMC’01, ASE’01, FME’02, OOPSLA’02, SAT’03, MIT’03,</a:t>
            </a:r>
            <a:br>
              <a:rPr lang="en-US" sz="2000">
                <a:solidFill>
                  <a:schemeClr val="tx2"/>
                </a:solidFill>
              </a:rPr>
            </a:br>
            <a:r>
              <a:rPr lang="en-US" sz="2000">
                <a:solidFill>
                  <a:schemeClr val="tx2"/>
                </a:solidFill>
              </a:rPr>
              <a:t> J-ASE’04, SAT’05, LDTA’06, ALLOY’06]</a:t>
            </a:r>
          </a:p>
          <a:p>
            <a:pPr lvl="3"/>
            <a:r>
              <a:rPr lang="en-US"/>
              <a:t>Properties written in the Alloy modeling language</a:t>
            </a:r>
          </a:p>
          <a:p>
            <a:pPr lvl="3"/>
            <a:r>
              <a:rPr lang="en-US"/>
              <a:t>Uses Alloy Analyzer for generation of test inputs</a:t>
            </a:r>
          </a:p>
          <a:p>
            <a:pPr lvl="2"/>
            <a:r>
              <a:rPr lang="en-US"/>
              <a:t>Imperative language for properties of desired inputs</a:t>
            </a:r>
            <a:br>
              <a:rPr lang="en-US"/>
            </a:br>
            <a:r>
              <a:rPr lang="en-US" sz="2000">
                <a:solidFill>
                  <a:schemeClr val="tx2"/>
                </a:solidFill>
              </a:rPr>
              <a:t>[ISSTA’02, TR’03, MIT’04, ICSE-DEMO’07, STEP’07, FSE’07]</a:t>
            </a:r>
            <a:endParaRPr lang="en-US"/>
          </a:p>
          <a:p>
            <a:pPr lvl="3"/>
            <a:r>
              <a:rPr lang="en-US"/>
              <a:t>Properties written in implementation language (Java, C#…)</a:t>
            </a:r>
          </a:p>
          <a:p>
            <a:pPr lvl="3"/>
            <a:r>
              <a:rPr lang="en-US"/>
              <a:t>Developed </a:t>
            </a:r>
            <a:r>
              <a:rPr lang="en-US">
                <a:solidFill>
                  <a:schemeClr val="tx2"/>
                </a:solidFill>
              </a:rPr>
              <a:t>Korat</a:t>
            </a:r>
            <a:r>
              <a:rPr lang="en-US"/>
              <a:t> for generation of test inputs</a:t>
            </a:r>
          </a:p>
          <a:p>
            <a:r>
              <a:rPr lang="en-US"/>
              <a:t>Imperative: describe </a:t>
            </a:r>
            <a:r>
              <a:rPr lang="en-US">
                <a:solidFill>
                  <a:schemeClr val="tx2"/>
                </a:solidFill>
              </a:rPr>
              <a:t>how</a:t>
            </a:r>
            <a:r>
              <a:rPr lang="en-US"/>
              <a:t> to generate inputs</a:t>
            </a:r>
          </a:p>
          <a:p>
            <a:pPr lvl="1"/>
            <a:r>
              <a:rPr lang="en-US"/>
              <a:t>More recent work on </a:t>
            </a:r>
            <a:r>
              <a:rPr lang="en-US">
                <a:solidFill>
                  <a:schemeClr val="tx2"/>
                </a:solidFill>
              </a:rPr>
              <a:t>ASTGen</a:t>
            </a:r>
            <a:r>
              <a:rPr lang="en-US"/>
              <a:t> </a:t>
            </a:r>
            <a:r>
              <a:rPr lang="en-US" sz="2400">
                <a:solidFill>
                  <a:schemeClr val="tx2"/>
                </a:solidFill>
              </a:rPr>
              <a:t>[FSE’07]</a:t>
            </a:r>
          </a:p>
        </p:txBody>
      </p:sp>
    </p:spTree>
    <p:extLst>
      <p:ext uri="{BB962C8B-B14F-4D97-AF65-F5344CB8AC3E}">
        <p14:creationId xmlns:p14="http://schemas.microsoft.com/office/powerpoint/2010/main" val="1029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Korat at Microsoft Research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Korat implemented in the AsmLT test tool in Foundations of Software Engineering group</a:t>
            </a:r>
          </a:p>
          <a:p>
            <a:pPr lvl="1"/>
            <a:r>
              <a:rPr lang="en-US"/>
              <a:t>Predicates in Abstract state machine Language (AsmL), not in Java or C#</a:t>
            </a:r>
          </a:p>
          <a:p>
            <a:pPr lvl="1"/>
            <a:r>
              <a:rPr lang="en-US"/>
              <a:t>GUI for setting finitization and manipulating tests</a:t>
            </a:r>
          </a:p>
          <a:p>
            <a:pPr lvl="1"/>
            <a:r>
              <a:rPr lang="en-US"/>
              <a:t>Korat can be used stand-alone or to generate inputs for method sequences</a:t>
            </a:r>
          </a:p>
          <a:p>
            <a:pPr lvl="1"/>
            <a:r>
              <a:rPr lang="en-US"/>
              <a:t>Some extensions </a:t>
            </a:r>
          </a:p>
          <a:p>
            <a:pPr lvl="2"/>
            <a:r>
              <a:rPr lang="en-US"/>
              <a:t>(Controlled) non-exhaustive generation</a:t>
            </a:r>
          </a:p>
          <a:p>
            <a:pPr lvl="2"/>
            <a:r>
              <a:rPr lang="en-US"/>
              <a:t>Generation of complete tests from partial tests</a:t>
            </a:r>
          </a:p>
          <a:p>
            <a:pPr lvl="2"/>
            <a:r>
              <a:rPr lang="en-US"/>
              <a:t>Library for faster generation for common datatypes</a:t>
            </a:r>
          </a:p>
        </p:txBody>
      </p:sp>
    </p:spTree>
    <p:extLst>
      <p:ext uri="{BB962C8B-B14F-4D97-AF65-F5344CB8AC3E}">
        <p14:creationId xmlns:p14="http://schemas.microsoft.com/office/powerpoint/2010/main" val="279347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AsmLT/Korat at Microsoft</a:t>
            </a:r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Used by testers in several product groups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Enabled finding numerous errors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XML tools</a:t>
            </a:r>
          </a:p>
          <a:p>
            <a:pPr lvl="2">
              <a:lnSpc>
                <a:spcPct val="90000"/>
              </a:lnSpc>
            </a:pPr>
            <a:r>
              <a:rPr lang="en-US" sz="2000" dirty="0" err="1"/>
              <a:t>XPath</a:t>
            </a:r>
            <a:r>
              <a:rPr lang="en-US" sz="2000" dirty="0"/>
              <a:t> compiler (10 code errors, test-suite augmentation)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Serialization (3 code errors, changing spec)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Web-service protocols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WS-Policy (13 code errors, 6 problems in informal spec)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WS-Routing (1 code error, 20 problems in informal spec)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Others</a:t>
            </a:r>
          </a:p>
          <a:p>
            <a:pPr lvl="2">
              <a:lnSpc>
                <a:spcPct val="90000"/>
              </a:lnSpc>
            </a:pPr>
            <a:r>
              <a:rPr lang="en-US" sz="2000" dirty="0" err="1"/>
              <a:t>SSLStream</a:t>
            </a:r>
            <a:endParaRPr lang="en-US" sz="2000" dirty="0"/>
          </a:p>
          <a:p>
            <a:pPr lvl="2">
              <a:lnSpc>
                <a:spcPct val="90000"/>
              </a:lnSpc>
            </a:pPr>
            <a:r>
              <a:rPr lang="en-US" sz="2000" dirty="0"/>
              <a:t>MSN Authentication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>
                <a:sym typeface="MT Extra" pitchFamily="18" charset="2"/>
              </a:rPr>
              <a:t>…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800" dirty="0"/>
              <a:t>Errors found in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Important real-world applications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Code already well tested using best testing practices</a:t>
            </a:r>
          </a:p>
        </p:txBody>
      </p:sp>
    </p:spTree>
    <p:extLst>
      <p:ext uri="{BB962C8B-B14F-4D97-AF65-F5344CB8AC3E}">
        <p14:creationId xmlns:p14="http://schemas.microsoft.com/office/powerpoint/2010/main" val="30172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Comments from Microsoft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Positive comments on </a:t>
            </a:r>
            <a:r>
              <a:rPr lang="en-US" dirty="0" err="1"/>
              <a:t>AsmLT</a:t>
            </a:r>
            <a:r>
              <a:rPr lang="en-US" dirty="0"/>
              <a:t> and Korat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“So far our stateless </a:t>
            </a:r>
            <a:r>
              <a:rPr lang="en-US" dirty="0" err="1"/>
              <a:t>AsmL</a:t>
            </a:r>
            <a:r>
              <a:rPr lang="en-US" dirty="0"/>
              <a:t> models are pretty successful.”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“</a:t>
            </a:r>
            <a:r>
              <a:rPr lang="en-US" dirty="0" err="1"/>
              <a:t>AsmL</a:t>
            </a:r>
            <a:r>
              <a:rPr lang="en-US" dirty="0"/>
              <a:t> parameter generation tool is quite convenient and powerful.”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Negative comments on </a:t>
            </a:r>
            <a:r>
              <a:rPr lang="en-US" dirty="0" err="1"/>
              <a:t>AsmLT</a:t>
            </a:r>
            <a:r>
              <a:rPr lang="en-US" dirty="0"/>
              <a:t> </a:t>
            </a:r>
            <a:r>
              <a:rPr lang="en-US" dirty="0">
                <a:solidFill>
                  <a:schemeClr val="tx2"/>
                </a:solidFill>
              </a:rPr>
              <a:t>not</a:t>
            </a:r>
            <a:r>
              <a:rPr lang="en-US" dirty="0"/>
              <a:t> Korat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“Most of our testers prefer to write as much C# as possible.”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“Very difficult to debug </a:t>
            </a:r>
            <a:r>
              <a:rPr lang="en-US" dirty="0" err="1"/>
              <a:t>AsmL</a:t>
            </a:r>
            <a:r>
              <a:rPr lang="en-US" dirty="0"/>
              <a:t>.”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Result: new tool for C# (.NET) </a:t>
            </a:r>
            <a:r>
              <a:rPr lang="en-US" dirty="0" err="1"/>
              <a:t>SpecExplorer</a:t>
            </a:r>
            <a:endParaRPr lang="en-US" dirty="0"/>
          </a:p>
        </p:txBody>
      </p:sp>
      <p:sp>
        <p:nvSpPr>
          <p:cNvPr id="290820" name="Text Box 4"/>
          <p:cNvSpPr txBox="1">
            <a:spLocks noChangeArrowheads="1"/>
          </p:cNvSpPr>
          <p:nvPr/>
        </p:nvSpPr>
        <p:spPr bwMode="auto">
          <a:xfrm>
            <a:off x="2020888" y="1301750"/>
            <a:ext cx="4929187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Korat is</a:t>
            </a:r>
          </a:p>
        </p:txBody>
      </p:sp>
      <p:sp>
        <p:nvSpPr>
          <p:cNvPr id="290821" name="Text Box 5"/>
          <p:cNvSpPr txBox="1">
            <a:spLocks noChangeArrowheads="1"/>
          </p:cNvSpPr>
          <p:nvPr/>
        </p:nvSpPr>
        <p:spPr bwMode="auto">
          <a:xfrm>
            <a:off x="1004888" y="2133600"/>
            <a:ext cx="5091112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Korat</a:t>
            </a:r>
          </a:p>
        </p:txBody>
      </p:sp>
    </p:spTree>
    <p:extLst>
      <p:ext uri="{BB962C8B-B14F-4D97-AF65-F5344CB8AC3E}">
        <p14:creationId xmlns:p14="http://schemas.microsoft.com/office/powerpoint/2010/main" val="3602656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0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0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820" grpId="0" animBg="1" autoUpdateAnimBg="0"/>
      <p:bldP spid="290821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/>
          <a:lstStyle/>
          <a:p>
            <a:r>
              <a:rPr lang="en-US" dirty="0" smtClean="0"/>
              <a:t>Questions for Discussion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763000" cy="5867400"/>
          </a:xfrm>
        </p:spPr>
        <p:txBody>
          <a:bodyPr/>
          <a:lstStyle/>
          <a:p>
            <a:r>
              <a:rPr lang="en-US" dirty="0"/>
              <a:t>Are there any open source tools equivalent to Spec </a:t>
            </a:r>
            <a:r>
              <a:rPr lang="en-US" dirty="0" smtClean="0"/>
              <a:t>Explorer? [</a:t>
            </a:r>
            <a:r>
              <a:rPr lang="en-US" dirty="0" smtClean="0"/>
              <a:t>KN]</a:t>
            </a:r>
          </a:p>
          <a:p>
            <a:r>
              <a:rPr lang="en-US" dirty="0"/>
              <a:t>How would this methodology change if applied to something </a:t>
            </a:r>
            <a:r>
              <a:rPr lang="en-US" dirty="0" smtClean="0"/>
              <a:t>but protocols? </a:t>
            </a:r>
            <a:r>
              <a:rPr lang="en-US" dirty="0"/>
              <a:t>[JT</a:t>
            </a:r>
            <a:r>
              <a:rPr lang="en-US" dirty="0" smtClean="0"/>
              <a:t>]</a:t>
            </a:r>
            <a:endParaRPr lang="en-US" dirty="0" smtClean="0"/>
          </a:p>
          <a:p>
            <a:r>
              <a:rPr lang="en-US" dirty="0"/>
              <a:t>In the case where the number of internal unit-tests that need to be tested, is it worth it at all to do MBT? [AY]</a:t>
            </a:r>
          </a:p>
          <a:p>
            <a:pPr lvl="1"/>
            <a:r>
              <a:rPr lang="en-US" dirty="0" smtClean="0"/>
              <a:t>What's </a:t>
            </a:r>
            <a:r>
              <a:rPr lang="en-US" dirty="0"/>
              <a:t>the right time to apply model-based testing</a:t>
            </a:r>
            <a:r>
              <a:rPr lang="en-US" dirty="0" smtClean="0"/>
              <a:t>? [XW]</a:t>
            </a:r>
          </a:p>
          <a:p>
            <a:r>
              <a:rPr lang="en-US" dirty="0"/>
              <a:t>What other selection strategies exist but transition coverage? [AK</a:t>
            </a:r>
            <a:r>
              <a:rPr lang="en-US" dirty="0" smtClean="0"/>
              <a:t>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492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/>
          <a:lstStyle/>
          <a:p>
            <a:r>
              <a:rPr lang="en-US" dirty="0" smtClean="0"/>
              <a:t>Questions for Discussion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763000" cy="5867400"/>
          </a:xfrm>
        </p:spPr>
        <p:txBody>
          <a:bodyPr/>
          <a:lstStyle/>
          <a:p>
            <a:r>
              <a:rPr lang="en-US" dirty="0"/>
              <a:t>… possible to scale up MBT to make it work on large-sized systems? [AD]</a:t>
            </a:r>
          </a:p>
          <a:p>
            <a:r>
              <a:rPr lang="en-US" dirty="0"/>
              <a:t>Does model based testing scale down to small projects? [</a:t>
            </a:r>
            <a:r>
              <a:rPr lang="en-US" dirty="0" err="1"/>
              <a:t>DeG</a:t>
            </a:r>
            <a:r>
              <a:rPr lang="en-US" dirty="0"/>
              <a:t>]</a:t>
            </a:r>
          </a:p>
          <a:p>
            <a:r>
              <a:rPr lang="en-US" dirty="0" smtClean="0"/>
              <a:t>NLP </a:t>
            </a:r>
            <a:r>
              <a:rPr lang="en-US" dirty="0"/>
              <a:t>… to aid in … converting technical documentation into testing </a:t>
            </a:r>
            <a:r>
              <a:rPr lang="en-US" dirty="0" err="1"/>
              <a:t>reqs</a:t>
            </a:r>
            <a:r>
              <a:rPr lang="en-US" dirty="0"/>
              <a:t>? [CM</a:t>
            </a:r>
            <a:r>
              <a:rPr lang="en-US" dirty="0" smtClean="0"/>
              <a:t>]</a:t>
            </a:r>
          </a:p>
          <a:p>
            <a:pPr lvl="1"/>
            <a:r>
              <a:rPr lang="en-US" dirty="0"/>
              <a:t>Is it possible to reverse engineer a spec from a program or test suite? [SB</a:t>
            </a:r>
            <a:r>
              <a:rPr lang="en-US" dirty="0" smtClean="0"/>
              <a:t>]</a:t>
            </a:r>
          </a:p>
          <a:p>
            <a:r>
              <a:rPr lang="en-US" dirty="0" smtClean="0"/>
              <a:t>test </a:t>
            </a:r>
            <a:r>
              <a:rPr lang="en-US" dirty="0"/>
              <a:t>models </a:t>
            </a:r>
            <a:r>
              <a:rPr lang="en-US" dirty="0" smtClean="0"/>
              <a:t>generated </a:t>
            </a:r>
            <a:r>
              <a:rPr lang="en-US" dirty="0"/>
              <a:t>automatically</a:t>
            </a:r>
            <a:r>
              <a:rPr lang="en-US" dirty="0" smtClean="0"/>
              <a:t>? [YL]</a:t>
            </a:r>
          </a:p>
          <a:p>
            <a:r>
              <a:rPr lang="en-US" dirty="0"/>
              <a:t>How </a:t>
            </a:r>
            <a:r>
              <a:rPr lang="en-US" dirty="0" smtClean="0"/>
              <a:t>to </a:t>
            </a:r>
            <a:r>
              <a:rPr lang="en-US" dirty="0"/>
              <a:t>totally/partially </a:t>
            </a:r>
            <a:r>
              <a:rPr lang="en-US" dirty="0" smtClean="0"/>
              <a:t>automate slicing? </a:t>
            </a:r>
            <a:r>
              <a:rPr lang="en-US" dirty="0"/>
              <a:t>[FS</a:t>
            </a:r>
            <a:r>
              <a:rPr lang="en-US" dirty="0" smtClean="0"/>
              <a:t>]</a:t>
            </a:r>
          </a:p>
          <a:p>
            <a:pPr lvl="1"/>
            <a:r>
              <a:rPr lang="en-US" dirty="0"/>
              <a:t>How does the slicing </a:t>
            </a:r>
            <a:r>
              <a:rPr lang="en-US" dirty="0" smtClean="0"/>
              <a:t>affect </a:t>
            </a:r>
            <a:r>
              <a:rPr lang="en-US" dirty="0"/>
              <a:t>the </a:t>
            </a:r>
            <a:r>
              <a:rPr lang="en-US" dirty="0" smtClean="0"/>
              <a:t>success? [SO]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5750762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plate">
  <a:themeElements>
    <a:clrScheme name="template 13">
      <a:dk1>
        <a:srgbClr val="000000"/>
      </a:dk1>
      <a:lt1>
        <a:srgbClr val="FFFFFF"/>
      </a:lt1>
      <a:dk2>
        <a:srgbClr val="003C7D"/>
      </a:dk2>
      <a:lt2>
        <a:srgbClr val="F47F24"/>
      </a:lt2>
      <a:accent1>
        <a:srgbClr val="FFFF00"/>
      </a:accent1>
      <a:accent2>
        <a:srgbClr val="00FFFF"/>
      </a:accent2>
      <a:accent3>
        <a:srgbClr val="AAAFBF"/>
      </a:accent3>
      <a:accent4>
        <a:srgbClr val="DADADA"/>
      </a:accent4>
      <a:accent5>
        <a:srgbClr val="FFFFAA"/>
      </a:accent5>
      <a:accent6>
        <a:srgbClr val="00E7E7"/>
      </a:accent6>
      <a:hlink>
        <a:srgbClr val="FF0000"/>
      </a:hlink>
      <a:folHlink>
        <a:srgbClr val="969696"/>
      </a:folHlink>
    </a:clrScheme>
    <a:fontScheme name="template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Unicode MS" pitchFamily="34" charset="-128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FFFFFF"/>
        </a:lt1>
        <a:dk2>
          <a:srgbClr val="0000CC"/>
        </a:dk2>
        <a:lt2>
          <a:srgbClr val="FF9900"/>
        </a:lt2>
        <a:accent1>
          <a:srgbClr val="FF9900"/>
        </a:accent1>
        <a:accent2>
          <a:srgbClr val="00FFFF"/>
        </a:accent2>
        <a:accent3>
          <a:srgbClr val="AAAAE2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9">
        <a:dk1>
          <a:srgbClr val="000000"/>
        </a:dk1>
        <a:lt1>
          <a:srgbClr val="FFFFFF"/>
        </a:lt1>
        <a:dk2>
          <a:srgbClr val="0000CC"/>
        </a:dk2>
        <a:lt2>
          <a:srgbClr val="FF9900"/>
        </a:lt2>
        <a:accent1>
          <a:srgbClr val="FF9900"/>
        </a:accent1>
        <a:accent2>
          <a:srgbClr val="00FFFF"/>
        </a:accent2>
        <a:accent3>
          <a:srgbClr val="AAAAE2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99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0">
        <a:dk1>
          <a:srgbClr val="000000"/>
        </a:dk1>
        <a:lt1>
          <a:srgbClr val="FFFFFF"/>
        </a:lt1>
        <a:dk2>
          <a:srgbClr val="6E8BBF"/>
        </a:dk2>
        <a:lt2>
          <a:srgbClr val="EF8A1C"/>
        </a:lt2>
        <a:accent1>
          <a:srgbClr val="FF9900"/>
        </a:accent1>
        <a:accent2>
          <a:srgbClr val="00FFFF"/>
        </a:accent2>
        <a:accent3>
          <a:srgbClr val="BAC4DC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99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1">
        <a:dk1>
          <a:srgbClr val="000000"/>
        </a:dk1>
        <a:lt1>
          <a:srgbClr val="FFFFFF"/>
        </a:lt1>
        <a:dk2>
          <a:srgbClr val="003C7D"/>
        </a:dk2>
        <a:lt2>
          <a:srgbClr val="F47F24"/>
        </a:lt2>
        <a:accent1>
          <a:srgbClr val="FF9900"/>
        </a:accent1>
        <a:accent2>
          <a:srgbClr val="00FFFF"/>
        </a:accent2>
        <a:accent3>
          <a:srgbClr val="AAAFB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99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2">
        <a:dk1>
          <a:srgbClr val="000000"/>
        </a:dk1>
        <a:lt1>
          <a:srgbClr val="FFFFFF"/>
        </a:lt1>
        <a:dk2>
          <a:srgbClr val="003C7D"/>
        </a:dk2>
        <a:lt2>
          <a:srgbClr val="F47F24"/>
        </a:lt2>
        <a:accent1>
          <a:srgbClr val="FF9900"/>
        </a:accent1>
        <a:accent2>
          <a:srgbClr val="00FFFF"/>
        </a:accent2>
        <a:accent3>
          <a:srgbClr val="AAAFB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3">
        <a:dk1>
          <a:srgbClr val="000000"/>
        </a:dk1>
        <a:lt1>
          <a:srgbClr val="FFFFFF"/>
        </a:lt1>
        <a:dk2>
          <a:srgbClr val="003C7D"/>
        </a:dk2>
        <a:lt2>
          <a:srgbClr val="F47F24"/>
        </a:lt2>
        <a:accent1>
          <a:srgbClr val="FFFF00"/>
        </a:accent1>
        <a:accent2>
          <a:srgbClr val="00FFFF"/>
        </a:accent2>
        <a:accent3>
          <a:srgbClr val="AAAFBF"/>
        </a:accent3>
        <a:accent4>
          <a:srgbClr val="DADADA"/>
        </a:accent4>
        <a:accent5>
          <a:srgbClr val="FFFF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709</TotalTime>
  <Words>608</Words>
  <Application>Microsoft Office PowerPoint</Application>
  <PresentationFormat>On-screen Show (4:3)</PresentationFormat>
  <Paragraphs>90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Default Design</vt:lpstr>
      <vt:lpstr>template</vt:lpstr>
      <vt:lpstr>1_Default Design</vt:lpstr>
      <vt:lpstr>CS527 Topics in Software Engineering (Software Testing and Analysis)</vt:lpstr>
      <vt:lpstr>Schedule</vt:lpstr>
      <vt:lpstr>Paper Today</vt:lpstr>
      <vt:lpstr>Developed Two Kinds of Test Abstractions</vt:lpstr>
      <vt:lpstr>Korat at Microsoft Research</vt:lpstr>
      <vt:lpstr>AsmLT/Korat at Microsoft</vt:lpstr>
      <vt:lpstr>Some Comments from Microsoft</vt:lpstr>
      <vt:lpstr>Questions for Discussion (1)</vt:lpstr>
      <vt:lpstr>Questions for Discussion (2)</vt:lpstr>
      <vt:lpstr>Questions for Discussion (3)</vt:lpstr>
    </vt:vector>
  </TitlesOfParts>
  <Company>University of Illinois at Urbana-Champaign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cs527-08</dc:title>
  <dc:creator>Darko Marinov</dc:creator>
  <cp:lastModifiedBy>Marinov, Darko</cp:lastModifiedBy>
  <cp:revision>203</cp:revision>
  <dcterms:created xsi:type="dcterms:W3CDTF">2007-02-09T16:29:30Z</dcterms:created>
  <dcterms:modified xsi:type="dcterms:W3CDTF">2011-09-15T18:54:14Z</dcterms:modified>
</cp:coreProperties>
</file>