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7" r:id="rId3"/>
    <p:sldId id="266" r:id="rId4"/>
    <p:sldId id="273" r:id="rId5"/>
    <p:sldId id="272" r:id="rId6"/>
    <p:sldId id="269" r:id="rId7"/>
    <p:sldId id="278" r:id="rId8"/>
    <p:sldId id="274" r:id="rId9"/>
    <p:sldId id="271" r:id="rId10"/>
    <p:sldId id="267" r:id="rId11"/>
    <p:sldId id="257" r:id="rId12"/>
    <p:sldId id="258" r:id="rId13"/>
    <p:sldId id="259" r:id="rId14"/>
    <p:sldId id="260" r:id="rId15"/>
    <p:sldId id="261" r:id="rId16"/>
    <p:sldId id="262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6DA22-9174-49D0-9A34-8A9F4149A0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7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16E31-6EFE-433C-923A-9D8AA03BB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6103-F783-44D4-8337-5C1AABE1C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9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0B767-1868-4577-890C-4C9686CE3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27150-FE42-4056-B9E1-BEEDE412B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6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AD35B-26B9-446F-8836-EA1C3F754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455F9-246B-487D-BEDC-380E5DAA8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9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6A682-AC14-435D-A00F-C7DE04EFD4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DBA83-AB71-4F44-ABAE-3ECFA2321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3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431A1-6113-4B7E-91E2-2F9B325B1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A102E-93C6-43BC-A941-1FD8320CD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9143CC-6EBD-4B7F-8FD1-AAE8D04182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-2.cs.cmu.edu/~Compose/shaw-icse0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projects/CHESS/pldi07-IterativeContextBoundin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ngr.uiuc.edu/display/cs527fa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csd.edu/~wgg/CSE210/howtorea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2438400"/>
          </a:xfrm>
        </p:spPr>
        <p:txBody>
          <a:bodyPr/>
          <a:lstStyle/>
          <a:p>
            <a:r>
              <a:rPr lang="en-US" dirty="0"/>
              <a:t>CS527: </a:t>
            </a:r>
            <a:r>
              <a:rPr lang="en-US" dirty="0" smtClean="0"/>
              <a:t>(Advanced) </a:t>
            </a:r>
            <a:r>
              <a:rPr lang="en-US" dirty="0"/>
              <a:t>Topics in Software </a:t>
            </a:r>
            <a:r>
              <a:rPr lang="en-US" dirty="0" smtClean="0"/>
              <a:t>Engineering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(Software Testing and Analysis)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7696200" cy="1752600"/>
          </a:xfrm>
        </p:spPr>
        <p:txBody>
          <a:bodyPr/>
          <a:lstStyle/>
          <a:p>
            <a:r>
              <a:rPr lang="en-US" dirty="0"/>
              <a:t>Darko Marinov</a:t>
            </a:r>
          </a:p>
          <a:p>
            <a:r>
              <a:rPr lang="en-US" dirty="0"/>
              <a:t>August </a:t>
            </a:r>
            <a:r>
              <a:rPr lang="en-US" dirty="0" smtClean="0"/>
              <a:t>25, 2011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(Meta-)Paper on Writing Papers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Writing Good Software Engineering Research Papers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Mary Shaw (ICSE 2003)</a:t>
            </a:r>
          </a:p>
          <a:p>
            <a:endParaRPr lang="en-US" dirty="0"/>
          </a:p>
          <a:p>
            <a:r>
              <a:rPr lang="en-US" dirty="0"/>
              <a:t>Could we analyze this paper itself using the guideline for reading papers?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Good SE Papers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Motivation</a:t>
            </a:r>
          </a:p>
          <a:p>
            <a:pPr lvl="1">
              <a:lnSpc>
                <a:spcPct val="90000"/>
              </a:lnSpc>
            </a:pPr>
            <a:r>
              <a:rPr lang="en-US"/>
              <a:t>Guidelines for writing papers for ICSE</a:t>
            </a:r>
          </a:p>
          <a:p>
            <a:pPr>
              <a:lnSpc>
                <a:spcPct val="90000"/>
              </a:lnSpc>
            </a:pPr>
            <a:r>
              <a:rPr lang="en-US"/>
              <a:t>Approach</a:t>
            </a:r>
          </a:p>
          <a:p>
            <a:pPr lvl="1">
              <a:lnSpc>
                <a:spcPct val="90000"/>
              </a:lnSpc>
            </a:pPr>
            <a:r>
              <a:rPr lang="en-US"/>
              <a:t>Analysis of papers submitted to ICSE 2002</a:t>
            </a:r>
          </a:p>
          <a:p>
            <a:pPr lvl="1">
              <a:lnSpc>
                <a:spcPct val="90000"/>
              </a:lnSpc>
            </a:pPr>
            <a:r>
              <a:rPr lang="en-US"/>
              <a:t>Distribution across three dimensions</a:t>
            </a:r>
          </a:p>
          <a:p>
            <a:pPr lvl="2">
              <a:lnSpc>
                <a:spcPct val="90000"/>
              </a:lnSpc>
            </a:pPr>
            <a:r>
              <a:rPr lang="en-US"/>
              <a:t>Question</a:t>
            </a:r>
          </a:p>
          <a:p>
            <a:pPr lvl="2">
              <a:lnSpc>
                <a:spcPct val="90000"/>
              </a:lnSpc>
            </a:pPr>
            <a:r>
              <a:rPr lang="en-US"/>
              <a:t>Result</a:t>
            </a:r>
          </a:p>
          <a:p>
            <a:pPr lvl="2">
              <a:lnSpc>
                <a:spcPct val="90000"/>
              </a:lnSpc>
            </a:pPr>
            <a:r>
              <a:rPr lang="en-US"/>
              <a:t>Validation</a:t>
            </a:r>
          </a:p>
          <a:p>
            <a:pPr>
              <a:lnSpc>
                <a:spcPct val="90000"/>
              </a:lnSpc>
            </a:pPr>
            <a:r>
              <a:rPr lang="en-US"/>
              <a:t>Results</a:t>
            </a:r>
          </a:p>
          <a:p>
            <a:pPr lvl="1">
              <a:lnSpc>
                <a:spcPct val="90000"/>
              </a:lnSpc>
            </a:pPr>
            <a:r>
              <a:rPr lang="en-US"/>
              <a:t>Writing matters, know your conferences!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Method or means of development</a:t>
            </a:r>
          </a:p>
          <a:p>
            <a:r>
              <a:rPr lang="en-US"/>
              <a:t>Method for analysis or evaluation</a:t>
            </a:r>
          </a:p>
          <a:p>
            <a:r>
              <a:rPr lang="en-US"/>
              <a:t>Design, evaluation, or analysis of a particular instance</a:t>
            </a:r>
          </a:p>
          <a:p>
            <a:r>
              <a:rPr lang="en-US"/>
              <a:t>Generalization or characterization</a:t>
            </a:r>
          </a:p>
          <a:p>
            <a:r>
              <a:rPr lang="en-US"/>
              <a:t>Feasibility study or exploration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Result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Procedure or technique</a:t>
            </a:r>
          </a:p>
          <a:p>
            <a:r>
              <a:rPr lang="en-US"/>
              <a:t>Qualitative or descriptive model</a:t>
            </a:r>
          </a:p>
          <a:p>
            <a:r>
              <a:rPr lang="en-US"/>
              <a:t>Empirical model</a:t>
            </a:r>
          </a:p>
          <a:p>
            <a:r>
              <a:rPr lang="en-US"/>
              <a:t>Analytic model</a:t>
            </a:r>
          </a:p>
          <a:p>
            <a:r>
              <a:rPr lang="en-US"/>
              <a:t>Tool or notation</a:t>
            </a:r>
          </a:p>
          <a:p>
            <a:r>
              <a:rPr lang="en-US"/>
              <a:t>Specific solution, prototype, answer, or judgment</a:t>
            </a:r>
          </a:p>
          <a:p>
            <a:r>
              <a:rPr lang="en-US"/>
              <a:t>Report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Validation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Analysis</a:t>
            </a:r>
          </a:p>
          <a:p>
            <a:r>
              <a:rPr lang="en-US"/>
              <a:t>Evaluation</a:t>
            </a:r>
          </a:p>
          <a:p>
            <a:r>
              <a:rPr lang="en-US"/>
              <a:t>Experience</a:t>
            </a:r>
          </a:p>
          <a:p>
            <a:r>
              <a:rPr lang="en-US"/>
              <a:t>Example</a:t>
            </a:r>
          </a:p>
          <a:p>
            <a:r>
              <a:rPr lang="en-US"/>
              <a:t>Persuasion</a:t>
            </a:r>
          </a:p>
          <a:p>
            <a:r>
              <a:rPr lang="en-US"/>
              <a:t>Blatant assertion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Questions for Discussion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analysis papers have an edge?</a:t>
            </a:r>
          </a:p>
          <a:p>
            <a:r>
              <a:rPr lang="en-US"/>
              <a:t>What about other (software engineering) conferences?</a:t>
            </a:r>
          </a:p>
          <a:p>
            <a:r>
              <a:rPr lang="en-US"/>
              <a:t>Does the mentality of PC differ from one conference to another?</a:t>
            </a:r>
          </a:p>
          <a:p>
            <a:r>
              <a:rPr lang="en-US"/>
              <a:t>Development vs. evaluation in software engineering?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Other Papers/Projects?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papers that you read or will read</a:t>
            </a:r>
          </a:p>
          <a:p>
            <a:pPr lvl="1">
              <a:lnSpc>
                <a:spcPct val="90000"/>
              </a:lnSpc>
            </a:pPr>
            <a:r>
              <a:rPr lang="en-US"/>
              <a:t>Do they follow these guidelines?</a:t>
            </a:r>
          </a:p>
          <a:p>
            <a:pPr lvl="2">
              <a:lnSpc>
                <a:spcPct val="90000"/>
              </a:lnSpc>
            </a:pPr>
            <a:r>
              <a:rPr lang="en-US"/>
              <a:t>Your reports on papers should also consider question/result/validation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Your own project</a:t>
            </a:r>
          </a:p>
          <a:p>
            <a:pPr lvl="1">
              <a:lnSpc>
                <a:spcPct val="90000"/>
              </a:lnSpc>
            </a:pPr>
            <a:r>
              <a:rPr lang="en-US"/>
              <a:t>Question?</a:t>
            </a:r>
          </a:p>
          <a:p>
            <a:pPr lvl="1">
              <a:lnSpc>
                <a:spcPct val="90000"/>
              </a:lnSpc>
            </a:pPr>
            <a:r>
              <a:rPr lang="en-US"/>
              <a:t>Result?</a:t>
            </a:r>
          </a:p>
          <a:p>
            <a:pPr lvl="1">
              <a:lnSpc>
                <a:spcPct val="90000"/>
              </a:lnSpc>
            </a:pPr>
            <a:r>
              <a:rPr lang="en-US"/>
              <a:t>Validation?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r>
              <a:rPr lang="en-US" dirty="0"/>
              <a:t>Tuesday, </a:t>
            </a:r>
            <a:r>
              <a:rPr lang="en-US" dirty="0" smtClean="0"/>
              <a:t>August 30</a:t>
            </a:r>
          </a:p>
          <a:p>
            <a:r>
              <a:rPr lang="en-US" dirty="0" smtClean="0"/>
              <a:t>HW0: issues in your software development</a:t>
            </a:r>
          </a:p>
          <a:p>
            <a:pPr lvl="1"/>
            <a:r>
              <a:rPr lang="en-US" dirty="0" smtClean="0"/>
              <a:t>Email as an attachment to ME (</a:t>
            </a:r>
            <a:r>
              <a:rPr lang="en-US" dirty="0" err="1" smtClean="0"/>
              <a:t>marinov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Assignment 1</a:t>
            </a:r>
          </a:p>
          <a:p>
            <a:pPr lvl="1"/>
            <a:r>
              <a:rPr lang="en-US" dirty="0"/>
              <a:t>Read a paper (listed on Wiki)</a:t>
            </a:r>
          </a:p>
          <a:p>
            <a:pPr lvl="2"/>
            <a:r>
              <a:rPr lang="en-US" dirty="0" smtClean="0">
                <a:hlinkClick r:id="rId2"/>
              </a:rPr>
              <a:t>Iterative Context Bounding for Systematic Testing of Multithreaded Programs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Madan</a:t>
            </a:r>
            <a:r>
              <a:rPr lang="en-US" dirty="0" smtClean="0"/>
              <a:t> </a:t>
            </a:r>
            <a:r>
              <a:rPr lang="en-US" dirty="0" err="1" smtClean="0"/>
              <a:t>Musuvathi</a:t>
            </a:r>
            <a:r>
              <a:rPr lang="en-US" dirty="0" smtClean="0"/>
              <a:t> and </a:t>
            </a:r>
            <a:r>
              <a:rPr lang="en-US" dirty="0" err="1" smtClean="0"/>
              <a:t>Shaz</a:t>
            </a:r>
            <a:r>
              <a:rPr lang="en-US" dirty="0" smtClean="0"/>
              <a:t> </a:t>
            </a:r>
            <a:r>
              <a:rPr lang="en-US" dirty="0" err="1" smtClean="0"/>
              <a:t>Qadeer</a:t>
            </a:r>
            <a:r>
              <a:rPr lang="en-US" dirty="0" smtClean="0"/>
              <a:t> (PLDI 2007)</a:t>
            </a:r>
          </a:p>
          <a:p>
            <a:pPr lvl="3"/>
            <a:r>
              <a:rPr lang="en-US" dirty="0" smtClean="0"/>
              <a:t>May change to </a:t>
            </a:r>
            <a:r>
              <a:rPr lang="en-US" dirty="0" err="1" smtClean="0"/>
              <a:t>IMUnit</a:t>
            </a:r>
            <a:endParaRPr lang="en-US" dirty="0" smtClean="0"/>
          </a:p>
          <a:p>
            <a:pPr lvl="1"/>
            <a:r>
              <a:rPr lang="en-US" dirty="0" smtClean="0"/>
              <a:t>No paper report due yet!</a:t>
            </a:r>
            <a:endParaRPr lang="en-US" dirty="0"/>
          </a:p>
          <a:p>
            <a:r>
              <a:rPr lang="en-US" dirty="0" smtClean="0"/>
              <a:t>Assignment </a:t>
            </a:r>
            <a:r>
              <a:rPr lang="en-US" dirty="0"/>
              <a:t>0: Modify “People” on </a:t>
            </a:r>
            <a:r>
              <a:rPr lang="en-US" dirty="0" smtClean="0"/>
              <a:t>Wiki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Overview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96313" cy="5257800"/>
          </a:xfrm>
        </p:spPr>
        <p:txBody>
          <a:bodyPr/>
          <a:lstStyle/>
          <a:p>
            <a:r>
              <a:rPr lang="en-US" dirty="0"/>
              <a:t>Graduate seminar on program analysis (for bug finding), emphasis: systematic testing</a:t>
            </a:r>
          </a:p>
          <a:p>
            <a:pPr lvl="1"/>
            <a:r>
              <a:rPr lang="en-US" dirty="0"/>
              <a:t>Papers: read/write/present/discuss</a:t>
            </a:r>
          </a:p>
          <a:p>
            <a:pPr lvl="1"/>
            <a:r>
              <a:rPr lang="en-US" dirty="0"/>
              <a:t>Focus on a (research) project: proposal, progress report, final paper, presentation(?)</a:t>
            </a:r>
          </a:p>
          <a:p>
            <a:pPr lvl="1"/>
            <a:r>
              <a:rPr lang="en-US" dirty="0"/>
              <a:t>One or two problem sets</a:t>
            </a:r>
          </a:p>
          <a:p>
            <a:r>
              <a:rPr lang="en-US" dirty="0"/>
              <a:t>Teaching staff</a:t>
            </a:r>
          </a:p>
          <a:p>
            <a:pPr lvl="1"/>
            <a:r>
              <a:rPr lang="en-US" dirty="0"/>
              <a:t>Instructor: Darko (</a:t>
            </a:r>
            <a:r>
              <a:rPr lang="en-US" dirty="0" err="1"/>
              <a:t>NetID</a:t>
            </a:r>
            <a:r>
              <a:rPr lang="en-US" dirty="0"/>
              <a:t>: </a:t>
            </a:r>
            <a:r>
              <a:rPr lang="en-US" dirty="0" err="1"/>
              <a:t>marinov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TA: </a:t>
            </a:r>
            <a:r>
              <a:rPr lang="en-US" dirty="0" smtClean="0"/>
              <a:t>Shin Hwei (not just Shin, </a:t>
            </a:r>
            <a:r>
              <a:rPr lang="en-US" dirty="0" err="1" smtClean="0"/>
              <a:t>NetID</a:t>
            </a:r>
            <a:r>
              <a:rPr lang="en-US" dirty="0"/>
              <a:t>: </a:t>
            </a:r>
            <a:r>
              <a:rPr lang="en-US" dirty="0" smtClean="0"/>
              <a:t>stan6)</a:t>
            </a:r>
            <a:endParaRPr lang="en-US" dirty="0"/>
          </a:p>
          <a:p>
            <a:r>
              <a:rPr lang="en-US" dirty="0"/>
              <a:t>General email info: netid@illinois.edu</a:t>
            </a:r>
          </a:p>
        </p:txBody>
      </p:sp>
    </p:spTree>
    <p:extLst>
      <p:ext uri="{BB962C8B-B14F-4D97-AF65-F5344CB8AC3E}">
        <p14:creationId xmlns:p14="http://schemas.microsoft.com/office/powerpoint/2010/main" val="41383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Communication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en-US" dirty="0"/>
              <a:t>Mailing list: </a:t>
            </a:r>
            <a:r>
              <a:rPr lang="en-US" dirty="0" smtClean="0"/>
              <a:t>cs527-fa11 </a:t>
            </a:r>
            <a:r>
              <a:rPr lang="en-US" dirty="0"/>
              <a:t>AT </a:t>
            </a:r>
            <a:r>
              <a:rPr lang="en-US" dirty="0" smtClean="0"/>
              <a:t>cs.illinois.edu</a:t>
            </a:r>
            <a:endParaRPr lang="en-US" dirty="0"/>
          </a:p>
          <a:p>
            <a:pPr lvl="1"/>
            <a:r>
              <a:rPr lang="en-US" dirty="0"/>
              <a:t>Did you get welcome </a:t>
            </a:r>
            <a:r>
              <a:rPr lang="en-US" dirty="0" smtClean="0"/>
              <a:t>email?</a:t>
            </a:r>
            <a:endParaRPr lang="en-US" dirty="0"/>
          </a:p>
          <a:p>
            <a:pPr lvl="1"/>
            <a:r>
              <a:rPr lang="en-US" dirty="0" smtClean="0"/>
              <a:t>There will be soon HW0 announcement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Wiki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http://wiki.engr.uiuc.edu/display/cs527fa11</a:t>
            </a:r>
            <a:endParaRPr lang="en-US" dirty="0"/>
          </a:p>
          <a:p>
            <a:pPr lvl="1"/>
            <a:r>
              <a:rPr lang="en-US" dirty="0" smtClean="0"/>
              <a:t>Most of you were able to access and sign on the “People” page</a:t>
            </a:r>
          </a:p>
          <a:p>
            <a:pPr lvl="1"/>
            <a:r>
              <a:rPr lang="en-US" dirty="0" smtClean="0"/>
              <a:t>Hopefully all of you can sign up on “People” now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Organization Questions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94725" cy="4953000"/>
          </a:xfrm>
        </p:spPr>
        <p:txBody>
          <a:bodyPr/>
          <a:lstStyle/>
          <a:p>
            <a:r>
              <a:rPr lang="en-US" dirty="0"/>
              <a:t>Textbook?</a:t>
            </a:r>
          </a:p>
          <a:p>
            <a:pPr lvl="1"/>
            <a:r>
              <a:rPr lang="en-US" dirty="0"/>
              <a:t>No textbook required</a:t>
            </a:r>
          </a:p>
          <a:p>
            <a:pPr lvl="1"/>
            <a:r>
              <a:rPr lang="en-US" dirty="0"/>
              <a:t>For some background on testing, you can read</a:t>
            </a:r>
            <a:br>
              <a:rPr lang="en-US" dirty="0"/>
            </a:br>
            <a:r>
              <a:rPr lang="en-US" dirty="0"/>
              <a:t>“Introduction to Software Testing”</a:t>
            </a:r>
            <a:br>
              <a:rPr lang="en-US" dirty="0"/>
            </a:br>
            <a:r>
              <a:rPr lang="en-US" dirty="0"/>
              <a:t>by Paul </a:t>
            </a:r>
            <a:r>
              <a:rPr lang="en-US" dirty="0" err="1"/>
              <a:t>Ammann</a:t>
            </a:r>
            <a:r>
              <a:rPr lang="en-US" dirty="0"/>
              <a:t> and Jeff Offutt</a:t>
            </a:r>
          </a:p>
          <a:p>
            <a:r>
              <a:rPr lang="en-US" dirty="0"/>
              <a:t>Deliverables?</a:t>
            </a:r>
          </a:p>
          <a:p>
            <a:pPr lvl="1"/>
            <a:r>
              <a:rPr lang="en-US" dirty="0"/>
              <a:t>No exams: no final, no midterm</a:t>
            </a:r>
          </a:p>
          <a:p>
            <a:pPr lvl="1"/>
            <a:r>
              <a:rPr lang="en-US" dirty="0"/>
              <a:t>Focus on project (which is </a:t>
            </a:r>
            <a:r>
              <a:rPr lang="en-US" dirty="0" smtClean="0"/>
              <a:t>NOT </a:t>
            </a:r>
            <a:r>
              <a:rPr lang="en-US" dirty="0"/>
              <a:t>easy)</a:t>
            </a:r>
          </a:p>
          <a:p>
            <a:pPr lvl="2"/>
            <a:r>
              <a:rPr lang="en-US" dirty="0"/>
              <a:t>Writing: proposal, two reports, hopefully bug reports</a:t>
            </a:r>
          </a:p>
          <a:p>
            <a:pPr lvl="2"/>
            <a:r>
              <a:rPr lang="en-US" dirty="0"/>
              <a:t>Presentation: show </a:t>
            </a:r>
            <a:r>
              <a:rPr lang="en-US" dirty="0" smtClean="0"/>
              <a:t>related papers and your work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Grading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[40%]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Presentation [20%]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Participation (reports and discussion) [20%]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Homework assignment(s) [20%]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Grades will be A- centered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guarantee for A (or even a passing grade)!</a:t>
            </a:r>
          </a:p>
          <a:p>
            <a:pPr>
              <a:lnSpc>
                <a:spcPct val="90000"/>
              </a:lnSpc>
            </a:pPr>
            <a:r>
              <a:rPr lang="en-US" dirty="0"/>
              <a:t>Project is the most </a:t>
            </a:r>
            <a:r>
              <a:rPr lang="en-US" dirty="0" smtClean="0"/>
              <a:t>important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Preferably in groups (2-3 students)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Project Topics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Test thoroughly a piece of software </a:t>
            </a:r>
          </a:p>
          <a:p>
            <a:pPr>
              <a:lnSpc>
                <a:spcPct val="90000"/>
              </a:lnSpc>
            </a:pPr>
            <a:r>
              <a:rPr lang="en-US" dirty="0"/>
              <a:t>Apply some technique(s)/tool(s) that we read about on some piece of software </a:t>
            </a:r>
          </a:p>
          <a:p>
            <a:pPr>
              <a:lnSpc>
                <a:spcPct val="90000"/>
              </a:lnSpc>
            </a:pPr>
            <a:r>
              <a:rPr lang="en-US" dirty="0"/>
              <a:t>Improve some technique/tool that we discuss in class</a:t>
            </a:r>
          </a:p>
          <a:p>
            <a:pPr>
              <a:lnSpc>
                <a:spcPct val="90000"/>
              </a:lnSpc>
            </a:pPr>
            <a:r>
              <a:rPr lang="en-US" dirty="0"/>
              <a:t>Evaluate some techniques/tools on a number of case studies </a:t>
            </a:r>
          </a:p>
          <a:p>
            <a:pPr>
              <a:lnSpc>
                <a:spcPct val="90000"/>
              </a:lnSpc>
            </a:pPr>
            <a:r>
              <a:rPr lang="en-US" dirty="0"/>
              <a:t>Develop a new technique/tool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specific proposals will be on Wiki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Choose a Project?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</p:spPr>
        <p:txBody>
          <a:bodyPr/>
          <a:lstStyle/>
          <a:p>
            <a:r>
              <a:rPr lang="en-US" dirty="0"/>
              <a:t>Talk</a:t>
            </a:r>
          </a:p>
          <a:p>
            <a:pPr lvl="1"/>
            <a:r>
              <a:rPr lang="en-US" dirty="0"/>
              <a:t>Discuss with other people</a:t>
            </a:r>
          </a:p>
          <a:p>
            <a:pPr lvl="2"/>
            <a:r>
              <a:rPr lang="en-US" dirty="0"/>
              <a:t>Group projects: talk with students</a:t>
            </a:r>
          </a:p>
          <a:p>
            <a:pPr lvl="2"/>
            <a:r>
              <a:rPr lang="en-US" dirty="0" smtClean="0"/>
              <a:t>TA </a:t>
            </a:r>
            <a:r>
              <a:rPr lang="en-US" dirty="0"/>
              <a:t>and/or me</a:t>
            </a:r>
          </a:p>
          <a:p>
            <a:r>
              <a:rPr lang="en-US" dirty="0"/>
              <a:t>Read</a:t>
            </a:r>
          </a:p>
          <a:p>
            <a:pPr lvl="1"/>
            <a:r>
              <a:rPr lang="en-US" dirty="0"/>
              <a:t>Read papers and see what the limitations are</a:t>
            </a:r>
          </a:p>
          <a:p>
            <a:pPr lvl="1"/>
            <a:r>
              <a:rPr lang="en-US" dirty="0"/>
              <a:t>Reuse problem or solution</a:t>
            </a:r>
          </a:p>
          <a:p>
            <a:r>
              <a:rPr lang="en-US" dirty="0"/>
              <a:t>Program</a:t>
            </a:r>
          </a:p>
          <a:p>
            <a:pPr lvl="1"/>
            <a:r>
              <a:rPr lang="en-US" dirty="0"/>
              <a:t>Problems from you own development experience</a:t>
            </a:r>
          </a:p>
          <a:p>
            <a:r>
              <a:rPr lang="en-US" dirty="0"/>
              <a:t>Dream :)</a:t>
            </a:r>
          </a:p>
        </p:txBody>
      </p:sp>
    </p:spTree>
    <p:extLst>
      <p:ext uri="{BB962C8B-B14F-4D97-AF65-F5344CB8AC3E}">
        <p14:creationId xmlns:p14="http://schemas.microsoft.com/office/powerpoint/2010/main" val="37317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Lecture/Meeting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Guideline for reading papers</a:t>
            </a:r>
          </a:p>
          <a:p>
            <a:endParaRPr lang="en-US" dirty="0"/>
          </a:p>
          <a:p>
            <a:r>
              <a:rPr lang="en-US" dirty="0"/>
              <a:t>Paper on writing </a:t>
            </a:r>
            <a:r>
              <a:rPr lang="en-US" dirty="0" smtClean="0"/>
              <a:t>papers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 for Reading Papers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812213" cy="4953000"/>
          </a:xfrm>
        </p:spPr>
        <p:txBody>
          <a:bodyPr/>
          <a:lstStyle/>
          <a:p>
            <a:r>
              <a:rPr lang="en-US" dirty="0">
                <a:hlinkClick r:id="rId2"/>
              </a:rPr>
              <a:t>How to Read an Engineering Research Paper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by William G. Griswold</a:t>
            </a:r>
          </a:p>
          <a:p>
            <a:r>
              <a:rPr lang="en-US" dirty="0"/>
              <a:t>Did you get to read the guideline?</a:t>
            </a:r>
          </a:p>
          <a:p>
            <a:pPr lvl="1"/>
            <a:r>
              <a:rPr lang="en-US" dirty="0"/>
              <a:t>How long is the report form?</a:t>
            </a:r>
          </a:p>
          <a:p>
            <a:pPr lvl="2"/>
            <a:r>
              <a:rPr lang="en-US" dirty="0"/>
              <a:t>Our form for reports will be shorter</a:t>
            </a:r>
          </a:p>
          <a:p>
            <a:pPr lvl="1"/>
            <a:r>
              <a:rPr lang="en-US" dirty="0" smtClean="0"/>
              <a:t>Later on, </a:t>
            </a:r>
            <a:r>
              <a:rPr lang="en-US" dirty="0"/>
              <a:t>papers should be read (and </a:t>
            </a:r>
            <a:r>
              <a:rPr lang="en-US" dirty="0" smtClean="0"/>
              <a:t>reports </a:t>
            </a:r>
            <a:r>
              <a:rPr lang="en-US" dirty="0"/>
              <a:t>written) in advance, before the </a:t>
            </a:r>
            <a:r>
              <a:rPr lang="en-US" dirty="0" smtClean="0"/>
              <a:t>meeting, </a:t>
            </a:r>
            <a:r>
              <a:rPr lang="en-US" dirty="0"/>
              <a:t>so that we can have a good discussion</a:t>
            </a:r>
          </a:p>
          <a:p>
            <a:r>
              <a:rPr lang="en-US" dirty="0"/>
              <a:t>Any questions about the guideline?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554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CS527: (Advanced) Topics in Software Engineering  (Software Testing and Analysis)</vt:lpstr>
      <vt:lpstr>Course Overview</vt:lpstr>
      <vt:lpstr>Course Communication</vt:lpstr>
      <vt:lpstr>Course Organization Questions</vt:lpstr>
      <vt:lpstr>Evaluation</vt:lpstr>
      <vt:lpstr>General Project Topics</vt:lpstr>
      <vt:lpstr>How to Choose a Project?</vt:lpstr>
      <vt:lpstr>Today’s Lecture/Meeting</vt:lpstr>
      <vt:lpstr>Guideline for Reading Papers</vt:lpstr>
      <vt:lpstr>(Meta-)Paper on Writing Papers</vt:lpstr>
      <vt:lpstr>Writing Good SE Papers</vt:lpstr>
      <vt:lpstr>Types of Question</vt:lpstr>
      <vt:lpstr>Types of Result</vt:lpstr>
      <vt:lpstr>Types of Validation</vt:lpstr>
      <vt:lpstr>Some Questions for Discussion</vt:lpstr>
      <vt:lpstr> Other Papers/Projects?</vt:lpstr>
      <vt:lpstr>Next Lecture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cs527-02</dc:title>
  <dc:creator>Darko Marinov</dc:creator>
  <cp:lastModifiedBy>Marinov, Darko</cp:lastModifiedBy>
  <cp:revision>58</cp:revision>
  <dcterms:created xsi:type="dcterms:W3CDTF">2007-02-09T16:29:30Z</dcterms:created>
  <dcterms:modified xsi:type="dcterms:W3CDTF">2011-08-25T18:55:43Z</dcterms:modified>
</cp:coreProperties>
</file>