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6" r:id="rId2"/>
    <p:sldId id="257" r:id="rId3"/>
    <p:sldId id="259" r:id="rId4"/>
    <p:sldId id="258" r:id="rId5"/>
    <p:sldId id="294" r:id="rId6"/>
    <p:sldId id="297" r:id="rId7"/>
    <p:sldId id="300" r:id="rId8"/>
    <p:sldId id="298" r:id="rId9"/>
    <p:sldId id="260" r:id="rId10"/>
    <p:sldId id="296" r:id="rId11"/>
    <p:sldId id="261" r:id="rId12"/>
    <p:sldId id="263" r:id="rId13"/>
    <p:sldId id="291" r:id="rId14"/>
    <p:sldId id="299" r:id="rId15"/>
    <p:sldId id="266" r:id="rId16"/>
    <p:sldId id="267" r:id="rId17"/>
    <p:sldId id="268" r:id="rId18"/>
    <p:sldId id="269" r:id="rId19"/>
    <p:sldId id="293" r:id="rId20"/>
    <p:sldId id="276" r:id="rId21"/>
    <p:sldId id="278" r:id="rId22"/>
    <p:sldId id="287" r:id="rId23"/>
    <p:sldId id="288" r:id="rId24"/>
    <p:sldId id="282" r:id="rId25"/>
    <p:sldId id="285" r:id="rId26"/>
    <p:sldId id="286" r:id="rId27"/>
    <p:sldId id="281" r:id="rId28"/>
    <p:sldId id="270" r:id="rId29"/>
    <p:sldId id="271" r:id="rId30"/>
    <p:sldId id="292" r:id="rId31"/>
    <p:sldId id="272" r:id="rId32"/>
    <p:sldId id="273" r:id="rId33"/>
    <p:sldId id="289" r:id="rId34"/>
    <p:sldId id="274" r:id="rId35"/>
    <p:sldId id="290" r:id="rId36"/>
    <p:sldId id="277" r:id="rId37"/>
    <p:sldId id="283" r:id="rId38"/>
    <p:sldId id="275" r:id="rId39"/>
    <p:sldId id="262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42"/>
    </p:cViewPr>
  </p:sorterViewPr>
  <p:notesViewPr>
    <p:cSldViewPr>
      <p:cViewPr varScale="1">
        <p:scale>
          <a:sx n="60" d="100"/>
          <a:sy n="60" d="100"/>
        </p:scale>
        <p:origin x="-1716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B12119-5CDA-4AEF-A0EF-25313DD41C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9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16298-D87D-4865-9E29-3464DB114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7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29621-52C5-47F9-A64D-45C54F9076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4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0955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1341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64C39-7F99-4543-B280-28DC08C010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2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F7F9C-0B1B-454D-A094-6A84FDC0ED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2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8932E-2FB8-4438-88BA-439CB34C04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6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148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F9840-72CF-43FF-BECF-7AE49A447D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0A63E-BF81-405D-8881-1806F77E35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3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8E385-E625-4AC6-BD08-46630FBCEE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7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0F6FE-B332-4C6C-BA13-905918CD24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3CF4C-904B-4C1F-A92C-4366D94172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36B8E-396A-47B3-AC50-9961E883DC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9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382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8400"/>
            <a:ext cx="335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BC79F51-D69F-4BD9-9F65-A00D5554AB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YUrqdUyEp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-2.cs.cmu.edu/~Compose/shaw-icse03.pdf" TargetMode="External"/><Relationship Id="rId2" Type="http://schemas.openxmlformats.org/officeDocument/2006/relationships/hyperlink" Target="http://www.cs.ucsd.edu/~wgg/CSE210/howtoread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programming_languages#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engr.illinois.edu/display/cs527fa1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229600" cy="2438400"/>
          </a:xfrm>
        </p:spPr>
        <p:txBody>
          <a:bodyPr/>
          <a:lstStyle/>
          <a:p>
            <a:r>
              <a:rPr lang="en-US"/>
              <a:t>CS527: (Advanced) Topics in Software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(Software Testing and Analysis)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Darko Marinov</a:t>
            </a:r>
          </a:p>
          <a:p>
            <a:r>
              <a:rPr lang="en-US" dirty="0"/>
              <a:t>August </a:t>
            </a:r>
            <a:r>
              <a:rPr lang="en-US" dirty="0" smtClean="0"/>
              <a:t>23, 2011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Personnel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Instructor: Darko Marinov</a:t>
            </a:r>
          </a:p>
          <a:p>
            <a:pPr lvl="1"/>
            <a:r>
              <a:rPr lang="en-US" dirty="0" smtClean="0"/>
              <a:t>Office: 3116 SC, hours: by appointment</a:t>
            </a:r>
          </a:p>
          <a:p>
            <a:pPr lvl="1"/>
            <a:r>
              <a:rPr lang="en-US" dirty="0" smtClean="0"/>
              <a:t>Phone number: 217-265-6117</a:t>
            </a:r>
          </a:p>
          <a:p>
            <a:pPr lvl="1"/>
            <a:r>
              <a:rPr lang="en-US" dirty="0" err="1" smtClean="0"/>
              <a:t>NetID</a:t>
            </a:r>
            <a:r>
              <a:rPr lang="en-US" dirty="0" smtClean="0"/>
              <a:t>: </a:t>
            </a:r>
            <a:r>
              <a:rPr lang="en-US" dirty="0" err="1" smtClean="0"/>
              <a:t>marinov</a:t>
            </a:r>
            <a:endParaRPr lang="en-US" dirty="0" smtClean="0"/>
          </a:p>
          <a:p>
            <a:r>
              <a:rPr lang="en-US" dirty="0" smtClean="0"/>
              <a:t>TA</a:t>
            </a:r>
            <a:r>
              <a:rPr lang="en-US" dirty="0"/>
              <a:t>: </a:t>
            </a:r>
            <a:r>
              <a:rPr lang="en-US" dirty="0" smtClean="0"/>
              <a:t>Shin Hwei Tan</a:t>
            </a:r>
            <a:endParaRPr lang="en-US" dirty="0"/>
          </a:p>
          <a:p>
            <a:pPr lvl="1"/>
            <a:r>
              <a:rPr lang="en-US" dirty="0" err="1" smtClean="0"/>
              <a:t>NetID</a:t>
            </a:r>
            <a:r>
              <a:rPr lang="en-US" dirty="0"/>
              <a:t>: </a:t>
            </a:r>
            <a:r>
              <a:rPr lang="en-US" dirty="0" smtClean="0"/>
              <a:t>stan6</a:t>
            </a:r>
            <a:endParaRPr lang="en-US" dirty="0"/>
          </a:p>
          <a:p>
            <a:r>
              <a:rPr lang="en-US" dirty="0" smtClean="0"/>
              <a:t>Please use your netid@illinois.edu email addresses for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Signup Sheet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Name</a:t>
            </a:r>
          </a:p>
          <a:p>
            <a:pPr>
              <a:lnSpc>
                <a:spcPct val="90000"/>
              </a:lnSpc>
            </a:pPr>
            <a:r>
              <a:rPr lang="en-US"/>
              <a:t>NetID (please write it legibly)</a:t>
            </a:r>
          </a:p>
          <a:p>
            <a:pPr>
              <a:lnSpc>
                <a:spcPct val="90000"/>
              </a:lnSpc>
            </a:pPr>
            <a:r>
              <a:rPr lang="en-US"/>
              <a:t>Program/Year</a:t>
            </a:r>
          </a:p>
          <a:p>
            <a:pPr>
              <a:lnSpc>
                <a:spcPct val="90000"/>
              </a:lnSpc>
            </a:pPr>
            <a:r>
              <a:rPr lang="en-US"/>
              <a:t>Group</a:t>
            </a:r>
          </a:p>
          <a:p>
            <a:pPr>
              <a:lnSpc>
                <a:spcPct val="90000"/>
              </a:lnSpc>
            </a:pPr>
            <a:r>
              <a:rPr lang="en-US"/>
              <a:t>Interests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Please also sign up on Wiki (if possible,</a:t>
            </a:r>
            <a:br>
              <a:rPr lang="en-US"/>
            </a:br>
            <a:r>
              <a:rPr lang="en-US"/>
              <a:t>as there are some delays with netids)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Lecture: Overview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look for bugs?</a:t>
            </a:r>
          </a:p>
          <a:p>
            <a:r>
              <a:rPr lang="en-US"/>
              <a:t>What are bugs?</a:t>
            </a:r>
          </a:p>
          <a:p>
            <a:r>
              <a:rPr lang="en-US"/>
              <a:t>Where they come from?</a:t>
            </a:r>
          </a:p>
          <a:p>
            <a:r>
              <a:rPr lang="en-US"/>
              <a:t>How to detect them?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Costly “Bugs”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NASA Mars space missions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Priority inversion (2004)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Different metric systems (1999)</a:t>
            </a:r>
          </a:p>
          <a:p>
            <a:pPr>
              <a:lnSpc>
                <a:spcPct val="90000"/>
              </a:lnSpc>
            </a:pPr>
            <a:r>
              <a:rPr lang="en-US" dirty="0"/>
              <a:t>BMW airbag problems (1999)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Recall of &gt;15000 cars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Ariane</a:t>
            </a:r>
            <a:r>
              <a:rPr lang="en-US" dirty="0"/>
              <a:t> 5 crash (1996)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Uncaught exception of numerical overflow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hlinkClick r:id="rId2"/>
              </a:rPr>
              <a:t>http://www.youtube.com/watch?v=kYUrqdUyEpI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Your own </a:t>
            </a:r>
            <a:r>
              <a:rPr lang="en-US" smtClean="0"/>
              <a:t>(</a:t>
            </a:r>
            <a:r>
              <a:rPr lang="en-US" smtClean="0"/>
              <a:t>in)</a:t>
            </a:r>
            <a:r>
              <a:rPr lang="en-US" smtClean="0"/>
              <a:t>famous </a:t>
            </a:r>
            <a:r>
              <a:rPr lang="en-US" dirty="0"/>
              <a:t>example?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“Bugging” Bugs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example bug on my laptop</a:t>
            </a:r>
          </a:p>
          <a:p>
            <a:pPr lvl="1"/>
            <a:r>
              <a:rPr lang="en-US"/>
              <a:t>“Jumping” file after changing properties</a:t>
            </a:r>
          </a:p>
          <a:p>
            <a:pPr lvl="2"/>
            <a:r>
              <a:rPr lang="en-US"/>
              <a:t>Put a read-only file on the desktop</a:t>
            </a:r>
          </a:p>
          <a:p>
            <a:pPr lvl="2"/>
            <a:r>
              <a:rPr lang="en-US"/>
              <a:t>Change properties: rename and make not read-only</a:t>
            </a:r>
          </a:p>
          <a:p>
            <a:pPr lvl="1"/>
            <a:endParaRPr lang="en-US"/>
          </a:p>
          <a:p>
            <a:r>
              <a:rPr lang="en-US"/>
              <a:t>Your own favorite example?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Economic Impact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“The Economic Impact of Inadequate Infrastructure for Software Testing”</a:t>
            </a:r>
            <a:br>
              <a:rPr lang="en-US"/>
            </a:br>
            <a:r>
              <a:rPr lang="en-US"/>
              <a:t>NIST Report, May 2002</a:t>
            </a:r>
          </a:p>
          <a:p>
            <a:endParaRPr lang="en-US"/>
          </a:p>
          <a:p>
            <a:r>
              <a:rPr lang="en-US"/>
              <a:t>$59.5B annual cost of inadequate software testing infrastructure</a:t>
            </a:r>
          </a:p>
          <a:p>
            <a:r>
              <a:rPr lang="en-US"/>
              <a:t>$22.2B annual potential cost reduction from feasible infrastructure improvements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Estimates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Extrapolated from two studies (5% of total)</a:t>
            </a:r>
          </a:p>
          <a:p>
            <a:pPr lvl="1"/>
            <a:r>
              <a:rPr lang="en-US"/>
              <a:t>Manufacturing: transportation equipment</a:t>
            </a:r>
          </a:p>
          <a:p>
            <a:pPr lvl="1"/>
            <a:r>
              <a:rPr lang="en-US"/>
              <a:t>Services: financial institutions</a:t>
            </a:r>
          </a:p>
          <a:p>
            <a:r>
              <a:rPr lang="en-US"/>
              <a:t>Number of simplifying assumptions</a:t>
            </a:r>
          </a:p>
          <a:p>
            <a:r>
              <a:rPr lang="en-US"/>
              <a:t>“…should be considered approximations”</a:t>
            </a:r>
          </a:p>
          <a:p>
            <a:pPr lvl="1"/>
            <a:endParaRPr lang="en-US"/>
          </a:p>
          <a:p>
            <a:r>
              <a:rPr lang="en-US"/>
              <a:t>What is important for you?</a:t>
            </a:r>
          </a:p>
          <a:p>
            <a:pPr lvl="1"/>
            <a:r>
              <a:rPr lang="en-US"/>
              <a:t>Correctness, performance, functionality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Anomaly</a:t>
            </a:r>
          </a:p>
          <a:p>
            <a:pPr>
              <a:lnSpc>
                <a:spcPct val="90000"/>
              </a:lnSpc>
            </a:pPr>
            <a:r>
              <a:rPr lang="en-US"/>
              <a:t>Bug</a:t>
            </a:r>
          </a:p>
          <a:p>
            <a:pPr>
              <a:lnSpc>
                <a:spcPct val="90000"/>
              </a:lnSpc>
            </a:pPr>
            <a:r>
              <a:rPr lang="en-US"/>
              <a:t>Crash</a:t>
            </a:r>
          </a:p>
          <a:p>
            <a:pPr>
              <a:lnSpc>
                <a:spcPct val="90000"/>
              </a:lnSpc>
            </a:pPr>
            <a:r>
              <a:rPr lang="en-US"/>
              <a:t>Defect</a:t>
            </a:r>
          </a:p>
          <a:p>
            <a:pPr>
              <a:lnSpc>
                <a:spcPct val="90000"/>
              </a:lnSpc>
            </a:pPr>
            <a:r>
              <a:rPr lang="en-US"/>
              <a:t>Error</a:t>
            </a:r>
          </a:p>
          <a:p>
            <a:pPr>
              <a:lnSpc>
                <a:spcPct val="90000"/>
              </a:lnSpc>
            </a:pPr>
            <a:r>
              <a:rPr lang="en-US"/>
              <a:t>Failure, fault </a:t>
            </a:r>
          </a:p>
          <a:p>
            <a:pPr>
              <a:lnSpc>
                <a:spcPct val="90000"/>
              </a:lnSpc>
            </a:pPr>
            <a:r>
              <a:rPr lang="en-US"/>
              <a:t>Glitch</a:t>
            </a:r>
          </a:p>
          <a:p>
            <a:pPr>
              <a:lnSpc>
                <a:spcPct val="90000"/>
              </a:lnSpc>
            </a:pPr>
            <a:r>
              <a:rPr lang="en-US"/>
              <a:t>Hangup</a:t>
            </a:r>
          </a:p>
          <a:p>
            <a:pPr>
              <a:lnSpc>
                <a:spcPct val="90000"/>
              </a:lnSpc>
            </a:pPr>
            <a:r>
              <a:rPr lang="en-US"/>
              <a:t>Incorrectness</a:t>
            </a:r>
          </a:p>
          <a:p>
            <a:pPr>
              <a:lnSpc>
                <a:spcPct val="90000"/>
              </a:lnSpc>
            </a:pPr>
            <a:r>
              <a:rPr lang="en-US"/>
              <a:t>J…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vs. Static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Incorrect (observed) behavior</a:t>
            </a:r>
          </a:p>
          <a:p>
            <a:pPr lvl="1"/>
            <a:r>
              <a:rPr lang="en-US"/>
              <a:t>Failure, fault</a:t>
            </a:r>
          </a:p>
          <a:p>
            <a:endParaRPr lang="en-US"/>
          </a:p>
          <a:p>
            <a:r>
              <a:rPr lang="en-US"/>
              <a:t>Incorrect (unobserved) state</a:t>
            </a:r>
          </a:p>
          <a:p>
            <a:pPr lvl="1"/>
            <a:r>
              <a:rPr lang="en-US"/>
              <a:t>Error, latent error</a:t>
            </a:r>
          </a:p>
          <a:p>
            <a:endParaRPr lang="en-US"/>
          </a:p>
          <a:p>
            <a:r>
              <a:rPr lang="en-US"/>
              <a:t>Incorrect lines of code</a:t>
            </a:r>
          </a:p>
          <a:p>
            <a:pPr lvl="1"/>
            <a:r>
              <a:rPr lang="en-US"/>
              <a:t>Fault,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“Bugs” in IEEE 610.12-1990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Fault</a:t>
            </a:r>
          </a:p>
          <a:p>
            <a:pPr lvl="1"/>
            <a:r>
              <a:rPr lang="en-US"/>
              <a:t>Incorrect lines of code</a:t>
            </a:r>
          </a:p>
          <a:p>
            <a:r>
              <a:rPr lang="en-US">
                <a:solidFill>
                  <a:schemeClr val="accent2"/>
                </a:solidFill>
              </a:rPr>
              <a:t>Error</a:t>
            </a:r>
          </a:p>
          <a:p>
            <a:pPr lvl="1"/>
            <a:r>
              <a:rPr lang="en-US"/>
              <a:t>Faults cause incorrect (unobserved) state</a:t>
            </a:r>
          </a:p>
          <a:p>
            <a:r>
              <a:rPr lang="en-US">
                <a:solidFill>
                  <a:schemeClr val="accent2"/>
                </a:solidFill>
              </a:rPr>
              <a:t>Failure</a:t>
            </a:r>
          </a:p>
          <a:p>
            <a:pPr lvl="1"/>
            <a:r>
              <a:rPr lang="en-US"/>
              <a:t>Errors cause incorrect (observed) behavior</a:t>
            </a:r>
          </a:p>
          <a:p>
            <a:pPr lvl="1"/>
            <a:endParaRPr lang="en-US"/>
          </a:p>
          <a:p>
            <a:r>
              <a:rPr lang="en-US"/>
              <a:t>Not used consistently in literature!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5105400"/>
          </a:xfrm>
        </p:spPr>
        <p:txBody>
          <a:bodyPr/>
          <a:lstStyle/>
          <a:p>
            <a:r>
              <a:rPr lang="en-US" dirty="0"/>
              <a:t>Graduate seminar on program analysis (for bug finding), emphasis: systematic </a:t>
            </a:r>
            <a:r>
              <a:rPr lang="en-US" dirty="0" smtClean="0"/>
              <a:t>testing (for concurrent code)</a:t>
            </a:r>
            <a:endParaRPr lang="en-US" dirty="0"/>
          </a:p>
          <a:p>
            <a:r>
              <a:rPr lang="en-US" dirty="0"/>
              <a:t>Focus on a (</a:t>
            </a:r>
            <a:r>
              <a:rPr lang="en-US" dirty="0" smtClean="0"/>
              <a:t>research) </a:t>
            </a:r>
            <a:r>
              <a:rPr lang="en-US" dirty="0"/>
              <a:t>project</a:t>
            </a:r>
          </a:p>
          <a:p>
            <a:pPr lvl="1"/>
            <a:r>
              <a:rPr lang="en-US" dirty="0"/>
              <a:t>Papers: reading in advance, writing reports, presenting, and discussing</a:t>
            </a:r>
          </a:p>
          <a:p>
            <a:pPr lvl="1"/>
            <a:r>
              <a:rPr lang="en-US" dirty="0"/>
              <a:t>Project: initial proposal, progress report, </a:t>
            </a:r>
            <a:r>
              <a:rPr lang="en-US" dirty="0" smtClean="0"/>
              <a:t>[final presentation, based on enrollment size], </a:t>
            </a:r>
            <a:r>
              <a:rPr lang="en-US" dirty="0"/>
              <a:t>paper</a:t>
            </a:r>
          </a:p>
          <a:p>
            <a:r>
              <a:rPr lang="en-US" dirty="0"/>
              <a:t>One homework assignment (maybe two) to help with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Correctness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Common (partial) properties</a:t>
            </a:r>
          </a:p>
          <a:p>
            <a:pPr lvl="1">
              <a:lnSpc>
                <a:spcPct val="90000"/>
              </a:lnSpc>
            </a:pPr>
            <a:r>
              <a:rPr lang="en-US"/>
              <a:t>Segfaults, uncaught exceptions</a:t>
            </a:r>
          </a:p>
          <a:p>
            <a:pPr lvl="1">
              <a:lnSpc>
                <a:spcPct val="90000"/>
              </a:lnSpc>
            </a:pPr>
            <a:r>
              <a:rPr lang="en-US"/>
              <a:t>Resource leaks</a:t>
            </a:r>
          </a:p>
          <a:p>
            <a:pPr lvl="1">
              <a:lnSpc>
                <a:spcPct val="90000"/>
              </a:lnSpc>
            </a:pPr>
            <a:r>
              <a:rPr lang="en-US"/>
              <a:t>Data races, deadlocks</a:t>
            </a:r>
          </a:p>
          <a:p>
            <a:pPr lvl="1">
              <a:lnSpc>
                <a:spcPct val="90000"/>
              </a:lnSpc>
            </a:pPr>
            <a:r>
              <a:rPr lang="en-US"/>
              <a:t>Statistics based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Specific properties</a:t>
            </a:r>
          </a:p>
          <a:p>
            <a:pPr lvl="1">
              <a:lnSpc>
                <a:spcPct val="90000"/>
              </a:lnSpc>
            </a:pPr>
            <a:r>
              <a:rPr lang="en-US"/>
              <a:t>Requirements</a:t>
            </a:r>
          </a:p>
          <a:p>
            <a:pPr lvl="1">
              <a:lnSpc>
                <a:spcPct val="90000"/>
              </a:lnSpc>
            </a:pPr>
            <a:r>
              <a:rPr lang="en-US"/>
              <a:t>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Waterfall Model</a:t>
            </a:r>
          </a:p>
        </p:txBody>
      </p:sp>
      <p:grpSp>
        <p:nvGrpSpPr>
          <p:cNvPr id="26646" name="Group 22"/>
          <p:cNvGrpSpPr>
            <a:grpSpLocks/>
          </p:cNvGrpSpPr>
          <p:nvPr/>
        </p:nvGrpSpPr>
        <p:grpSpPr bwMode="auto">
          <a:xfrm>
            <a:off x="536575" y="1447800"/>
            <a:ext cx="2109788" cy="847725"/>
            <a:chOff x="144" y="912"/>
            <a:chExt cx="1329" cy="534"/>
          </a:xfrm>
        </p:grpSpPr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144" y="912"/>
              <a:ext cx="1329" cy="5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Requirements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Analysis</a:t>
              </a:r>
            </a:p>
          </p:txBody>
        </p:sp>
        <p:sp>
          <p:nvSpPr>
            <p:cNvPr id="26634" name="Line 10"/>
            <p:cNvSpPr>
              <a:spLocks noChangeShapeType="1"/>
            </p:cNvSpPr>
            <p:nvPr/>
          </p:nvSpPr>
          <p:spPr bwMode="auto">
            <a:xfrm flipV="1">
              <a:off x="144" y="1191"/>
              <a:ext cx="1329" cy="9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2105025" y="2476500"/>
            <a:ext cx="1484313" cy="847725"/>
            <a:chOff x="1440" y="1680"/>
            <a:chExt cx="935" cy="534"/>
          </a:xfrm>
        </p:grpSpPr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1440" y="1680"/>
              <a:ext cx="934" cy="5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Design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Checking</a:t>
              </a:r>
            </a:p>
          </p:txBody>
        </p:sp>
        <p:sp>
          <p:nvSpPr>
            <p:cNvPr id="26635" name="Line 11"/>
            <p:cNvSpPr>
              <a:spLocks noChangeShapeType="1"/>
            </p:cNvSpPr>
            <p:nvPr/>
          </p:nvSpPr>
          <p:spPr bwMode="auto">
            <a:xfrm flipV="1">
              <a:off x="1440" y="1968"/>
              <a:ext cx="93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40" name="Group 16"/>
          <p:cNvGrpSpPr>
            <a:grpSpLocks/>
          </p:cNvGrpSpPr>
          <p:nvPr/>
        </p:nvGrpSpPr>
        <p:grpSpPr bwMode="auto">
          <a:xfrm>
            <a:off x="3048000" y="3505200"/>
            <a:ext cx="2295525" cy="847725"/>
            <a:chOff x="2208" y="2400"/>
            <a:chExt cx="1446" cy="534"/>
          </a:xfrm>
        </p:grpSpPr>
        <p:sp>
          <p:nvSpPr>
            <p:cNvPr id="26632" name="Text Box 8"/>
            <p:cNvSpPr txBox="1">
              <a:spLocks noChangeArrowheads="1"/>
            </p:cNvSpPr>
            <p:nvPr/>
          </p:nvSpPr>
          <p:spPr bwMode="auto">
            <a:xfrm>
              <a:off x="2208" y="2400"/>
              <a:ext cx="1446" cy="5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Implementation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Unit Testing</a:t>
              </a:r>
            </a:p>
          </p:txBody>
        </p:sp>
        <p:sp>
          <p:nvSpPr>
            <p:cNvPr id="26636" name="Line 12"/>
            <p:cNvSpPr>
              <a:spLocks noChangeShapeType="1"/>
            </p:cNvSpPr>
            <p:nvPr/>
          </p:nvSpPr>
          <p:spPr bwMode="auto">
            <a:xfrm flipV="1">
              <a:off x="2208" y="2688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4802188" y="4533900"/>
            <a:ext cx="2309812" cy="847725"/>
            <a:chOff x="3212" y="3168"/>
            <a:chExt cx="1455" cy="534"/>
          </a:xfrm>
        </p:grpSpPr>
        <p:sp>
          <p:nvSpPr>
            <p:cNvPr id="26633" name="Text Box 9"/>
            <p:cNvSpPr txBox="1">
              <a:spLocks noChangeArrowheads="1"/>
            </p:cNvSpPr>
            <p:nvPr/>
          </p:nvSpPr>
          <p:spPr bwMode="auto">
            <a:xfrm>
              <a:off x="3212" y="3168"/>
              <a:ext cx="1455" cy="5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Integration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System Testing</a:t>
              </a:r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>
              <a:off x="3216" y="3456"/>
              <a:ext cx="144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6570663" y="5562600"/>
            <a:ext cx="1966912" cy="847725"/>
            <a:chOff x="3945" y="3504"/>
            <a:chExt cx="1239" cy="534"/>
          </a:xfrm>
        </p:grpSpPr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3951" y="3504"/>
              <a:ext cx="1233" cy="53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Maintenance</a:t>
              </a:r>
              <a:br>
                <a:rPr lang="en-US">
                  <a:latin typeface="Arial" charset="0"/>
                </a:rPr>
              </a:br>
              <a:r>
                <a:rPr lang="en-US">
                  <a:latin typeface="Arial" charset="0"/>
                </a:rPr>
                <a:t>Verification</a:t>
              </a:r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3945" y="3792"/>
              <a:ext cx="123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6648" name="AutoShape 24"/>
          <p:cNvCxnSpPr>
            <a:cxnSpLocks noChangeShapeType="1"/>
            <a:stCxn id="26634" idx="1"/>
            <a:endCxn id="26631" idx="0"/>
          </p:cNvCxnSpPr>
          <p:nvPr/>
        </p:nvCxnSpPr>
        <p:spPr bwMode="auto">
          <a:xfrm rot="5400000" flipV="1">
            <a:off x="2453482" y="2070893"/>
            <a:ext cx="584200" cy="201613"/>
          </a:xfrm>
          <a:prstGeom prst="bentConnector3">
            <a:avLst>
              <a:gd name="adj1" fmla="val 325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49" name="AutoShape 25"/>
          <p:cNvCxnSpPr>
            <a:cxnSpLocks noChangeShapeType="1"/>
            <a:stCxn id="26631" idx="1"/>
            <a:endCxn id="26630" idx="2"/>
          </p:cNvCxnSpPr>
          <p:nvPr/>
        </p:nvCxnSpPr>
        <p:spPr bwMode="auto">
          <a:xfrm rot="10800000">
            <a:off x="1592263" y="2308225"/>
            <a:ext cx="500062" cy="592138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0" name="AutoShape 26"/>
          <p:cNvCxnSpPr>
            <a:cxnSpLocks noChangeShapeType="1"/>
            <a:stCxn id="26633" idx="1"/>
            <a:endCxn id="26632" idx="2"/>
          </p:cNvCxnSpPr>
          <p:nvPr/>
        </p:nvCxnSpPr>
        <p:spPr bwMode="auto">
          <a:xfrm rot="10800000">
            <a:off x="4195763" y="4365625"/>
            <a:ext cx="593725" cy="592138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1" name="AutoShape 27"/>
          <p:cNvCxnSpPr>
            <a:cxnSpLocks noChangeShapeType="1"/>
            <a:stCxn id="26643" idx="1"/>
            <a:endCxn id="26633" idx="2"/>
          </p:cNvCxnSpPr>
          <p:nvPr/>
        </p:nvCxnSpPr>
        <p:spPr bwMode="auto">
          <a:xfrm rot="10800000">
            <a:off x="5957888" y="5394325"/>
            <a:ext cx="609600" cy="592138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2" name="AutoShape 28"/>
          <p:cNvCxnSpPr>
            <a:cxnSpLocks noChangeShapeType="1"/>
            <a:stCxn id="26633" idx="3"/>
            <a:endCxn id="26643" idx="0"/>
          </p:cNvCxnSpPr>
          <p:nvPr/>
        </p:nvCxnSpPr>
        <p:spPr bwMode="auto">
          <a:xfrm>
            <a:off x="7124700" y="4957763"/>
            <a:ext cx="434975" cy="592137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3" name="AutoShape 29"/>
          <p:cNvCxnSpPr>
            <a:cxnSpLocks noChangeShapeType="1"/>
            <a:stCxn id="26632" idx="3"/>
            <a:endCxn id="26633" idx="0"/>
          </p:cNvCxnSpPr>
          <p:nvPr/>
        </p:nvCxnSpPr>
        <p:spPr bwMode="auto">
          <a:xfrm>
            <a:off x="5356225" y="3929063"/>
            <a:ext cx="601663" cy="592137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4" name="AutoShape 30"/>
          <p:cNvCxnSpPr>
            <a:cxnSpLocks noChangeShapeType="1"/>
            <a:stCxn id="26635" idx="1"/>
            <a:endCxn id="26632" idx="0"/>
          </p:cNvCxnSpPr>
          <p:nvPr/>
        </p:nvCxnSpPr>
        <p:spPr bwMode="auto">
          <a:xfrm rot="5400000" flipV="1">
            <a:off x="3606007" y="2902743"/>
            <a:ext cx="571500" cy="608013"/>
          </a:xfrm>
          <a:prstGeom prst="bentConnector3">
            <a:avLst>
              <a:gd name="adj1" fmla="val -4171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655" name="AutoShape 31"/>
          <p:cNvCxnSpPr>
            <a:cxnSpLocks noChangeShapeType="1"/>
            <a:stCxn id="26632" idx="1"/>
            <a:endCxn id="26631" idx="2"/>
          </p:cNvCxnSpPr>
          <p:nvPr/>
        </p:nvCxnSpPr>
        <p:spPr bwMode="auto">
          <a:xfrm rot="10800000">
            <a:off x="2846388" y="3336925"/>
            <a:ext cx="188912" cy="592138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(1)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Requirements</a:t>
            </a:r>
          </a:p>
          <a:p>
            <a:pPr lvl="1"/>
            <a:r>
              <a:rPr lang="en-US"/>
              <a:t>Specify what the software should do</a:t>
            </a:r>
          </a:p>
          <a:p>
            <a:pPr lvl="1"/>
            <a:r>
              <a:rPr lang="en-US"/>
              <a:t>Analysis: eliminate/reduce ambiguities, inconsistencies, and incompleteness</a:t>
            </a:r>
          </a:p>
          <a:p>
            <a:r>
              <a:rPr lang="en-US"/>
              <a:t>Design</a:t>
            </a:r>
          </a:p>
          <a:p>
            <a:pPr lvl="1"/>
            <a:r>
              <a:rPr lang="en-US"/>
              <a:t>Specify how the software should work</a:t>
            </a:r>
          </a:p>
          <a:p>
            <a:pPr lvl="1"/>
            <a:r>
              <a:rPr lang="en-US"/>
              <a:t>Split software into modules, write specifications</a:t>
            </a:r>
          </a:p>
          <a:p>
            <a:pPr lvl="1"/>
            <a:r>
              <a:rPr lang="en-US"/>
              <a:t>Checking: check conformance to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(2)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Implementation</a:t>
            </a:r>
          </a:p>
          <a:p>
            <a:pPr lvl="1">
              <a:lnSpc>
                <a:spcPct val="90000"/>
              </a:lnSpc>
            </a:pPr>
            <a:r>
              <a:rPr lang="en-US"/>
              <a:t>Specify how the modules work</a:t>
            </a:r>
          </a:p>
          <a:p>
            <a:pPr lvl="1">
              <a:lnSpc>
                <a:spcPct val="90000"/>
              </a:lnSpc>
            </a:pPr>
            <a:r>
              <a:rPr lang="en-US"/>
              <a:t>Unit testing: test each module in isolation</a:t>
            </a:r>
          </a:p>
          <a:p>
            <a:pPr>
              <a:lnSpc>
                <a:spcPct val="90000"/>
              </a:lnSpc>
            </a:pPr>
            <a:r>
              <a:rPr lang="en-US"/>
              <a:t>Integration</a:t>
            </a:r>
          </a:p>
          <a:p>
            <a:pPr lvl="1">
              <a:lnSpc>
                <a:spcPct val="90000"/>
              </a:lnSpc>
            </a:pPr>
            <a:r>
              <a:rPr lang="en-US"/>
              <a:t>Specify how the modules interact</a:t>
            </a:r>
          </a:p>
          <a:p>
            <a:pPr lvl="1">
              <a:lnSpc>
                <a:spcPct val="90000"/>
              </a:lnSpc>
            </a:pPr>
            <a:r>
              <a:rPr lang="en-US"/>
              <a:t>System testing: test module interactions</a:t>
            </a:r>
          </a:p>
          <a:p>
            <a:pPr>
              <a:lnSpc>
                <a:spcPct val="90000"/>
              </a:lnSpc>
            </a:pPr>
            <a:r>
              <a:rPr lang="en-US"/>
              <a:t>Maintenance</a:t>
            </a:r>
          </a:p>
          <a:p>
            <a:pPr lvl="1">
              <a:lnSpc>
                <a:spcPct val="90000"/>
              </a:lnSpc>
            </a:pPr>
            <a:r>
              <a:rPr lang="en-US"/>
              <a:t>Evolve software as requirements change</a:t>
            </a:r>
          </a:p>
          <a:p>
            <a:pPr lvl="1">
              <a:lnSpc>
                <a:spcPct val="90000"/>
              </a:lnSpc>
            </a:pPr>
            <a:r>
              <a:rPr lang="en-US"/>
              <a:t>Verification: test changes, regression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Testing Effort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Reported to be &gt;50% of development cost [e.g., Beizer 1990]</a:t>
            </a:r>
          </a:p>
          <a:p>
            <a:endParaRPr lang="en-US"/>
          </a:p>
          <a:p>
            <a:r>
              <a:rPr lang="en-US"/>
              <a:t>Microsoft: 75% time spent testing</a:t>
            </a:r>
          </a:p>
          <a:p>
            <a:pPr lvl="1"/>
            <a:r>
              <a:rPr lang="en-US"/>
              <a:t>50% testers who spend all time testing</a:t>
            </a:r>
          </a:p>
          <a:p>
            <a:pPr lvl="1"/>
            <a:r>
              <a:rPr lang="en-US"/>
              <a:t>50% developers who spend half time testing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Test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later a bug is found, the higher the cost</a:t>
            </a:r>
          </a:p>
          <a:p>
            <a:pPr lvl="1"/>
            <a:r>
              <a:rPr lang="en-US"/>
              <a:t>Orders of magnitude increase in later phases</a:t>
            </a:r>
          </a:p>
          <a:p>
            <a:pPr lvl="1"/>
            <a:r>
              <a:rPr lang="en-US"/>
              <a:t>Also the smaller chance of a proper fix</a:t>
            </a:r>
          </a:p>
          <a:p>
            <a:endParaRPr lang="en-US"/>
          </a:p>
          <a:p>
            <a:r>
              <a:rPr lang="en-US"/>
              <a:t>Old saying: test often, test early</a:t>
            </a:r>
          </a:p>
          <a:p>
            <a:r>
              <a:rPr lang="en-US"/>
              <a:t>New methodology: test-driven development</a:t>
            </a:r>
            <a:br>
              <a:rPr lang="en-US"/>
            </a:br>
            <a:r>
              <a:rPr lang="en-US"/>
              <a:t>(write tests before code)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is Complex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Malleable</a:t>
            </a:r>
          </a:p>
          <a:p>
            <a:r>
              <a:rPr lang="en-US"/>
              <a:t>Intangible</a:t>
            </a:r>
          </a:p>
          <a:p>
            <a:r>
              <a:rPr lang="en-US"/>
              <a:t>Abstract</a:t>
            </a:r>
          </a:p>
          <a:p>
            <a:r>
              <a:rPr lang="en-US"/>
              <a:t>Solves complex problems</a:t>
            </a:r>
          </a:p>
          <a:p>
            <a:r>
              <a:rPr lang="en-US"/>
              <a:t>Interacts with other software and hardware</a:t>
            </a:r>
          </a:p>
          <a:p>
            <a:r>
              <a:rPr lang="en-US"/>
              <a:t>Not continuous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Still Buggy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Folklore: 1-10 (residual) bugs per 1000 nbnc lines of code (after testing)</a:t>
            </a:r>
          </a:p>
          <a:p>
            <a:endParaRPr lang="en-US"/>
          </a:p>
          <a:p>
            <a:r>
              <a:rPr lang="en-US"/>
              <a:t>Consensus: total correctness impossible</a:t>
            </a:r>
            <a:br>
              <a:rPr lang="en-US"/>
            </a:br>
            <a:r>
              <a:rPr lang="en-US"/>
              <a:t>to achieve for (complex) software</a:t>
            </a:r>
          </a:p>
          <a:p>
            <a:pPr lvl="1"/>
            <a:r>
              <a:rPr lang="en-US"/>
              <a:t>Risk-driven finding/elimination of bugs</a:t>
            </a:r>
          </a:p>
          <a:p>
            <a:pPr lvl="1"/>
            <a:r>
              <a:rPr lang="en-US"/>
              <a:t>Focus on specific correctness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Approaches for Detecting Bugs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Software testing</a:t>
            </a:r>
          </a:p>
          <a:p>
            <a:r>
              <a:rPr lang="en-US"/>
              <a:t>Model checking</a:t>
            </a:r>
          </a:p>
          <a:p>
            <a:r>
              <a:rPr lang="en-US"/>
              <a:t>(Static) program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Testing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Dynamic approach</a:t>
            </a:r>
          </a:p>
          <a:p>
            <a:r>
              <a:rPr lang="en-US"/>
              <a:t>Run code for some inputs, check outputs</a:t>
            </a:r>
          </a:p>
          <a:p>
            <a:r>
              <a:rPr lang="en-US"/>
              <a:t>Checks correctness for some executions</a:t>
            </a:r>
          </a:p>
          <a:p>
            <a:endParaRPr lang="en-US"/>
          </a:p>
          <a:p>
            <a:r>
              <a:rPr lang="en-US"/>
              <a:t>Main questions</a:t>
            </a:r>
          </a:p>
          <a:p>
            <a:pPr lvl="1"/>
            <a:r>
              <a:rPr lang="en-US"/>
              <a:t>Test-input generation</a:t>
            </a:r>
          </a:p>
          <a:p>
            <a:pPr lvl="1"/>
            <a:r>
              <a:rPr lang="en-US"/>
              <a:t>Test-suite adequacy</a:t>
            </a:r>
          </a:p>
          <a:p>
            <a:pPr lvl="1"/>
            <a:r>
              <a:rPr lang="en-US"/>
              <a:t>Test oracles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Administrative Info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Meetings: TR 2-3:15pm, 1302 SC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Credit: 4 graduate hours</a:t>
            </a:r>
          </a:p>
          <a:p>
            <a:pPr>
              <a:lnSpc>
                <a:spcPct val="90000"/>
              </a:lnSpc>
            </a:pPr>
            <a:r>
              <a:rPr lang="en-US" dirty="0"/>
              <a:t>Auditors welcome for discussions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come to any lecture, mostly self-contained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Prerequisites: some software engineering and programming languages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Testing Questions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r>
              <a:rPr lang="en-US"/>
              <a:t>Maintenance</a:t>
            </a:r>
          </a:p>
          <a:p>
            <a:r>
              <a:rPr lang="en-US"/>
              <a:t>Selection</a:t>
            </a:r>
          </a:p>
          <a:p>
            <a:r>
              <a:rPr lang="en-US"/>
              <a:t>Minimization</a:t>
            </a:r>
          </a:p>
          <a:p>
            <a:r>
              <a:rPr lang="en-US"/>
              <a:t>Prioritization</a:t>
            </a:r>
          </a:p>
          <a:p>
            <a:r>
              <a:rPr lang="en-US"/>
              <a:t>Augmentation </a:t>
            </a:r>
          </a:p>
          <a:p>
            <a:r>
              <a:rPr lang="en-US"/>
              <a:t>Evaluation</a:t>
            </a:r>
          </a:p>
          <a:p>
            <a:r>
              <a:rPr lang="en-US"/>
              <a:t>Fault Characterization</a:t>
            </a:r>
          </a:p>
          <a:p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Checking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Typically hybrid dynamic/static approach</a:t>
            </a:r>
          </a:p>
          <a:p>
            <a:r>
              <a:rPr lang="en-US"/>
              <a:t>Checks correctness for all executions</a:t>
            </a:r>
          </a:p>
          <a:p>
            <a:endParaRPr lang="en-US"/>
          </a:p>
          <a:p>
            <a:r>
              <a:rPr lang="en-US"/>
              <a:t>Some techniques</a:t>
            </a:r>
          </a:p>
          <a:p>
            <a:pPr lvl="1"/>
            <a:r>
              <a:rPr lang="en-US"/>
              <a:t>Explicit-state model checking</a:t>
            </a:r>
          </a:p>
          <a:p>
            <a:pPr lvl="1"/>
            <a:r>
              <a:rPr lang="en-US"/>
              <a:t>Symbolic model checking</a:t>
            </a:r>
          </a:p>
          <a:p>
            <a:pPr lvl="1"/>
            <a:r>
              <a:rPr lang="en-US"/>
              <a:t>Abstraction-based model checking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Static approach</a:t>
            </a:r>
          </a:p>
          <a:p>
            <a:r>
              <a:rPr lang="en-US"/>
              <a:t>Checks correctness for all executions</a:t>
            </a:r>
          </a:p>
          <a:p>
            <a:endParaRPr lang="en-US"/>
          </a:p>
          <a:p>
            <a:r>
              <a:rPr lang="en-US"/>
              <a:t>Some techniques</a:t>
            </a:r>
          </a:p>
          <a:p>
            <a:pPr lvl="1"/>
            <a:r>
              <a:rPr lang="en-US"/>
              <a:t>Abstract interpretation</a:t>
            </a:r>
          </a:p>
          <a:p>
            <a:pPr lvl="1"/>
            <a:r>
              <a:rPr lang="en-US"/>
              <a:t>Dataflow analysis</a:t>
            </a:r>
          </a:p>
          <a:p>
            <a:pPr lvl="1"/>
            <a:r>
              <a:rPr lang="en-US"/>
              <a:t>Verification-condition generation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Level of automation</a:t>
            </a:r>
          </a:p>
          <a:p>
            <a:pPr lvl="1"/>
            <a:r>
              <a:rPr lang="en-US"/>
              <a:t>Push-button vs. manual</a:t>
            </a:r>
          </a:p>
          <a:p>
            <a:r>
              <a:rPr lang="en-US"/>
              <a:t>Type of bugs found</a:t>
            </a:r>
          </a:p>
          <a:p>
            <a:pPr lvl="1"/>
            <a:r>
              <a:rPr lang="en-US"/>
              <a:t>Hard vs. easy to reproduce</a:t>
            </a:r>
          </a:p>
          <a:p>
            <a:pPr lvl="1"/>
            <a:r>
              <a:rPr lang="en-US"/>
              <a:t>High vs. low probability</a:t>
            </a:r>
          </a:p>
          <a:p>
            <a:pPr lvl="1"/>
            <a:r>
              <a:rPr lang="en-US"/>
              <a:t>Common vs. specific properties</a:t>
            </a:r>
          </a:p>
          <a:p>
            <a:r>
              <a:rPr lang="en-US"/>
              <a:t>Type of bugs (not)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Soundness and Completeness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Do we detect all bugs?</a:t>
            </a:r>
          </a:p>
          <a:p>
            <a:pPr lvl="1">
              <a:lnSpc>
                <a:spcPct val="90000"/>
              </a:lnSpc>
            </a:pPr>
            <a:r>
              <a:rPr lang="en-US"/>
              <a:t>Impossible for dynamic analysis</a:t>
            </a:r>
          </a:p>
          <a:p>
            <a:pPr>
              <a:lnSpc>
                <a:spcPct val="90000"/>
              </a:lnSpc>
            </a:pPr>
            <a:r>
              <a:rPr lang="en-US"/>
              <a:t>Are reported bugs real bugs?</a:t>
            </a:r>
          </a:p>
          <a:p>
            <a:pPr lvl="1">
              <a:lnSpc>
                <a:spcPct val="90000"/>
              </a:lnSpc>
            </a:pPr>
            <a:r>
              <a:rPr lang="en-US"/>
              <a:t>Easy for dynamic analysis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Most practical techniques and tools are both unsound and incomplete!</a:t>
            </a:r>
          </a:p>
          <a:p>
            <a:pPr lvl="1">
              <a:lnSpc>
                <a:spcPct val="90000"/>
              </a:lnSpc>
            </a:pPr>
            <a:r>
              <a:rPr lang="en-US"/>
              <a:t>False positives</a:t>
            </a:r>
          </a:p>
          <a:p>
            <a:pPr lvl="1">
              <a:lnSpc>
                <a:spcPct val="90000"/>
              </a:lnSpc>
            </a:pPr>
            <a:r>
              <a:rPr lang="en-US"/>
              <a:t>False negatives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for Performance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Static compiler analysis, profiling</a:t>
            </a:r>
          </a:p>
          <a:p>
            <a:pPr>
              <a:lnSpc>
                <a:spcPct val="90000"/>
              </a:lnSpc>
            </a:pPr>
            <a:r>
              <a:rPr lang="en-US"/>
              <a:t>Must be sound</a:t>
            </a:r>
          </a:p>
          <a:p>
            <a:pPr lvl="1">
              <a:lnSpc>
                <a:spcPct val="90000"/>
              </a:lnSpc>
            </a:pPr>
            <a:r>
              <a:rPr lang="en-US"/>
              <a:t>Correctness of transformation: equivalence</a:t>
            </a:r>
          </a:p>
          <a:p>
            <a:pPr>
              <a:lnSpc>
                <a:spcPct val="90000"/>
              </a:lnSpc>
            </a:pPr>
            <a:r>
              <a:rPr lang="en-US"/>
              <a:t>Improves execution time</a:t>
            </a:r>
          </a:p>
          <a:p>
            <a:pPr>
              <a:lnSpc>
                <a:spcPct val="90000"/>
              </a:lnSpc>
            </a:pPr>
            <a:r>
              <a:rPr lang="en-US"/>
              <a:t>Programmer time is more important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Programmer productivity</a:t>
            </a:r>
          </a:p>
          <a:p>
            <a:pPr lvl="1">
              <a:lnSpc>
                <a:spcPct val="90000"/>
              </a:lnSpc>
            </a:pPr>
            <a:r>
              <a:rPr lang="en-US"/>
              <a:t>Not only finding bugs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Combining Dynamic and Static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Dynamic and static analyses equal in limit</a:t>
            </a:r>
          </a:p>
          <a:p>
            <a:pPr lvl="1"/>
            <a:r>
              <a:rPr lang="en-US"/>
              <a:t>Dynamic: try exhaustively all possible inputs</a:t>
            </a:r>
          </a:p>
          <a:p>
            <a:pPr lvl="1"/>
            <a:r>
              <a:rPr lang="en-US"/>
              <a:t>Static: model precisely every possible state</a:t>
            </a:r>
          </a:p>
          <a:p>
            <a:pPr lvl="1"/>
            <a:endParaRPr lang="en-US"/>
          </a:p>
          <a:p>
            <a:r>
              <a:rPr lang="en-US"/>
              <a:t>Synergistic opportunities</a:t>
            </a:r>
          </a:p>
          <a:p>
            <a:pPr lvl="1"/>
            <a:r>
              <a:rPr lang="en-US"/>
              <a:t>Static analysis can optimize dynamic analysis</a:t>
            </a:r>
          </a:p>
          <a:p>
            <a:pPr lvl="1"/>
            <a:r>
              <a:rPr lang="en-US"/>
              <a:t>Dynamic analysis can focus static analysis</a:t>
            </a:r>
          </a:p>
          <a:p>
            <a:pPr lvl="1"/>
            <a:r>
              <a:rPr lang="en-US"/>
              <a:t>More discussions than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Testing remains the most widely used approach for finding bugs</a:t>
            </a:r>
          </a:p>
          <a:p>
            <a:pPr>
              <a:lnSpc>
                <a:spcPct val="90000"/>
              </a:lnSpc>
            </a:pPr>
            <a:r>
              <a:rPr lang="en-US"/>
              <a:t>A lot of recent progress (within last decade) on model checking and static analysis</a:t>
            </a:r>
          </a:p>
          <a:p>
            <a:pPr lvl="1">
              <a:lnSpc>
                <a:spcPct val="90000"/>
              </a:lnSpc>
            </a:pPr>
            <a:r>
              <a:rPr lang="en-US"/>
              <a:t>Model checking: from hardware to software</a:t>
            </a:r>
          </a:p>
          <a:p>
            <a:pPr lvl="1">
              <a:lnSpc>
                <a:spcPct val="90000"/>
              </a:lnSpc>
            </a:pPr>
            <a:r>
              <a:rPr lang="en-US"/>
              <a:t>Static analysis: from sound to practical</a:t>
            </a:r>
          </a:p>
          <a:p>
            <a:pPr>
              <a:lnSpc>
                <a:spcPct val="90000"/>
              </a:lnSpc>
            </a:pPr>
            <a:r>
              <a:rPr lang="en-US"/>
              <a:t>Vibrant research in the area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Gap between research and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 Related to Finding Bugs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to eliminate bugs?</a:t>
            </a:r>
          </a:p>
          <a:p>
            <a:pPr lvl="1"/>
            <a:r>
              <a:rPr lang="en-US"/>
              <a:t>Debugging</a:t>
            </a:r>
          </a:p>
          <a:p>
            <a:r>
              <a:rPr lang="en-US"/>
              <a:t>How to prevent bugs?</a:t>
            </a:r>
          </a:p>
          <a:p>
            <a:pPr lvl="1"/>
            <a:r>
              <a:rPr lang="en-US"/>
              <a:t>Programming language design</a:t>
            </a:r>
          </a:p>
          <a:p>
            <a:pPr lvl="1"/>
            <a:r>
              <a:rPr lang="en-US"/>
              <a:t>Software development processes</a:t>
            </a:r>
          </a:p>
          <a:p>
            <a:r>
              <a:rPr lang="en-US"/>
              <a:t>How to show absence of bugs?</a:t>
            </a:r>
          </a:p>
          <a:p>
            <a:pPr lvl="1"/>
            <a:r>
              <a:rPr lang="en-US"/>
              <a:t>Theorem proving</a:t>
            </a:r>
          </a:p>
          <a:p>
            <a:pPr lvl="1"/>
            <a:r>
              <a:rPr lang="en-US"/>
              <a:t>Model checking, program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Lecture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Thursday, August </a:t>
            </a:r>
            <a:r>
              <a:rPr lang="en-US" dirty="0" smtClean="0"/>
              <a:t>25, </a:t>
            </a:r>
            <a:r>
              <a:rPr lang="en-US" dirty="0"/>
              <a:t>at 2pm, 1302 SC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Texts </a:t>
            </a:r>
            <a:r>
              <a:rPr lang="en-US" dirty="0"/>
              <a:t>to read (listed on Wiki)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hlinkClick r:id="rId2"/>
              </a:rPr>
              <a:t>How to Read an Engineering Research Paper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by William G. Griswold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hlinkClick r:id="rId3"/>
              </a:rPr>
              <a:t>Writing Good Software Engineering Research Papers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by Mary Shaw (ICSE 2003)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If you have read that paper, read on another </a:t>
            </a:r>
            <a:r>
              <a:rPr lang="en-US" dirty="0" smtClean="0"/>
              <a:t>area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You don’t have to write any report now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Assignment 0: Modify “People” on Wiki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Grading</a:t>
            </a:r>
          </a:p>
          <a:p>
            <a:pPr lvl="1">
              <a:lnSpc>
                <a:spcPct val="90000"/>
              </a:lnSpc>
            </a:pPr>
            <a:r>
              <a:rPr lang="en-US"/>
              <a:t>Project [40%]</a:t>
            </a:r>
          </a:p>
          <a:p>
            <a:pPr lvl="1">
              <a:lnSpc>
                <a:spcPct val="90000"/>
              </a:lnSpc>
            </a:pPr>
            <a:r>
              <a:rPr lang="en-US"/>
              <a:t>Presentation [20%]</a:t>
            </a:r>
          </a:p>
          <a:p>
            <a:pPr lvl="1">
              <a:lnSpc>
                <a:spcPct val="90000"/>
              </a:lnSpc>
            </a:pPr>
            <a:r>
              <a:rPr lang="en-US"/>
              <a:t>Participation (reports and discussion) [20%]</a:t>
            </a:r>
          </a:p>
          <a:p>
            <a:pPr lvl="1">
              <a:lnSpc>
                <a:spcPct val="90000"/>
              </a:lnSpc>
            </a:pPr>
            <a:r>
              <a:rPr lang="en-US"/>
              <a:t>Homework assignment(s) [20%]</a:t>
            </a:r>
          </a:p>
          <a:p>
            <a:pPr>
              <a:lnSpc>
                <a:spcPct val="90000"/>
              </a:lnSpc>
            </a:pPr>
            <a:r>
              <a:rPr lang="en-US"/>
              <a:t>Distribution</a:t>
            </a:r>
          </a:p>
          <a:p>
            <a:pPr lvl="1">
              <a:lnSpc>
                <a:spcPct val="90000"/>
              </a:lnSpc>
            </a:pPr>
            <a:r>
              <a:rPr lang="en-US"/>
              <a:t>Grades will be A- centered</a:t>
            </a:r>
          </a:p>
          <a:p>
            <a:pPr lvl="1">
              <a:lnSpc>
                <a:spcPct val="90000"/>
              </a:lnSpc>
            </a:pPr>
            <a:r>
              <a:rPr lang="en-US"/>
              <a:t>No guarantee for A (or even a passing grade)!</a:t>
            </a:r>
          </a:p>
          <a:p>
            <a:pPr>
              <a:lnSpc>
                <a:spcPct val="90000"/>
              </a:lnSpc>
            </a:pPr>
            <a:r>
              <a:rPr lang="en-US"/>
              <a:t>Project is the most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876800"/>
          </a:xfrm>
        </p:spPr>
        <p:txBody>
          <a:bodyPr/>
          <a:lstStyle/>
          <a:p>
            <a:r>
              <a:rPr lang="en-US" dirty="0"/>
              <a:t>Proposal (due in </a:t>
            </a:r>
            <a:r>
              <a:rPr lang="en-US" dirty="0" smtClean="0"/>
              <a:t>late September)</a:t>
            </a:r>
            <a:endParaRPr lang="en-US" dirty="0"/>
          </a:p>
          <a:p>
            <a:r>
              <a:rPr lang="en-US" dirty="0"/>
              <a:t>Progress report </a:t>
            </a:r>
            <a:r>
              <a:rPr lang="en-US" dirty="0" smtClean="0"/>
              <a:t>(in November)</a:t>
            </a:r>
            <a:endParaRPr lang="en-US" dirty="0"/>
          </a:p>
          <a:p>
            <a:r>
              <a:rPr lang="en-US" dirty="0" smtClean="0"/>
              <a:t>[Presentation (after Thanksgiving Break)]</a:t>
            </a:r>
            <a:endParaRPr lang="en-US" dirty="0"/>
          </a:p>
          <a:p>
            <a:r>
              <a:rPr lang="en-US" dirty="0"/>
              <a:t>Paper (last day of classes)</a:t>
            </a:r>
          </a:p>
          <a:p>
            <a:endParaRPr lang="en-US" dirty="0"/>
          </a:p>
          <a:p>
            <a:r>
              <a:rPr lang="en-US" dirty="0" smtClean="0"/>
              <a:t>15 </a:t>
            </a:r>
            <a:r>
              <a:rPr lang="en-US" dirty="0"/>
              <a:t>students who took similar classes published </a:t>
            </a:r>
            <a:r>
              <a:rPr lang="en-US" dirty="0" smtClean="0"/>
              <a:t>12 </a:t>
            </a:r>
            <a:r>
              <a:rPr lang="en-US" dirty="0"/>
              <a:t>papers based on their projects</a:t>
            </a:r>
          </a:p>
          <a:p>
            <a:pPr lvl="1"/>
            <a:r>
              <a:rPr lang="en-US" dirty="0"/>
              <a:t>I’m happy to help, no co-authorship required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Fair Warnings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class will differ from most you take</a:t>
            </a:r>
          </a:p>
          <a:p>
            <a:pPr lvl="1"/>
            <a:r>
              <a:rPr lang="en-US"/>
              <a:t>Seminar style, reading papers</a:t>
            </a:r>
          </a:p>
          <a:p>
            <a:pPr lvl="1"/>
            <a:r>
              <a:rPr lang="en-US"/>
              <a:t>Centered around (research) projects</a:t>
            </a:r>
          </a:p>
          <a:p>
            <a:endParaRPr lang="en-US"/>
          </a:p>
          <a:p>
            <a:r>
              <a:rPr lang="en-US"/>
              <a:t>Projects are NOT easy</a:t>
            </a:r>
          </a:p>
          <a:p>
            <a:pPr lvl="1"/>
            <a:r>
              <a:rPr lang="en-US"/>
              <a:t>Require that you explore a topic in great depth</a:t>
            </a:r>
          </a:p>
          <a:p>
            <a:pPr lvl="1"/>
            <a:r>
              <a:rPr lang="en-US"/>
              <a:t>The topic can/should be fairly narrow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Repeated Warning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 matters the MOST</a:t>
            </a:r>
          </a:p>
          <a:p>
            <a:pPr lvl="1"/>
            <a:r>
              <a:rPr lang="en-US" dirty="0" smtClean="0"/>
              <a:t>If you like open-ended projects, do take this course</a:t>
            </a:r>
          </a:p>
          <a:p>
            <a:pPr lvl="1"/>
            <a:r>
              <a:rPr lang="en-US" dirty="0" smtClean="0"/>
              <a:t>If you don’t like open-ended projects, please drop this course now</a:t>
            </a:r>
          </a:p>
          <a:p>
            <a:pPr lvl="1"/>
            <a:r>
              <a:rPr lang="en-US" dirty="0" smtClean="0"/>
              <a:t>If you’re unsure, please discuss with me</a:t>
            </a:r>
          </a:p>
          <a:p>
            <a:pPr lvl="1"/>
            <a:endParaRPr lang="en-US" dirty="0"/>
          </a:p>
          <a:p>
            <a:r>
              <a:rPr lang="en-US" dirty="0" smtClean="0"/>
              <a:t>The worst scenario: take the course but realize you don’t like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Overview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67738" cy="4876800"/>
          </a:xfrm>
        </p:spPr>
        <p:txBody>
          <a:bodyPr/>
          <a:lstStyle/>
          <a:p>
            <a:r>
              <a:rPr lang="en-US" dirty="0"/>
              <a:t>Testing/analysis of some open-source code</a:t>
            </a:r>
          </a:p>
          <a:p>
            <a:pPr lvl="1"/>
            <a:r>
              <a:rPr lang="en-US" dirty="0"/>
              <a:t>We will use mostly Java this semester</a:t>
            </a:r>
          </a:p>
          <a:p>
            <a:pPr lvl="2"/>
            <a:r>
              <a:rPr lang="en-US" dirty="0"/>
              <a:t>You can use </a:t>
            </a:r>
            <a:r>
              <a:rPr lang="en-US" dirty="0" smtClean="0"/>
              <a:t>C#/C/C++/C--/</a:t>
            </a:r>
            <a:r>
              <a:rPr lang="en-US" dirty="0" err="1" smtClean="0"/>
              <a:t>Clojure</a:t>
            </a:r>
            <a:r>
              <a:rPr lang="en-US" dirty="0" smtClean="0"/>
              <a:t>/Cecil…</a:t>
            </a:r>
            <a:br>
              <a:rPr lang="en-US" dirty="0" smtClean="0"/>
            </a:br>
            <a:r>
              <a:rPr lang="en-US" sz="2000" dirty="0" smtClean="0">
                <a:hlinkClick r:id="rId2"/>
              </a:rPr>
              <a:t>http://en.wikipedia.org/wiki/List_of_programming_languages#C</a:t>
            </a:r>
            <a:endParaRPr lang="en-US" sz="2000" dirty="0"/>
          </a:p>
          <a:p>
            <a:r>
              <a:rPr lang="en-US" dirty="0"/>
              <a:t>Sample topics</a:t>
            </a:r>
          </a:p>
          <a:p>
            <a:pPr lvl="1"/>
            <a:r>
              <a:rPr lang="en-US" dirty="0"/>
              <a:t>Automated unit testing</a:t>
            </a:r>
          </a:p>
          <a:p>
            <a:pPr lvl="1"/>
            <a:r>
              <a:rPr lang="en-US" dirty="0"/>
              <a:t>Test coverage and adequacy criteria</a:t>
            </a:r>
          </a:p>
          <a:p>
            <a:pPr lvl="1"/>
            <a:r>
              <a:rPr lang="en-US" dirty="0"/>
              <a:t>Test-input generation, test oracles</a:t>
            </a:r>
          </a:p>
          <a:p>
            <a:pPr lvl="1"/>
            <a:r>
              <a:rPr lang="en-US" dirty="0"/>
              <a:t>Test maintenance</a:t>
            </a:r>
          </a:p>
          <a:p>
            <a:pPr lvl="1"/>
            <a:r>
              <a:rPr lang="en-US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Communication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r>
              <a:rPr lang="en-US" dirty="0"/>
              <a:t>Wiki</a:t>
            </a:r>
            <a:br>
              <a:rPr lang="en-US" dirty="0"/>
            </a:br>
            <a:r>
              <a:rPr lang="en-US" dirty="0" smtClean="0">
                <a:hlinkClick r:id="rId2"/>
              </a:rPr>
              <a:t>http://wiki.engr.illinois.edu/display/cs527fa11</a:t>
            </a:r>
            <a:endParaRPr lang="en-US" sz="2800" dirty="0"/>
          </a:p>
          <a:p>
            <a:endParaRPr lang="en-US" dirty="0"/>
          </a:p>
          <a:p>
            <a:r>
              <a:rPr lang="en-US" dirty="0"/>
              <a:t>Mailing list</a:t>
            </a:r>
            <a:br>
              <a:rPr lang="en-US" dirty="0"/>
            </a:br>
            <a:r>
              <a:rPr lang="en-US" dirty="0" smtClean="0"/>
              <a:t>cs527-fa11 </a:t>
            </a:r>
            <a:r>
              <a:rPr lang="en-US" dirty="0"/>
              <a:t>AT cs.illinois.edu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1219</Words>
  <Application>Microsoft Office PowerPoint</Application>
  <PresentationFormat>On-screen Show (4:3)</PresentationFormat>
  <Paragraphs>303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Default Design</vt:lpstr>
      <vt:lpstr>CS527: (Advanced) Topics in Software Engineering  (Software Testing and Analysis)</vt:lpstr>
      <vt:lpstr>Course Overview</vt:lpstr>
      <vt:lpstr>Administrative Info</vt:lpstr>
      <vt:lpstr>Evaluation</vt:lpstr>
      <vt:lpstr>Project</vt:lpstr>
      <vt:lpstr>Fair Warnings</vt:lpstr>
      <vt:lpstr>Repeated Warning</vt:lpstr>
      <vt:lpstr>Project Overview</vt:lpstr>
      <vt:lpstr>Course Communication</vt:lpstr>
      <vt:lpstr>Personnel</vt:lpstr>
      <vt:lpstr>Signup Sheet</vt:lpstr>
      <vt:lpstr>This Lecture: Overview</vt:lpstr>
      <vt:lpstr>Some Costly “Bugs”</vt:lpstr>
      <vt:lpstr>Some “Bugging” Bugs</vt:lpstr>
      <vt:lpstr>Economic Impact</vt:lpstr>
      <vt:lpstr>Estimates</vt:lpstr>
      <vt:lpstr>Terminology</vt:lpstr>
      <vt:lpstr>Dynamic vs. Static</vt:lpstr>
      <vt:lpstr>“Bugs” in IEEE 610.12-1990</vt:lpstr>
      <vt:lpstr>Correctness</vt:lpstr>
      <vt:lpstr>Traditional Waterfall Model</vt:lpstr>
      <vt:lpstr>Phases (1)</vt:lpstr>
      <vt:lpstr>Phases (2)</vt:lpstr>
      <vt:lpstr>Testing Effort</vt:lpstr>
      <vt:lpstr>When to Test</vt:lpstr>
      <vt:lpstr>Software is Complex</vt:lpstr>
      <vt:lpstr>Software Still Buggy</vt:lpstr>
      <vt:lpstr>Approaches for Detecting Bugs</vt:lpstr>
      <vt:lpstr>Software Testing</vt:lpstr>
      <vt:lpstr>Other Testing Questions</vt:lpstr>
      <vt:lpstr>Model Checking</vt:lpstr>
      <vt:lpstr>Static Analysis</vt:lpstr>
      <vt:lpstr>Comparison</vt:lpstr>
      <vt:lpstr>Soundness and Completeness</vt:lpstr>
      <vt:lpstr>Analysis for Performance</vt:lpstr>
      <vt:lpstr>Combining Dynamic and Static</vt:lpstr>
      <vt:lpstr>Current Status</vt:lpstr>
      <vt:lpstr>Topics Related to Finding Bugs</vt:lpstr>
      <vt:lpstr>Next Lecture</vt:lpstr>
    </vt:vector>
  </TitlesOfParts>
  <Company>University of Illinois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Darko Marinov</dc:creator>
  <cp:lastModifiedBy>Marinov, Darko</cp:lastModifiedBy>
  <cp:revision>236</cp:revision>
  <dcterms:created xsi:type="dcterms:W3CDTF">2005-01-18T00:41:25Z</dcterms:created>
  <dcterms:modified xsi:type="dcterms:W3CDTF">2011-08-23T19:46:25Z</dcterms:modified>
</cp:coreProperties>
</file>