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82" r:id="rId1"/>
  </p:sldMasterIdLst>
  <p:notesMasterIdLst>
    <p:notesMasterId r:id="rId67"/>
  </p:notesMasterIdLst>
  <p:sldIdLst>
    <p:sldId id="256" r:id="rId2"/>
    <p:sldId id="596" r:id="rId3"/>
    <p:sldId id="604" r:id="rId4"/>
    <p:sldId id="597" r:id="rId5"/>
    <p:sldId id="605" r:id="rId6"/>
    <p:sldId id="607" r:id="rId7"/>
    <p:sldId id="608" r:id="rId8"/>
    <p:sldId id="609" r:id="rId9"/>
    <p:sldId id="610" r:id="rId10"/>
    <p:sldId id="646" r:id="rId11"/>
    <p:sldId id="265" r:id="rId12"/>
    <p:sldId id="499" r:id="rId13"/>
    <p:sldId id="577" r:id="rId14"/>
    <p:sldId id="600" r:id="rId15"/>
    <p:sldId id="611" r:id="rId16"/>
    <p:sldId id="578" r:id="rId17"/>
    <p:sldId id="410" r:id="rId18"/>
    <p:sldId id="309" r:id="rId19"/>
    <p:sldId id="614" r:id="rId20"/>
    <p:sldId id="617" r:id="rId21"/>
    <p:sldId id="503" r:id="rId22"/>
    <p:sldId id="642" r:id="rId23"/>
    <p:sldId id="643" r:id="rId24"/>
    <p:sldId id="649" r:id="rId25"/>
    <p:sldId id="612" r:id="rId26"/>
    <p:sldId id="613" r:id="rId27"/>
    <p:sldId id="616" r:id="rId28"/>
    <p:sldId id="618" r:id="rId29"/>
    <p:sldId id="508" r:id="rId30"/>
    <p:sldId id="619" r:id="rId31"/>
    <p:sldId id="630" r:id="rId32"/>
    <p:sldId id="512" r:id="rId33"/>
    <p:sldId id="513" r:id="rId34"/>
    <p:sldId id="620" r:id="rId35"/>
    <p:sldId id="622" r:id="rId36"/>
    <p:sldId id="621" r:id="rId37"/>
    <p:sldId id="623" r:id="rId38"/>
    <p:sldId id="514" r:id="rId39"/>
    <p:sldId id="624" r:id="rId40"/>
    <p:sldId id="625" r:id="rId41"/>
    <p:sldId id="626" r:id="rId42"/>
    <p:sldId id="648" r:id="rId43"/>
    <p:sldId id="627" r:id="rId44"/>
    <p:sldId id="515" r:id="rId45"/>
    <p:sldId id="628" r:id="rId46"/>
    <p:sldId id="629" r:id="rId47"/>
    <p:sldId id="641" r:id="rId48"/>
    <p:sldId id="645" r:id="rId49"/>
    <p:sldId id="631" r:id="rId50"/>
    <p:sldId id="522" r:id="rId51"/>
    <p:sldId id="639" r:id="rId52"/>
    <p:sldId id="640" r:id="rId53"/>
    <p:sldId id="632" r:id="rId54"/>
    <p:sldId id="633" r:id="rId55"/>
    <p:sldId id="636" r:id="rId56"/>
    <p:sldId id="523" r:id="rId57"/>
    <p:sldId id="524" r:id="rId58"/>
    <p:sldId id="634" r:id="rId59"/>
    <p:sldId id="637" r:id="rId60"/>
    <p:sldId id="635" r:id="rId61"/>
    <p:sldId id="638" r:id="rId62"/>
    <p:sldId id="529" r:id="rId63"/>
    <p:sldId id="533" r:id="rId64"/>
    <p:sldId id="538" r:id="rId65"/>
    <p:sldId id="594"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1E3"/>
    <a:srgbClr val="E6E6E6"/>
    <a:srgbClr val="F6F6F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78961"/>
  </p:normalViewPr>
  <p:slideViewPr>
    <p:cSldViewPr snapToGrid="0" snapToObjects="1">
      <p:cViewPr varScale="1">
        <p:scale>
          <a:sx n="100" d="100"/>
          <a:sy n="100" d="100"/>
        </p:scale>
        <p:origin x="4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51A5A5-06B9-42F7-88F3-4428F0FAFEDF}" type="doc">
      <dgm:prSet loTypeId="urn:microsoft.com/office/officeart/2016/7/layout/LinearBlockProcessNumbered" loCatId="process" qsTypeId="urn:microsoft.com/office/officeart/2005/8/quickstyle/simple5" qsCatId="simple" csTypeId="urn:microsoft.com/office/officeart/2005/8/colors/colorful2" csCatId="colorful" phldr="1"/>
      <dgm:spPr/>
      <dgm:t>
        <a:bodyPr/>
        <a:lstStyle/>
        <a:p>
          <a:endParaRPr lang="en-US"/>
        </a:p>
      </dgm:t>
    </dgm:pt>
    <dgm:pt modelId="{D5175F37-6BFB-43C9-AE30-3FC76ACFA118}">
      <dgm:prSet custT="1"/>
      <dgm:spPr/>
      <dgm:t>
        <a:bodyPr/>
        <a:lstStyle/>
        <a:p>
          <a:r>
            <a:rPr lang="en-US" sz="3200" dirty="0"/>
            <a:t>RUNNING THE TEST SUITE TO DETERMINE KILLED MUTANTS</a:t>
          </a:r>
        </a:p>
      </dgm:t>
    </dgm:pt>
    <dgm:pt modelId="{214D97E7-04CE-49D0-8545-B909B553F21C}" type="parTrans" cxnId="{7F95641D-7D49-4673-8F87-0C276D7A0968}">
      <dgm:prSet/>
      <dgm:spPr/>
      <dgm:t>
        <a:bodyPr/>
        <a:lstStyle/>
        <a:p>
          <a:endParaRPr lang="en-US"/>
        </a:p>
      </dgm:t>
    </dgm:pt>
    <dgm:pt modelId="{46E98367-0F20-4036-A3A0-654E32301847}" type="sibTrans" cxnId="{7F95641D-7D49-4673-8F87-0C276D7A0968}">
      <dgm:prSet phldrT="02" phldr="0"/>
      <dgm:spPr/>
      <dgm:t>
        <a:bodyPr/>
        <a:lstStyle/>
        <a:p>
          <a:r>
            <a:rPr lang="en-US"/>
            <a:t>02</a:t>
          </a:r>
        </a:p>
      </dgm:t>
    </dgm:pt>
    <dgm:pt modelId="{98A8A481-0739-4EDB-AAD6-22A7313A4CFE}">
      <dgm:prSet custT="1"/>
      <dgm:spPr/>
      <dgm:t>
        <a:bodyPr/>
        <a:lstStyle/>
        <a:p>
          <a:r>
            <a:rPr lang="en-US" sz="3200" dirty="0"/>
            <a:t>MUTANT</a:t>
          </a:r>
          <a:r>
            <a:rPr lang="en-US" sz="2600" dirty="0"/>
            <a:t> </a:t>
          </a:r>
          <a:r>
            <a:rPr lang="en-US" sz="3200" dirty="0"/>
            <a:t>GENERATION</a:t>
          </a:r>
          <a:endParaRPr lang="en-US" sz="2600" dirty="0"/>
        </a:p>
      </dgm:t>
    </dgm:pt>
    <dgm:pt modelId="{029BC23A-20AA-436E-9C98-9581308F8BFB}" type="sibTrans" cxnId="{52466690-F681-4620-9A62-1E2ECCEE358A}">
      <dgm:prSet phldrT="01" phldr="0"/>
      <dgm:spPr/>
      <dgm:t>
        <a:bodyPr/>
        <a:lstStyle/>
        <a:p>
          <a:r>
            <a:rPr lang="en-US"/>
            <a:t>01</a:t>
          </a:r>
        </a:p>
      </dgm:t>
    </dgm:pt>
    <dgm:pt modelId="{5582C018-89FB-4E81-AE71-352EE70B2D91}" type="parTrans" cxnId="{52466690-F681-4620-9A62-1E2ECCEE358A}">
      <dgm:prSet/>
      <dgm:spPr/>
      <dgm:t>
        <a:bodyPr/>
        <a:lstStyle/>
        <a:p>
          <a:endParaRPr lang="en-US"/>
        </a:p>
      </dgm:t>
    </dgm:pt>
    <dgm:pt modelId="{C1C7B852-3168-194C-8880-2FDC1DF6047D}" type="pres">
      <dgm:prSet presAssocID="{7B51A5A5-06B9-42F7-88F3-4428F0FAFEDF}" presName="Name0" presStyleCnt="0">
        <dgm:presLayoutVars>
          <dgm:animLvl val="lvl"/>
          <dgm:resizeHandles val="exact"/>
        </dgm:presLayoutVars>
      </dgm:prSet>
      <dgm:spPr/>
    </dgm:pt>
    <dgm:pt modelId="{8334966C-81C7-C040-86E8-262CC9B6E944}" type="pres">
      <dgm:prSet presAssocID="{98A8A481-0739-4EDB-AAD6-22A7313A4CFE}" presName="compositeNode" presStyleCnt="0">
        <dgm:presLayoutVars>
          <dgm:bulletEnabled val="1"/>
        </dgm:presLayoutVars>
      </dgm:prSet>
      <dgm:spPr/>
    </dgm:pt>
    <dgm:pt modelId="{5E4DA8BA-14F5-A644-A599-AF1558F549E3}" type="pres">
      <dgm:prSet presAssocID="{98A8A481-0739-4EDB-AAD6-22A7313A4CFE}" presName="bgRect" presStyleLbl="alignNode1" presStyleIdx="0" presStyleCnt="2"/>
      <dgm:spPr/>
    </dgm:pt>
    <dgm:pt modelId="{7C80AD9E-4508-BF48-8C11-90896B40307B}" type="pres">
      <dgm:prSet presAssocID="{029BC23A-20AA-436E-9C98-9581308F8BFB}" presName="sibTransNodeRect" presStyleLbl="alignNode1" presStyleIdx="0" presStyleCnt="2">
        <dgm:presLayoutVars>
          <dgm:chMax val="0"/>
          <dgm:bulletEnabled val="1"/>
        </dgm:presLayoutVars>
      </dgm:prSet>
      <dgm:spPr/>
    </dgm:pt>
    <dgm:pt modelId="{085B3806-FE83-6E48-8F52-D5D9B77FCF58}" type="pres">
      <dgm:prSet presAssocID="{98A8A481-0739-4EDB-AAD6-22A7313A4CFE}" presName="nodeRect" presStyleLbl="alignNode1" presStyleIdx="0" presStyleCnt="2">
        <dgm:presLayoutVars>
          <dgm:bulletEnabled val="1"/>
        </dgm:presLayoutVars>
      </dgm:prSet>
      <dgm:spPr/>
    </dgm:pt>
    <dgm:pt modelId="{FC46D340-ADA6-8443-80AA-8084E5C4714A}" type="pres">
      <dgm:prSet presAssocID="{029BC23A-20AA-436E-9C98-9581308F8BFB}" presName="sibTrans" presStyleCnt="0"/>
      <dgm:spPr/>
    </dgm:pt>
    <dgm:pt modelId="{BB24F847-BABE-B34E-ADD5-8B38889DC2EB}" type="pres">
      <dgm:prSet presAssocID="{D5175F37-6BFB-43C9-AE30-3FC76ACFA118}" presName="compositeNode" presStyleCnt="0">
        <dgm:presLayoutVars>
          <dgm:bulletEnabled val="1"/>
        </dgm:presLayoutVars>
      </dgm:prSet>
      <dgm:spPr/>
    </dgm:pt>
    <dgm:pt modelId="{E581367D-533D-2242-B600-1302A5F153A3}" type="pres">
      <dgm:prSet presAssocID="{D5175F37-6BFB-43C9-AE30-3FC76ACFA118}" presName="bgRect" presStyleLbl="alignNode1" presStyleIdx="1" presStyleCnt="2"/>
      <dgm:spPr/>
    </dgm:pt>
    <dgm:pt modelId="{BC819176-34BD-864C-A536-78D2D33B1613}" type="pres">
      <dgm:prSet presAssocID="{46E98367-0F20-4036-A3A0-654E32301847}" presName="sibTransNodeRect" presStyleLbl="alignNode1" presStyleIdx="1" presStyleCnt="2">
        <dgm:presLayoutVars>
          <dgm:chMax val="0"/>
          <dgm:bulletEnabled val="1"/>
        </dgm:presLayoutVars>
      </dgm:prSet>
      <dgm:spPr/>
    </dgm:pt>
    <dgm:pt modelId="{6828656E-1730-664F-98CB-2E34366D8707}" type="pres">
      <dgm:prSet presAssocID="{D5175F37-6BFB-43C9-AE30-3FC76ACFA118}" presName="nodeRect" presStyleLbl="alignNode1" presStyleIdx="1" presStyleCnt="2">
        <dgm:presLayoutVars>
          <dgm:bulletEnabled val="1"/>
        </dgm:presLayoutVars>
      </dgm:prSet>
      <dgm:spPr/>
    </dgm:pt>
  </dgm:ptLst>
  <dgm:cxnLst>
    <dgm:cxn modelId="{7F95641D-7D49-4673-8F87-0C276D7A0968}" srcId="{7B51A5A5-06B9-42F7-88F3-4428F0FAFEDF}" destId="{D5175F37-6BFB-43C9-AE30-3FC76ACFA118}" srcOrd="1" destOrd="0" parTransId="{214D97E7-04CE-49D0-8545-B909B553F21C}" sibTransId="{46E98367-0F20-4036-A3A0-654E32301847}"/>
    <dgm:cxn modelId="{CEA4DB5A-3C20-A24F-9C3B-D658797C6CCB}" type="presOf" srcId="{D5175F37-6BFB-43C9-AE30-3FC76ACFA118}" destId="{E581367D-533D-2242-B600-1302A5F153A3}" srcOrd="0" destOrd="0" presId="urn:microsoft.com/office/officeart/2016/7/layout/LinearBlockProcessNumbered"/>
    <dgm:cxn modelId="{3F1D0874-26D7-F343-ADAA-4E16E71DDFD8}" type="presOf" srcId="{98A8A481-0739-4EDB-AAD6-22A7313A4CFE}" destId="{085B3806-FE83-6E48-8F52-D5D9B77FCF58}" srcOrd="1" destOrd="0" presId="urn:microsoft.com/office/officeart/2016/7/layout/LinearBlockProcessNumbered"/>
    <dgm:cxn modelId="{52466690-F681-4620-9A62-1E2ECCEE358A}" srcId="{7B51A5A5-06B9-42F7-88F3-4428F0FAFEDF}" destId="{98A8A481-0739-4EDB-AAD6-22A7313A4CFE}" srcOrd="0" destOrd="0" parTransId="{5582C018-89FB-4E81-AE71-352EE70B2D91}" sibTransId="{029BC23A-20AA-436E-9C98-9581308F8BFB}"/>
    <dgm:cxn modelId="{BCE1C2A4-AF02-D64F-98CC-8BCF69EA4B6F}" type="presOf" srcId="{46E98367-0F20-4036-A3A0-654E32301847}" destId="{BC819176-34BD-864C-A536-78D2D33B1613}" srcOrd="0" destOrd="0" presId="urn:microsoft.com/office/officeart/2016/7/layout/LinearBlockProcessNumbered"/>
    <dgm:cxn modelId="{7B34BFAC-2BAD-684B-9D0F-E457C70BA98B}" type="presOf" srcId="{029BC23A-20AA-436E-9C98-9581308F8BFB}" destId="{7C80AD9E-4508-BF48-8C11-90896B40307B}" srcOrd="0" destOrd="0" presId="urn:microsoft.com/office/officeart/2016/7/layout/LinearBlockProcessNumbered"/>
    <dgm:cxn modelId="{DB228AAD-4E21-4C4F-9BEA-7CBC38345CC4}" type="presOf" srcId="{7B51A5A5-06B9-42F7-88F3-4428F0FAFEDF}" destId="{C1C7B852-3168-194C-8880-2FDC1DF6047D}" srcOrd="0" destOrd="0" presId="urn:microsoft.com/office/officeart/2016/7/layout/LinearBlockProcessNumbered"/>
    <dgm:cxn modelId="{3C5216C6-707D-1A45-93AC-F2CF0EC5ACB2}" type="presOf" srcId="{D5175F37-6BFB-43C9-AE30-3FC76ACFA118}" destId="{6828656E-1730-664F-98CB-2E34366D8707}" srcOrd="1" destOrd="0" presId="urn:microsoft.com/office/officeart/2016/7/layout/LinearBlockProcessNumbered"/>
    <dgm:cxn modelId="{8BB04CF2-3477-1D47-80FE-EF840FBA8D72}" type="presOf" srcId="{98A8A481-0739-4EDB-AAD6-22A7313A4CFE}" destId="{5E4DA8BA-14F5-A644-A599-AF1558F549E3}" srcOrd="0" destOrd="0" presId="urn:microsoft.com/office/officeart/2016/7/layout/LinearBlockProcessNumbered"/>
    <dgm:cxn modelId="{D21A2B06-3CAB-B441-8156-B3E96EC106B9}" type="presParOf" srcId="{C1C7B852-3168-194C-8880-2FDC1DF6047D}" destId="{8334966C-81C7-C040-86E8-262CC9B6E944}" srcOrd="0" destOrd="0" presId="urn:microsoft.com/office/officeart/2016/7/layout/LinearBlockProcessNumbered"/>
    <dgm:cxn modelId="{1A680575-F2D2-8B40-8D5F-EB45FFA89935}" type="presParOf" srcId="{8334966C-81C7-C040-86E8-262CC9B6E944}" destId="{5E4DA8BA-14F5-A644-A599-AF1558F549E3}" srcOrd="0" destOrd="0" presId="urn:microsoft.com/office/officeart/2016/7/layout/LinearBlockProcessNumbered"/>
    <dgm:cxn modelId="{8E704D25-B067-0C42-83B5-779A2A3A1E49}" type="presParOf" srcId="{8334966C-81C7-C040-86E8-262CC9B6E944}" destId="{7C80AD9E-4508-BF48-8C11-90896B40307B}" srcOrd="1" destOrd="0" presId="urn:microsoft.com/office/officeart/2016/7/layout/LinearBlockProcessNumbered"/>
    <dgm:cxn modelId="{406E0B64-C953-3A4C-89D4-3F2DF3D6D15A}" type="presParOf" srcId="{8334966C-81C7-C040-86E8-262CC9B6E944}" destId="{085B3806-FE83-6E48-8F52-D5D9B77FCF58}" srcOrd="2" destOrd="0" presId="urn:microsoft.com/office/officeart/2016/7/layout/LinearBlockProcessNumbered"/>
    <dgm:cxn modelId="{A5DE6057-5BF5-3349-83DD-46C1B468084D}" type="presParOf" srcId="{C1C7B852-3168-194C-8880-2FDC1DF6047D}" destId="{FC46D340-ADA6-8443-80AA-8084E5C4714A}" srcOrd="1" destOrd="0" presId="urn:microsoft.com/office/officeart/2016/7/layout/LinearBlockProcessNumbered"/>
    <dgm:cxn modelId="{8AB56A3B-571F-8C4E-AF77-A02D530B423D}" type="presParOf" srcId="{C1C7B852-3168-194C-8880-2FDC1DF6047D}" destId="{BB24F847-BABE-B34E-ADD5-8B38889DC2EB}" srcOrd="2" destOrd="0" presId="urn:microsoft.com/office/officeart/2016/7/layout/LinearBlockProcessNumbered"/>
    <dgm:cxn modelId="{CD1ECB4F-34FF-0B4F-9985-E2B0F0CD27D7}" type="presParOf" srcId="{BB24F847-BABE-B34E-ADD5-8B38889DC2EB}" destId="{E581367D-533D-2242-B600-1302A5F153A3}" srcOrd="0" destOrd="0" presId="urn:microsoft.com/office/officeart/2016/7/layout/LinearBlockProcessNumbered"/>
    <dgm:cxn modelId="{21086493-56B8-2B48-BA83-28CEED56A433}" type="presParOf" srcId="{BB24F847-BABE-B34E-ADD5-8B38889DC2EB}" destId="{BC819176-34BD-864C-A536-78D2D33B1613}" srcOrd="1" destOrd="0" presId="urn:microsoft.com/office/officeart/2016/7/layout/LinearBlockProcessNumbered"/>
    <dgm:cxn modelId="{90BCD927-709D-E743-8797-779A301523BF}" type="presParOf" srcId="{BB24F847-BABE-B34E-ADD5-8B38889DC2EB}" destId="{6828656E-1730-664F-98CB-2E34366D870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51A5A5-06B9-42F7-88F3-4428F0FAFEDF}" type="doc">
      <dgm:prSet loTypeId="urn:microsoft.com/office/officeart/2016/7/layout/LinearBlockProcessNumbered" loCatId="process" qsTypeId="urn:microsoft.com/office/officeart/2005/8/quickstyle/simple5" qsCatId="simple" csTypeId="urn:microsoft.com/office/officeart/2005/8/colors/colorful2" csCatId="colorful" phldr="1"/>
      <dgm:spPr/>
      <dgm:t>
        <a:bodyPr/>
        <a:lstStyle/>
        <a:p>
          <a:endParaRPr lang="en-US"/>
        </a:p>
      </dgm:t>
    </dgm:pt>
    <dgm:pt modelId="{D5175F37-6BFB-43C9-AE30-3FC76ACFA118}">
      <dgm:prSet custT="1"/>
      <dgm:spPr/>
      <dgm:t>
        <a:bodyPr/>
        <a:lstStyle/>
        <a:p>
          <a:r>
            <a:rPr lang="en-US" sz="3200" dirty="0"/>
            <a:t>RUNNING THE TEST SUITE TO DETERMINE KILLED MUTANTS</a:t>
          </a:r>
        </a:p>
      </dgm:t>
    </dgm:pt>
    <dgm:pt modelId="{214D97E7-04CE-49D0-8545-B909B553F21C}" type="parTrans" cxnId="{7F95641D-7D49-4673-8F87-0C276D7A0968}">
      <dgm:prSet/>
      <dgm:spPr/>
      <dgm:t>
        <a:bodyPr/>
        <a:lstStyle/>
        <a:p>
          <a:endParaRPr lang="en-US"/>
        </a:p>
      </dgm:t>
    </dgm:pt>
    <dgm:pt modelId="{46E98367-0F20-4036-A3A0-654E32301847}" type="sibTrans" cxnId="{7F95641D-7D49-4673-8F87-0C276D7A0968}">
      <dgm:prSet phldrT="02" phldr="0"/>
      <dgm:spPr/>
      <dgm:t>
        <a:bodyPr/>
        <a:lstStyle/>
        <a:p>
          <a:r>
            <a:rPr lang="en-US"/>
            <a:t>02</a:t>
          </a:r>
        </a:p>
      </dgm:t>
    </dgm:pt>
    <dgm:pt modelId="{98A8A481-0739-4EDB-AAD6-22A7313A4CFE}">
      <dgm:prSet custT="1"/>
      <dgm:spPr/>
      <dgm:t>
        <a:bodyPr/>
        <a:lstStyle/>
        <a:p>
          <a:r>
            <a:rPr lang="en-US" sz="3200" dirty="0">
              <a:solidFill>
                <a:schemeClr val="tx2"/>
              </a:solidFill>
            </a:rPr>
            <a:t>MUTANT</a:t>
          </a:r>
          <a:r>
            <a:rPr lang="en-US" sz="2600" dirty="0">
              <a:solidFill>
                <a:schemeClr val="tx2"/>
              </a:solidFill>
            </a:rPr>
            <a:t> </a:t>
          </a:r>
          <a:r>
            <a:rPr lang="en-US" sz="3200" dirty="0">
              <a:solidFill>
                <a:schemeClr val="tx2"/>
              </a:solidFill>
            </a:rPr>
            <a:t>GENERATION</a:t>
          </a:r>
          <a:endParaRPr lang="en-US" sz="2600" dirty="0">
            <a:solidFill>
              <a:schemeClr val="tx2"/>
            </a:solidFill>
          </a:endParaRPr>
        </a:p>
      </dgm:t>
    </dgm:pt>
    <dgm:pt modelId="{029BC23A-20AA-436E-9C98-9581308F8BFB}" type="sibTrans" cxnId="{52466690-F681-4620-9A62-1E2ECCEE358A}">
      <dgm:prSet phldrT="01" phldr="0"/>
      <dgm:spPr/>
      <dgm:t>
        <a:bodyPr/>
        <a:lstStyle/>
        <a:p>
          <a:r>
            <a:rPr lang="en-US" dirty="0"/>
            <a:t>01</a:t>
          </a:r>
        </a:p>
      </dgm:t>
    </dgm:pt>
    <dgm:pt modelId="{5582C018-89FB-4E81-AE71-352EE70B2D91}" type="parTrans" cxnId="{52466690-F681-4620-9A62-1E2ECCEE358A}">
      <dgm:prSet/>
      <dgm:spPr/>
      <dgm:t>
        <a:bodyPr/>
        <a:lstStyle/>
        <a:p>
          <a:endParaRPr lang="en-US"/>
        </a:p>
      </dgm:t>
    </dgm:pt>
    <dgm:pt modelId="{C1C7B852-3168-194C-8880-2FDC1DF6047D}" type="pres">
      <dgm:prSet presAssocID="{7B51A5A5-06B9-42F7-88F3-4428F0FAFEDF}" presName="Name0" presStyleCnt="0">
        <dgm:presLayoutVars>
          <dgm:animLvl val="lvl"/>
          <dgm:resizeHandles val="exact"/>
        </dgm:presLayoutVars>
      </dgm:prSet>
      <dgm:spPr/>
    </dgm:pt>
    <dgm:pt modelId="{8334966C-81C7-C040-86E8-262CC9B6E944}" type="pres">
      <dgm:prSet presAssocID="{98A8A481-0739-4EDB-AAD6-22A7313A4CFE}" presName="compositeNode" presStyleCnt="0">
        <dgm:presLayoutVars>
          <dgm:bulletEnabled val="1"/>
        </dgm:presLayoutVars>
      </dgm:prSet>
      <dgm:spPr/>
    </dgm:pt>
    <dgm:pt modelId="{5E4DA8BA-14F5-A644-A599-AF1558F549E3}" type="pres">
      <dgm:prSet presAssocID="{98A8A481-0739-4EDB-AAD6-22A7313A4CFE}" presName="bgRect" presStyleLbl="alignNode1" presStyleIdx="0" presStyleCnt="2"/>
      <dgm:spPr/>
    </dgm:pt>
    <dgm:pt modelId="{7C80AD9E-4508-BF48-8C11-90896B40307B}" type="pres">
      <dgm:prSet presAssocID="{029BC23A-20AA-436E-9C98-9581308F8BFB}" presName="sibTransNodeRect" presStyleLbl="alignNode1" presStyleIdx="0" presStyleCnt="2">
        <dgm:presLayoutVars>
          <dgm:chMax val="0"/>
          <dgm:bulletEnabled val="1"/>
        </dgm:presLayoutVars>
      </dgm:prSet>
      <dgm:spPr/>
    </dgm:pt>
    <dgm:pt modelId="{085B3806-FE83-6E48-8F52-D5D9B77FCF58}" type="pres">
      <dgm:prSet presAssocID="{98A8A481-0739-4EDB-AAD6-22A7313A4CFE}" presName="nodeRect" presStyleLbl="alignNode1" presStyleIdx="0" presStyleCnt="2">
        <dgm:presLayoutVars>
          <dgm:bulletEnabled val="1"/>
        </dgm:presLayoutVars>
      </dgm:prSet>
      <dgm:spPr/>
    </dgm:pt>
    <dgm:pt modelId="{FC46D340-ADA6-8443-80AA-8084E5C4714A}" type="pres">
      <dgm:prSet presAssocID="{029BC23A-20AA-436E-9C98-9581308F8BFB}" presName="sibTrans" presStyleCnt="0"/>
      <dgm:spPr/>
    </dgm:pt>
    <dgm:pt modelId="{BB24F847-BABE-B34E-ADD5-8B38889DC2EB}" type="pres">
      <dgm:prSet presAssocID="{D5175F37-6BFB-43C9-AE30-3FC76ACFA118}" presName="compositeNode" presStyleCnt="0">
        <dgm:presLayoutVars>
          <dgm:bulletEnabled val="1"/>
        </dgm:presLayoutVars>
      </dgm:prSet>
      <dgm:spPr/>
    </dgm:pt>
    <dgm:pt modelId="{E581367D-533D-2242-B600-1302A5F153A3}" type="pres">
      <dgm:prSet presAssocID="{D5175F37-6BFB-43C9-AE30-3FC76ACFA118}" presName="bgRect" presStyleLbl="alignNode1" presStyleIdx="1" presStyleCnt="2"/>
      <dgm:spPr/>
    </dgm:pt>
    <dgm:pt modelId="{BC819176-34BD-864C-A536-78D2D33B1613}" type="pres">
      <dgm:prSet presAssocID="{46E98367-0F20-4036-A3A0-654E32301847}" presName="sibTransNodeRect" presStyleLbl="alignNode1" presStyleIdx="1" presStyleCnt="2">
        <dgm:presLayoutVars>
          <dgm:chMax val="0"/>
          <dgm:bulletEnabled val="1"/>
        </dgm:presLayoutVars>
      </dgm:prSet>
      <dgm:spPr/>
    </dgm:pt>
    <dgm:pt modelId="{6828656E-1730-664F-98CB-2E34366D8707}" type="pres">
      <dgm:prSet presAssocID="{D5175F37-6BFB-43C9-AE30-3FC76ACFA118}" presName="nodeRect" presStyleLbl="alignNode1" presStyleIdx="1" presStyleCnt="2">
        <dgm:presLayoutVars>
          <dgm:bulletEnabled val="1"/>
        </dgm:presLayoutVars>
      </dgm:prSet>
      <dgm:spPr/>
    </dgm:pt>
  </dgm:ptLst>
  <dgm:cxnLst>
    <dgm:cxn modelId="{7F95641D-7D49-4673-8F87-0C276D7A0968}" srcId="{7B51A5A5-06B9-42F7-88F3-4428F0FAFEDF}" destId="{D5175F37-6BFB-43C9-AE30-3FC76ACFA118}" srcOrd="1" destOrd="0" parTransId="{214D97E7-04CE-49D0-8545-B909B553F21C}" sibTransId="{46E98367-0F20-4036-A3A0-654E32301847}"/>
    <dgm:cxn modelId="{CEA4DB5A-3C20-A24F-9C3B-D658797C6CCB}" type="presOf" srcId="{D5175F37-6BFB-43C9-AE30-3FC76ACFA118}" destId="{E581367D-533D-2242-B600-1302A5F153A3}" srcOrd="0" destOrd="0" presId="urn:microsoft.com/office/officeart/2016/7/layout/LinearBlockProcessNumbered"/>
    <dgm:cxn modelId="{3F1D0874-26D7-F343-ADAA-4E16E71DDFD8}" type="presOf" srcId="{98A8A481-0739-4EDB-AAD6-22A7313A4CFE}" destId="{085B3806-FE83-6E48-8F52-D5D9B77FCF58}" srcOrd="1" destOrd="0" presId="urn:microsoft.com/office/officeart/2016/7/layout/LinearBlockProcessNumbered"/>
    <dgm:cxn modelId="{52466690-F681-4620-9A62-1E2ECCEE358A}" srcId="{7B51A5A5-06B9-42F7-88F3-4428F0FAFEDF}" destId="{98A8A481-0739-4EDB-AAD6-22A7313A4CFE}" srcOrd="0" destOrd="0" parTransId="{5582C018-89FB-4E81-AE71-352EE70B2D91}" sibTransId="{029BC23A-20AA-436E-9C98-9581308F8BFB}"/>
    <dgm:cxn modelId="{BCE1C2A4-AF02-D64F-98CC-8BCF69EA4B6F}" type="presOf" srcId="{46E98367-0F20-4036-A3A0-654E32301847}" destId="{BC819176-34BD-864C-A536-78D2D33B1613}" srcOrd="0" destOrd="0" presId="urn:microsoft.com/office/officeart/2016/7/layout/LinearBlockProcessNumbered"/>
    <dgm:cxn modelId="{7B34BFAC-2BAD-684B-9D0F-E457C70BA98B}" type="presOf" srcId="{029BC23A-20AA-436E-9C98-9581308F8BFB}" destId="{7C80AD9E-4508-BF48-8C11-90896B40307B}" srcOrd="0" destOrd="0" presId="urn:microsoft.com/office/officeart/2016/7/layout/LinearBlockProcessNumbered"/>
    <dgm:cxn modelId="{DB228AAD-4E21-4C4F-9BEA-7CBC38345CC4}" type="presOf" srcId="{7B51A5A5-06B9-42F7-88F3-4428F0FAFEDF}" destId="{C1C7B852-3168-194C-8880-2FDC1DF6047D}" srcOrd="0" destOrd="0" presId="urn:microsoft.com/office/officeart/2016/7/layout/LinearBlockProcessNumbered"/>
    <dgm:cxn modelId="{3C5216C6-707D-1A45-93AC-F2CF0EC5ACB2}" type="presOf" srcId="{D5175F37-6BFB-43C9-AE30-3FC76ACFA118}" destId="{6828656E-1730-664F-98CB-2E34366D8707}" srcOrd="1" destOrd="0" presId="urn:microsoft.com/office/officeart/2016/7/layout/LinearBlockProcessNumbered"/>
    <dgm:cxn modelId="{8BB04CF2-3477-1D47-80FE-EF840FBA8D72}" type="presOf" srcId="{98A8A481-0739-4EDB-AAD6-22A7313A4CFE}" destId="{5E4DA8BA-14F5-A644-A599-AF1558F549E3}" srcOrd="0" destOrd="0" presId="urn:microsoft.com/office/officeart/2016/7/layout/LinearBlockProcessNumbered"/>
    <dgm:cxn modelId="{D21A2B06-3CAB-B441-8156-B3E96EC106B9}" type="presParOf" srcId="{C1C7B852-3168-194C-8880-2FDC1DF6047D}" destId="{8334966C-81C7-C040-86E8-262CC9B6E944}" srcOrd="0" destOrd="0" presId="urn:microsoft.com/office/officeart/2016/7/layout/LinearBlockProcessNumbered"/>
    <dgm:cxn modelId="{1A680575-F2D2-8B40-8D5F-EB45FFA89935}" type="presParOf" srcId="{8334966C-81C7-C040-86E8-262CC9B6E944}" destId="{5E4DA8BA-14F5-A644-A599-AF1558F549E3}" srcOrd="0" destOrd="0" presId="urn:microsoft.com/office/officeart/2016/7/layout/LinearBlockProcessNumbered"/>
    <dgm:cxn modelId="{8E704D25-B067-0C42-83B5-779A2A3A1E49}" type="presParOf" srcId="{8334966C-81C7-C040-86E8-262CC9B6E944}" destId="{7C80AD9E-4508-BF48-8C11-90896B40307B}" srcOrd="1" destOrd="0" presId="urn:microsoft.com/office/officeart/2016/7/layout/LinearBlockProcessNumbered"/>
    <dgm:cxn modelId="{406E0B64-C953-3A4C-89D4-3F2DF3D6D15A}" type="presParOf" srcId="{8334966C-81C7-C040-86E8-262CC9B6E944}" destId="{085B3806-FE83-6E48-8F52-D5D9B77FCF58}" srcOrd="2" destOrd="0" presId="urn:microsoft.com/office/officeart/2016/7/layout/LinearBlockProcessNumbered"/>
    <dgm:cxn modelId="{A5DE6057-5BF5-3349-83DD-46C1B468084D}" type="presParOf" srcId="{C1C7B852-3168-194C-8880-2FDC1DF6047D}" destId="{FC46D340-ADA6-8443-80AA-8084E5C4714A}" srcOrd="1" destOrd="0" presId="urn:microsoft.com/office/officeart/2016/7/layout/LinearBlockProcessNumbered"/>
    <dgm:cxn modelId="{8AB56A3B-571F-8C4E-AF77-A02D530B423D}" type="presParOf" srcId="{C1C7B852-3168-194C-8880-2FDC1DF6047D}" destId="{BB24F847-BABE-B34E-ADD5-8B38889DC2EB}" srcOrd="2" destOrd="0" presId="urn:microsoft.com/office/officeart/2016/7/layout/LinearBlockProcessNumbered"/>
    <dgm:cxn modelId="{CD1ECB4F-34FF-0B4F-9985-E2B0F0CD27D7}" type="presParOf" srcId="{BB24F847-BABE-B34E-ADD5-8B38889DC2EB}" destId="{E581367D-533D-2242-B600-1302A5F153A3}" srcOrd="0" destOrd="0" presId="urn:microsoft.com/office/officeart/2016/7/layout/LinearBlockProcessNumbered"/>
    <dgm:cxn modelId="{21086493-56B8-2B48-BA83-28CEED56A433}" type="presParOf" srcId="{BB24F847-BABE-B34E-ADD5-8B38889DC2EB}" destId="{BC819176-34BD-864C-A536-78D2D33B1613}" srcOrd="1" destOrd="0" presId="urn:microsoft.com/office/officeart/2016/7/layout/LinearBlockProcessNumbered"/>
    <dgm:cxn modelId="{90BCD927-709D-E743-8797-779A301523BF}" type="presParOf" srcId="{BB24F847-BABE-B34E-ADD5-8B38889DC2EB}" destId="{6828656E-1730-664F-98CB-2E34366D870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51A5A5-06B9-42F7-88F3-4428F0FAFEDF}" type="doc">
      <dgm:prSet loTypeId="urn:microsoft.com/office/officeart/2016/7/layout/LinearBlockProcessNumbered" loCatId="process" qsTypeId="urn:microsoft.com/office/officeart/2005/8/quickstyle/simple5" qsCatId="simple" csTypeId="urn:microsoft.com/office/officeart/2005/8/colors/colorful2" csCatId="colorful" phldr="1"/>
      <dgm:spPr/>
      <dgm:t>
        <a:bodyPr/>
        <a:lstStyle/>
        <a:p>
          <a:endParaRPr lang="en-US"/>
        </a:p>
      </dgm:t>
    </dgm:pt>
    <dgm:pt modelId="{D5175F37-6BFB-43C9-AE30-3FC76ACFA118}">
      <dgm:prSet custT="1"/>
      <dgm:spPr/>
      <dgm:t>
        <a:bodyPr/>
        <a:lstStyle/>
        <a:p>
          <a:r>
            <a:rPr lang="en-US" sz="3200" dirty="0">
              <a:solidFill>
                <a:schemeClr val="tx2"/>
              </a:solidFill>
            </a:rPr>
            <a:t>RUNNING THE TEST SUITE TO DETERMINE KILLED MUTANTS</a:t>
          </a:r>
        </a:p>
      </dgm:t>
    </dgm:pt>
    <dgm:pt modelId="{214D97E7-04CE-49D0-8545-B909B553F21C}" type="parTrans" cxnId="{7F95641D-7D49-4673-8F87-0C276D7A0968}">
      <dgm:prSet/>
      <dgm:spPr/>
      <dgm:t>
        <a:bodyPr/>
        <a:lstStyle/>
        <a:p>
          <a:endParaRPr lang="en-US"/>
        </a:p>
      </dgm:t>
    </dgm:pt>
    <dgm:pt modelId="{46E98367-0F20-4036-A3A0-654E32301847}" type="sibTrans" cxnId="{7F95641D-7D49-4673-8F87-0C276D7A0968}">
      <dgm:prSet phldrT="02" phldr="0"/>
      <dgm:spPr/>
      <dgm:t>
        <a:bodyPr/>
        <a:lstStyle/>
        <a:p>
          <a:r>
            <a:rPr lang="en-US"/>
            <a:t>02</a:t>
          </a:r>
          <a:endParaRPr lang="en-US" dirty="0"/>
        </a:p>
      </dgm:t>
    </dgm:pt>
    <dgm:pt modelId="{98A8A481-0739-4EDB-AAD6-22A7313A4CFE}">
      <dgm:prSet custT="1"/>
      <dgm:spPr/>
      <dgm:t>
        <a:bodyPr/>
        <a:lstStyle/>
        <a:p>
          <a:r>
            <a:rPr lang="en-US" sz="3200" dirty="0"/>
            <a:t>MUTANT</a:t>
          </a:r>
          <a:r>
            <a:rPr lang="en-US" sz="2600" dirty="0"/>
            <a:t> </a:t>
          </a:r>
          <a:r>
            <a:rPr lang="en-US" sz="3200" dirty="0"/>
            <a:t>GENERATION</a:t>
          </a:r>
          <a:endParaRPr lang="en-US" sz="2600" dirty="0"/>
        </a:p>
      </dgm:t>
    </dgm:pt>
    <dgm:pt modelId="{029BC23A-20AA-436E-9C98-9581308F8BFB}" type="sibTrans" cxnId="{52466690-F681-4620-9A62-1E2ECCEE358A}">
      <dgm:prSet phldrT="01" phldr="0"/>
      <dgm:spPr/>
      <dgm:t>
        <a:bodyPr/>
        <a:lstStyle/>
        <a:p>
          <a:r>
            <a:rPr lang="en-US"/>
            <a:t>01</a:t>
          </a:r>
        </a:p>
      </dgm:t>
    </dgm:pt>
    <dgm:pt modelId="{5582C018-89FB-4E81-AE71-352EE70B2D91}" type="parTrans" cxnId="{52466690-F681-4620-9A62-1E2ECCEE358A}">
      <dgm:prSet/>
      <dgm:spPr/>
      <dgm:t>
        <a:bodyPr/>
        <a:lstStyle/>
        <a:p>
          <a:endParaRPr lang="en-US"/>
        </a:p>
      </dgm:t>
    </dgm:pt>
    <dgm:pt modelId="{C1C7B852-3168-194C-8880-2FDC1DF6047D}" type="pres">
      <dgm:prSet presAssocID="{7B51A5A5-06B9-42F7-88F3-4428F0FAFEDF}" presName="Name0" presStyleCnt="0">
        <dgm:presLayoutVars>
          <dgm:animLvl val="lvl"/>
          <dgm:resizeHandles val="exact"/>
        </dgm:presLayoutVars>
      </dgm:prSet>
      <dgm:spPr/>
    </dgm:pt>
    <dgm:pt modelId="{8334966C-81C7-C040-86E8-262CC9B6E944}" type="pres">
      <dgm:prSet presAssocID="{98A8A481-0739-4EDB-AAD6-22A7313A4CFE}" presName="compositeNode" presStyleCnt="0">
        <dgm:presLayoutVars>
          <dgm:bulletEnabled val="1"/>
        </dgm:presLayoutVars>
      </dgm:prSet>
      <dgm:spPr/>
    </dgm:pt>
    <dgm:pt modelId="{5E4DA8BA-14F5-A644-A599-AF1558F549E3}" type="pres">
      <dgm:prSet presAssocID="{98A8A481-0739-4EDB-AAD6-22A7313A4CFE}" presName="bgRect" presStyleLbl="alignNode1" presStyleIdx="0" presStyleCnt="2"/>
      <dgm:spPr/>
    </dgm:pt>
    <dgm:pt modelId="{7C80AD9E-4508-BF48-8C11-90896B40307B}" type="pres">
      <dgm:prSet presAssocID="{029BC23A-20AA-436E-9C98-9581308F8BFB}" presName="sibTransNodeRect" presStyleLbl="alignNode1" presStyleIdx="0" presStyleCnt="2">
        <dgm:presLayoutVars>
          <dgm:chMax val="0"/>
          <dgm:bulletEnabled val="1"/>
        </dgm:presLayoutVars>
      </dgm:prSet>
      <dgm:spPr/>
    </dgm:pt>
    <dgm:pt modelId="{085B3806-FE83-6E48-8F52-D5D9B77FCF58}" type="pres">
      <dgm:prSet presAssocID="{98A8A481-0739-4EDB-AAD6-22A7313A4CFE}" presName="nodeRect" presStyleLbl="alignNode1" presStyleIdx="0" presStyleCnt="2">
        <dgm:presLayoutVars>
          <dgm:bulletEnabled val="1"/>
        </dgm:presLayoutVars>
      </dgm:prSet>
      <dgm:spPr/>
    </dgm:pt>
    <dgm:pt modelId="{FC46D340-ADA6-8443-80AA-8084E5C4714A}" type="pres">
      <dgm:prSet presAssocID="{029BC23A-20AA-436E-9C98-9581308F8BFB}" presName="sibTrans" presStyleCnt="0"/>
      <dgm:spPr/>
    </dgm:pt>
    <dgm:pt modelId="{BB24F847-BABE-B34E-ADD5-8B38889DC2EB}" type="pres">
      <dgm:prSet presAssocID="{D5175F37-6BFB-43C9-AE30-3FC76ACFA118}" presName="compositeNode" presStyleCnt="0">
        <dgm:presLayoutVars>
          <dgm:bulletEnabled val="1"/>
        </dgm:presLayoutVars>
      </dgm:prSet>
      <dgm:spPr/>
    </dgm:pt>
    <dgm:pt modelId="{E581367D-533D-2242-B600-1302A5F153A3}" type="pres">
      <dgm:prSet presAssocID="{D5175F37-6BFB-43C9-AE30-3FC76ACFA118}" presName="bgRect" presStyleLbl="alignNode1" presStyleIdx="1" presStyleCnt="2"/>
      <dgm:spPr/>
    </dgm:pt>
    <dgm:pt modelId="{BC819176-34BD-864C-A536-78D2D33B1613}" type="pres">
      <dgm:prSet presAssocID="{46E98367-0F20-4036-A3A0-654E32301847}" presName="sibTransNodeRect" presStyleLbl="alignNode1" presStyleIdx="1" presStyleCnt="2">
        <dgm:presLayoutVars>
          <dgm:chMax val="0"/>
          <dgm:bulletEnabled val="1"/>
        </dgm:presLayoutVars>
      </dgm:prSet>
      <dgm:spPr/>
    </dgm:pt>
    <dgm:pt modelId="{6828656E-1730-664F-98CB-2E34366D8707}" type="pres">
      <dgm:prSet presAssocID="{D5175F37-6BFB-43C9-AE30-3FC76ACFA118}" presName="nodeRect" presStyleLbl="alignNode1" presStyleIdx="1" presStyleCnt="2">
        <dgm:presLayoutVars>
          <dgm:bulletEnabled val="1"/>
        </dgm:presLayoutVars>
      </dgm:prSet>
      <dgm:spPr/>
    </dgm:pt>
  </dgm:ptLst>
  <dgm:cxnLst>
    <dgm:cxn modelId="{7F95641D-7D49-4673-8F87-0C276D7A0968}" srcId="{7B51A5A5-06B9-42F7-88F3-4428F0FAFEDF}" destId="{D5175F37-6BFB-43C9-AE30-3FC76ACFA118}" srcOrd="1" destOrd="0" parTransId="{214D97E7-04CE-49D0-8545-B909B553F21C}" sibTransId="{46E98367-0F20-4036-A3A0-654E32301847}"/>
    <dgm:cxn modelId="{CEA4DB5A-3C20-A24F-9C3B-D658797C6CCB}" type="presOf" srcId="{D5175F37-6BFB-43C9-AE30-3FC76ACFA118}" destId="{E581367D-533D-2242-B600-1302A5F153A3}" srcOrd="0" destOrd="0" presId="urn:microsoft.com/office/officeart/2016/7/layout/LinearBlockProcessNumbered"/>
    <dgm:cxn modelId="{3F1D0874-26D7-F343-ADAA-4E16E71DDFD8}" type="presOf" srcId="{98A8A481-0739-4EDB-AAD6-22A7313A4CFE}" destId="{085B3806-FE83-6E48-8F52-D5D9B77FCF58}" srcOrd="1" destOrd="0" presId="urn:microsoft.com/office/officeart/2016/7/layout/LinearBlockProcessNumbered"/>
    <dgm:cxn modelId="{52466690-F681-4620-9A62-1E2ECCEE358A}" srcId="{7B51A5A5-06B9-42F7-88F3-4428F0FAFEDF}" destId="{98A8A481-0739-4EDB-AAD6-22A7313A4CFE}" srcOrd="0" destOrd="0" parTransId="{5582C018-89FB-4E81-AE71-352EE70B2D91}" sibTransId="{029BC23A-20AA-436E-9C98-9581308F8BFB}"/>
    <dgm:cxn modelId="{BCE1C2A4-AF02-D64F-98CC-8BCF69EA4B6F}" type="presOf" srcId="{46E98367-0F20-4036-A3A0-654E32301847}" destId="{BC819176-34BD-864C-A536-78D2D33B1613}" srcOrd="0" destOrd="0" presId="urn:microsoft.com/office/officeart/2016/7/layout/LinearBlockProcessNumbered"/>
    <dgm:cxn modelId="{7B34BFAC-2BAD-684B-9D0F-E457C70BA98B}" type="presOf" srcId="{029BC23A-20AA-436E-9C98-9581308F8BFB}" destId="{7C80AD9E-4508-BF48-8C11-90896B40307B}" srcOrd="0" destOrd="0" presId="urn:microsoft.com/office/officeart/2016/7/layout/LinearBlockProcessNumbered"/>
    <dgm:cxn modelId="{DB228AAD-4E21-4C4F-9BEA-7CBC38345CC4}" type="presOf" srcId="{7B51A5A5-06B9-42F7-88F3-4428F0FAFEDF}" destId="{C1C7B852-3168-194C-8880-2FDC1DF6047D}" srcOrd="0" destOrd="0" presId="urn:microsoft.com/office/officeart/2016/7/layout/LinearBlockProcessNumbered"/>
    <dgm:cxn modelId="{3C5216C6-707D-1A45-93AC-F2CF0EC5ACB2}" type="presOf" srcId="{D5175F37-6BFB-43C9-AE30-3FC76ACFA118}" destId="{6828656E-1730-664F-98CB-2E34366D8707}" srcOrd="1" destOrd="0" presId="urn:microsoft.com/office/officeart/2016/7/layout/LinearBlockProcessNumbered"/>
    <dgm:cxn modelId="{8BB04CF2-3477-1D47-80FE-EF840FBA8D72}" type="presOf" srcId="{98A8A481-0739-4EDB-AAD6-22A7313A4CFE}" destId="{5E4DA8BA-14F5-A644-A599-AF1558F549E3}" srcOrd="0" destOrd="0" presId="urn:microsoft.com/office/officeart/2016/7/layout/LinearBlockProcessNumbered"/>
    <dgm:cxn modelId="{D21A2B06-3CAB-B441-8156-B3E96EC106B9}" type="presParOf" srcId="{C1C7B852-3168-194C-8880-2FDC1DF6047D}" destId="{8334966C-81C7-C040-86E8-262CC9B6E944}" srcOrd="0" destOrd="0" presId="urn:microsoft.com/office/officeart/2016/7/layout/LinearBlockProcessNumbered"/>
    <dgm:cxn modelId="{1A680575-F2D2-8B40-8D5F-EB45FFA89935}" type="presParOf" srcId="{8334966C-81C7-C040-86E8-262CC9B6E944}" destId="{5E4DA8BA-14F5-A644-A599-AF1558F549E3}" srcOrd="0" destOrd="0" presId="urn:microsoft.com/office/officeart/2016/7/layout/LinearBlockProcessNumbered"/>
    <dgm:cxn modelId="{8E704D25-B067-0C42-83B5-779A2A3A1E49}" type="presParOf" srcId="{8334966C-81C7-C040-86E8-262CC9B6E944}" destId="{7C80AD9E-4508-BF48-8C11-90896B40307B}" srcOrd="1" destOrd="0" presId="urn:microsoft.com/office/officeart/2016/7/layout/LinearBlockProcessNumbered"/>
    <dgm:cxn modelId="{406E0B64-C953-3A4C-89D4-3F2DF3D6D15A}" type="presParOf" srcId="{8334966C-81C7-C040-86E8-262CC9B6E944}" destId="{085B3806-FE83-6E48-8F52-D5D9B77FCF58}" srcOrd="2" destOrd="0" presId="urn:microsoft.com/office/officeart/2016/7/layout/LinearBlockProcessNumbered"/>
    <dgm:cxn modelId="{A5DE6057-5BF5-3349-83DD-46C1B468084D}" type="presParOf" srcId="{C1C7B852-3168-194C-8880-2FDC1DF6047D}" destId="{FC46D340-ADA6-8443-80AA-8084E5C4714A}" srcOrd="1" destOrd="0" presId="urn:microsoft.com/office/officeart/2016/7/layout/LinearBlockProcessNumbered"/>
    <dgm:cxn modelId="{8AB56A3B-571F-8C4E-AF77-A02D530B423D}" type="presParOf" srcId="{C1C7B852-3168-194C-8880-2FDC1DF6047D}" destId="{BB24F847-BABE-B34E-ADD5-8B38889DC2EB}" srcOrd="2" destOrd="0" presId="urn:microsoft.com/office/officeart/2016/7/layout/LinearBlockProcessNumbered"/>
    <dgm:cxn modelId="{CD1ECB4F-34FF-0B4F-9985-E2B0F0CD27D7}" type="presParOf" srcId="{BB24F847-BABE-B34E-ADD5-8B38889DC2EB}" destId="{E581367D-533D-2242-B600-1302A5F153A3}" srcOrd="0" destOrd="0" presId="urn:microsoft.com/office/officeart/2016/7/layout/LinearBlockProcessNumbered"/>
    <dgm:cxn modelId="{21086493-56B8-2B48-BA83-28CEED56A433}" type="presParOf" srcId="{BB24F847-BABE-B34E-ADD5-8B38889DC2EB}" destId="{BC819176-34BD-864C-A536-78D2D33B1613}" srcOrd="1" destOrd="0" presId="urn:microsoft.com/office/officeart/2016/7/layout/LinearBlockProcessNumbered"/>
    <dgm:cxn modelId="{90BCD927-709D-E743-8797-779A301523BF}" type="presParOf" srcId="{BB24F847-BABE-B34E-ADD5-8B38889DC2EB}" destId="{6828656E-1730-664F-98CB-2E34366D8707}"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A6EDA-946D-0B4C-AFBC-BB47D87E5812}"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1320CE32-25A7-5B44-86F1-8B58C253ADA9}">
      <dgm:prSet custT="1"/>
      <dgm:spPr/>
      <dgm:t>
        <a:bodyPr/>
        <a:lstStyle/>
        <a:p>
          <a:r>
            <a:rPr lang="en-US" sz="2000" dirty="0"/>
            <a:t>Mutation Score</a:t>
          </a:r>
        </a:p>
      </dgm:t>
    </dgm:pt>
    <dgm:pt modelId="{10A42924-6B06-5D4F-98A7-D6B2B926F5B4}" type="parTrans" cxnId="{8F88A835-D164-314C-8804-EF1030AA7DF7}">
      <dgm:prSet/>
      <dgm:spPr/>
      <dgm:t>
        <a:bodyPr/>
        <a:lstStyle/>
        <a:p>
          <a:endParaRPr lang="en-US"/>
        </a:p>
      </dgm:t>
    </dgm:pt>
    <dgm:pt modelId="{9DD98E57-8A90-AF4C-ACAE-C006EA1C5FF3}" type="sibTrans" cxnId="{8F88A835-D164-314C-8804-EF1030AA7DF7}">
      <dgm:prSet/>
      <dgm:spPr/>
      <dgm:t>
        <a:bodyPr/>
        <a:lstStyle/>
        <a:p>
          <a:endParaRPr lang="en-US"/>
        </a:p>
      </dgm:t>
    </dgm:pt>
    <dgm:pt modelId="{BD033184-D1DE-9248-9338-0083483851EB}">
      <dgm:prSet custT="1"/>
      <dgm:spPr/>
      <dgm:t>
        <a:bodyPr/>
        <a:lstStyle/>
        <a:p>
          <a:r>
            <a:rPr lang="en-US" sz="2000" dirty="0"/>
            <a:t>Minimal Mutants</a:t>
          </a:r>
        </a:p>
      </dgm:t>
    </dgm:pt>
    <dgm:pt modelId="{97BE36E8-20A0-9A4C-8203-ED91CC0CD9E9}" type="parTrans" cxnId="{C707AD97-8D0A-EC44-911E-B2C24831D133}">
      <dgm:prSet/>
      <dgm:spPr/>
      <dgm:t>
        <a:bodyPr/>
        <a:lstStyle/>
        <a:p>
          <a:endParaRPr lang="en-US"/>
        </a:p>
      </dgm:t>
    </dgm:pt>
    <dgm:pt modelId="{E313D816-3E36-8844-AC3B-F3A4EE1DA54D}" type="sibTrans" cxnId="{C707AD97-8D0A-EC44-911E-B2C24831D133}">
      <dgm:prSet/>
      <dgm:spPr/>
      <dgm:t>
        <a:bodyPr/>
        <a:lstStyle/>
        <a:p>
          <a:endParaRPr lang="en-US"/>
        </a:p>
      </dgm:t>
    </dgm:pt>
    <dgm:pt modelId="{09E239D2-71EB-6B48-9970-133E576240F9}">
      <dgm:prSet/>
      <dgm:spPr/>
      <dgm:t>
        <a:bodyPr/>
        <a:lstStyle/>
        <a:p>
          <a:r>
            <a:rPr lang="en-US" dirty="0"/>
            <a:t>Sufficient Mutation Operators</a:t>
          </a:r>
        </a:p>
      </dgm:t>
    </dgm:pt>
    <dgm:pt modelId="{8709E159-D703-9A40-A44A-D3DA66ACEF38}" type="parTrans" cxnId="{56AC12CC-E4CE-5647-B7E3-8118208C51E7}">
      <dgm:prSet/>
      <dgm:spPr/>
      <dgm:t>
        <a:bodyPr/>
        <a:lstStyle/>
        <a:p>
          <a:endParaRPr lang="en-US"/>
        </a:p>
      </dgm:t>
    </dgm:pt>
    <dgm:pt modelId="{57C7C378-5D97-C241-BDEC-ACDD9C7BD51C}" type="sibTrans" cxnId="{56AC12CC-E4CE-5647-B7E3-8118208C51E7}">
      <dgm:prSet/>
      <dgm:spPr/>
      <dgm:t>
        <a:bodyPr/>
        <a:lstStyle/>
        <a:p>
          <a:endParaRPr lang="en-US"/>
        </a:p>
      </dgm:t>
    </dgm:pt>
    <dgm:pt modelId="{B1D8F81E-AE2E-C546-BD77-2AC1DB077369}" type="pres">
      <dgm:prSet presAssocID="{7EEA6EDA-946D-0B4C-AFBC-BB47D87E5812}" presName="composite" presStyleCnt="0">
        <dgm:presLayoutVars>
          <dgm:chMax val="5"/>
          <dgm:dir/>
          <dgm:animLvl val="ctr"/>
          <dgm:resizeHandles val="exact"/>
        </dgm:presLayoutVars>
      </dgm:prSet>
      <dgm:spPr/>
    </dgm:pt>
    <dgm:pt modelId="{D1517273-290D-2F40-B8ED-F6E53801EDA2}" type="pres">
      <dgm:prSet presAssocID="{7EEA6EDA-946D-0B4C-AFBC-BB47D87E5812}" presName="cycle" presStyleCnt="0"/>
      <dgm:spPr/>
    </dgm:pt>
    <dgm:pt modelId="{34C913E6-1AE5-6042-B2F5-0872EAE0A3CC}" type="pres">
      <dgm:prSet presAssocID="{7EEA6EDA-946D-0B4C-AFBC-BB47D87E5812}" presName="centerShape" presStyleCnt="0"/>
      <dgm:spPr/>
    </dgm:pt>
    <dgm:pt modelId="{BB74DB92-1A05-3047-9936-C2543BAF93F3}" type="pres">
      <dgm:prSet presAssocID="{7EEA6EDA-946D-0B4C-AFBC-BB47D87E5812}" presName="connSite" presStyleLbl="node1" presStyleIdx="0" presStyleCnt="4"/>
      <dgm:spPr/>
    </dgm:pt>
    <dgm:pt modelId="{58731E66-22C2-DA43-B777-62937A80B975}" type="pres">
      <dgm:prSet presAssocID="{7EEA6EDA-946D-0B4C-AFBC-BB47D87E5812}" presName="visible" presStyleLbl="node1" presStyleIdx="0" presStyleCnt="4"/>
      <dgm:spPr/>
    </dgm:pt>
    <dgm:pt modelId="{6422B513-6034-B847-A905-34DC7185C9CD}" type="pres">
      <dgm:prSet presAssocID="{10A42924-6B06-5D4F-98A7-D6B2B926F5B4}" presName="Name25" presStyleLbl="parChTrans1D1" presStyleIdx="0" presStyleCnt="3"/>
      <dgm:spPr/>
    </dgm:pt>
    <dgm:pt modelId="{36BA4E4C-6208-9341-93F7-AAF167233A86}" type="pres">
      <dgm:prSet presAssocID="{1320CE32-25A7-5B44-86F1-8B58C253ADA9}" presName="node" presStyleCnt="0"/>
      <dgm:spPr/>
    </dgm:pt>
    <dgm:pt modelId="{7853B04C-8B2C-3C4D-ABCC-CEECFB4B4DA6}" type="pres">
      <dgm:prSet presAssocID="{1320CE32-25A7-5B44-86F1-8B58C253ADA9}" presName="parentNode" presStyleLbl="node1" presStyleIdx="1" presStyleCnt="4" custScaleX="164752" custScaleY="65521" custLinFactX="100000" custLinFactY="-7141" custLinFactNeighborX="149544" custLinFactNeighborY="-100000">
        <dgm:presLayoutVars>
          <dgm:chMax val="1"/>
          <dgm:bulletEnabled val="1"/>
        </dgm:presLayoutVars>
      </dgm:prSet>
      <dgm:spPr/>
    </dgm:pt>
    <dgm:pt modelId="{EDC7623B-19C4-5E49-A773-DFD7F0567914}" type="pres">
      <dgm:prSet presAssocID="{1320CE32-25A7-5B44-86F1-8B58C253ADA9}" presName="childNode" presStyleLbl="revTx" presStyleIdx="0" presStyleCnt="0">
        <dgm:presLayoutVars>
          <dgm:bulletEnabled val="1"/>
        </dgm:presLayoutVars>
      </dgm:prSet>
      <dgm:spPr/>
    </dgm:pt>
    <dgm:pt modelId="{FF57C6B3-C902-FA4A-A108-A810CC0AC538}" type="pres">
      <dgm:prSet presAssocID="{97BE36E8-20A0-9A4C-8203-ED91CC0CD9E9}" presName="Name25" presStyleLbl="parChTrans1D1" presStyleIdx="1" presStyleCnt="3"/>
      <dgm:spPr/>
    </dgm:pt>
    <dgm:pt modelId="{838B3CEB-60B4-424D-A1D6-1200584631FA}" type="pres">
      <dgm:prSet presAssocID="{BD033184-D1DE-9248-9338-0083483851EB}" presName="node" presStyleCnt="0"/>
      <dgm:spPr/>
    </dgm:pt>
    <dgm:pt modelId="{7DF6E085-26BC-844A-A16E-23145049E2DC}" type="pres">
      <dgm:prSet presAssocID="{BD033184-D1DE-9248-9338-0083483851EB}" presName="parentNode" presStyleLbl="node1" presStyleIdx="2" presStyleCnt="4" custScaleX="170104" custScaleY="68358" custLinFactX="100000" custLinFactNeighborX="115820" custLinFactNeighborY="-19548">
        <dgm:presLayoutVars>
          <dgm:chMax val="1"/>
          <dgm:bulletEnabled val="1"/>
        </dgm:presLayoutVars>
      </dgm:prSet>
      <dgm:spPr/>
    </dgm:pt>
    <dgm:pt modelId="{DD2BEC73-9F47-7B4E-8787-E42FD396DA6F}" type="pres">
      <dgm:prSet presAssocID="{BD033184-D1DE-9248-9338-0083483851EB}" presName="childNode" presStyleLbl="revTx" presStyleIdx="0" presStyleCnt="0">
        <dgm:presLayoutVars>
          <dgm:bulletEnabled val="1"/>
        </dgm:presLayoutVars>
      </dgm:prSet>
      <dgm:spPr/>
    </dgm:pt>
    <dgm:pt modelId="{BB759B77-BD40-3147-AC4B-29BCD79FFC9F}" type="pres">
      <dgm:prSet presAssocID="{8709E159-D703-9A40-A44A-D3DA66ACEF38}" presName="Name25" presStyleLbl="parChTrans1D1" presStyleIdx="2" presStyleCnt="3"/>
      <dgm:spPr/>
    </dgm:pt>
    <dgm:pt modelId="{A832F7F1-AE26-1545-B1DC-60DC02E6102D}" type="pres">
      <dgm:prSet presAssocID="{09E239D2-71EB-6B48-9970-133E576240F9}" presName="node" presStyleCnt="0"/>
      <dgm:spPr/>
    </dgm:pt>
    <dgm:pt modelId="{EEB07ECD-292A-544F-916B-309BD71184FA}" type="pres">
      <dgm:prSet presAssocID="{09E239D2-71EB-6B48-9970-133E576240F9}" presName="parentNode" presStyleLbl="node1" presStyleIdx="3" presStyleCnt="4" custScaleX="227016" custScaleY="53915" custLinFactX="100000" custLinFactNeighborX="144224" custLinFactNeighborY="5187">
        <dgm:presLayoutVars>
          <dgm:chMax val="1"/>
          <dgm:bulletEnabled val="1"/>
        </dgm:presLayoutVars>
      </dgm:prSet>
      <dgm:spPr/>
    </dgm:pt>
    <dgm:pt modelId="{FF8DCA4D-9201-434F-B376-6D878FA564DE}" type="pres">
      <dgm:prSet presAssocID="{09E239D2-71EB-6B48-9970-133E576240F9}" presName="childNode" presStyleLbl="revTx" presStyleIdx="0" presStyleCnt="0">
        <dgm:presLayoutVars>
          <dgm:bulletEnabled val="1"/>
        </dgm:presLayoutVars>
      </dgm:prSet>
      <dgm:spPr/>
    </dgm:pt>
  </dgm:ptLst>
  <dgm:cxnLst>
    <dgm:cxn modelId="{EBCBF405-E42E-984F-B4FC-EA9EBBDB92FE}" type="presOf" srcId="{8709E159-D703-9A40-A44A-D3DA66ACEF38}" destId="{BB759B77-BD40-3147-AC4B-29BCD79FFC9F}" srcOrd="0" destOrd="0" presId="urn:microsoft.com/office/officeart/2005/8/layout/radial2"/>
    <dgm:cxn modelId="{CB74E324-BEF3-ED4D-A624-A1BF6A1D0690}" type="presOf" srcId="{7EEA6EDA-946D-0B4C-AFBC-BB47D87E5812}" destId="{B1D8F81E-AE2E-C546-BD77-2AC1DB077369}" srcOrd="0" destOrd="0" presId="urn:microsoft.com/office/officeart/2005/8/layout/radial2"/>
    <dgm:cxn modelId="{8F88A835-D164-314C-8804-EF1030AA7DF7}" srcId="{7EEA6EDA-946D-0B4C-AFBC-BB47D87E5812}" destId="{1320CE32-25A7-5B44-86F1-8B58C253ADA9}" srcOrd="0" destOrd="0" parTransId="{10A42924-6B06-5D4F-98A7-D6B2B926F5B4}" sibTransId="{9DD98E57-8A90-AF4C-ACAE-C006EA1C5FF3}"/>
    <dgm:cxn modelId="{773DFF36-04B9-7440-916A-293A162FD59B}" type="presOf" srcId="{1320CE32-25A7-5B44-86F1-8B58C253ADA9}" destId="{7853B04C-8B2C-3C4D-ABCC-CEECFB4B4DA6}" srcOrd="0" destOrd="0" presId="urn:microsoft.com/office/officeart/2005/8/layout/radial2"/>
    <dgm:cxn modelId="{589C2B4C-E5D2-724E-8E04-10A21AE77E13}" type="presOf" srcId="{97BE36E8-20A0-9A4C-8203-ED91CC0CD9E9}" destId="{FF57C6B3-C902-FA4A-A108-A810CC0AC538}" srcOrd="0" destOrd="0" presId="urn:microsoft.com/office/officeart/2005/8/layout/radial2"/>
    <dgm:cxn modelId="{8C2C4A7A-B184-AF46-A961-9D227C5CA1C0}" type="presOf" srcId="{10A42924-6B06-5D4F-98A7-D6B2B926F5B4}" destId="{6422B513-6034-B847-A905-34DC7185C9CD}" srcOrd="0" destOrd="0" presId="urn:microsoft.com/office/officeart/2005/8/layout/radial2"/>
    <dgm:cxn modelId="{C707AD97-8D0A-EC44-911E-B2C24831D133}" srcId="{7EEA6EDA-946D-0B4C-AFBC-BB47D87E5812}" destId="{BD033184-D1DE-9248-9338-0083483851EB}" srcOrd="1" destOrd="0" parTransId="{97BE36E8-20A0-9A4C-8203-ED91CC0CD9E9}" sibTransId="{E313D816-3E36-8844-AC3B-F3A4EE1DA54D}"/>
    <dgm:cxn modelId="{400C6FBC-DA1E-6A4B-84EE-8B9362171D0B}" type="presOf" srcId="{09E239D2-71EB-6B48-9970-133E576240F9}" destId="{EEB07ECD-292A-544F-916B-309BD71184FA}" srcOrd="0" destOrd="0" presId="urn:microsoft.com/office/officeart/2005/8/layout/radial2"/>
    <dgm:cxn modelId="{56AC12CC-E4CE-5647-B7E3-8118208C51E7}" srcId="{7EEA6EDA-946D-0B4C-AFBC-BB47D87E5812}" destId="{09E239D2-71EB-6B48-9970-133E576240F9}" srcOrd="2" destOrd="0" parTransId="{8709E159-D703-9A40-A44A-D3DA66ACEF38}" sibTransId="{57C7C378-5D97-C241-BDEC-ACDD9C7BD51C}"/>
    <dgm:cxn modelId="{1BEBA5DC-532E-F64D-AF02-E08E3D5C04CE}" type="presOf" srcId="{BD033184-D1DE-9248-9338-0083483851EB}" destId="{7DF6E085-26BC-844A-A16E-23145049E2DC}" srcOrd="0" destOrd="0" presId="urn:microsoft.com/office/officeart/2005/8/layout/radial2"/>
    <dgm:cxn modelId="{2BC314B8-996C-CD45-8E32-FE193F074778}" type="presParOf" srcId="{B1D8F81E-AE2E-C546-BD77-2AC1DB077369}" destId="{D1517273-290D-2F40-B8ED-F6E53801EDA2}" srcOrd="0" destOrd="0" presId="urn:microsoft.com/office/officeart/2005/8/layout/radial2"/>
    <dgm:cxn modelId="{E26BEEA0-0C33-E54B-93F6-0F4E0C228A36}" type="presParOf" srcId="{D1517273-290D-2F40-B8ED-F6E53801EDA2}" destId="{34C913E6-1AE5-6042-B2F5-0872EAE0A3CC}" srcOrd="0" destOrd="0" presId="urn:microsoft.com/office/officeart/2005/8/layout/radial2"/>
    <dgm:cxn modelId="{7F028E3A-5BDD-EF45-85A5-A6EC32A11E88}" type="presParOf" srcId="{34C913E6-1AE5-6042-B2F5-0872EAE0A3CC}" destId="{BB74DB92-1A05-3047-9936-C2543BAF93F3}" srcOrd="0" destOrd="0" presId="urn:microsoft.com/office/officeart/2005/8/layout/radial2"/>
    <dgm:cxn modelId="{6FFCDBBE-AA6A-1946-83F6-35E623A01100}" type="presParOf" srcId="{34C913E6-1AE5-6042-B2F5-0872EAE0A3CC}" destId="{58731E66-22C2-DA43-B777-62937A80B975}" srcOrd="1" destOrd="0" presId="urn:microsoft.com/office/officeart/2005/8/layout/radial2"/>
    <dgm:cxn modelId="{7990B31B-53D0-A542-927F-0196D6C80E92}" type="presParOf" srcId="{D1517273-290D-2F40-B8ED-F6E53801EDA2}" destId="{6422B513-6034-B847-A905-34DC7185C9CD}" srcOrd="1" destOrd="0" presId="urn:microsoft.com/office/officeart/2005/8/layout/radial2"/>
    <dgm:cxn modelId="{5FDBE769-4B00-764A-BCF4-5CF7E65C78C3}" type="presParOf" srcId="{D1517273-290D-2F40-B8ED-F6E53801EDA2}" destId="{36BA4E4C-6208-9341-93F7-AAF167233A86}" srcOrd="2" destOrd="0" presId="urn:microsoft.com/office/officeart/2005/8/layout/radial2"/>
    <dgm:cxn modelId="{BC46FB63-916F-9F49-A919-9D91906B547A}" type="presParOf" srcId="{36BA4E4C-6208-9341-93F7-AAF167233A86}" destId="{7853B04C-8B2C-3C4D-ABCC-CEECFB4B4DA6}" srcOrd="0" destOrd="0" presId="urn:microsoft.com/office/officeart/2005/8/layout/radial2"/>
    <dgm:cxn modelId="{FDD76A4E-0B9B-FF46-8235-43635FDFC390}" type="presParOf" srcId="{36BA4E4C-6208-9341-93F7-AAF167233A86}" destId="{EDC7623B-19C4-5E49-A773-DFD7F0567914}" srcOrd="1" destOrd="0" presId="urn:microsoft.com/office/officeart/2005/8/layout/radial2"/>
    <dgm:cxn modelId="{AD6D3F2B-6C1D-BC41-A97E-DDCADC5864FB}" type="presParOf" srcId="{D1517273-290D-2F40-B8ED-F6E53801EDA2}" destId="{FF57C6B3-C902-FA4A-A108-A810CC0AC538}" srcOrd="3" destOrd="0" presId="urn:microsoft.com/office/officeart/2005/8/layout/radial2"/>
    <dgm:cxn modelId="{E788DD6D-4381-0E43-B94F-01BC9815EDC7}" type="presParOf" srcId="{D1517273-290D-2F40-B8ED-F6E53801EDA2}" destId="{838B3CEB-60B4-424D-A1D6-1200584631FA}" srcOrd="4" destOrd="0" presId="urn:microsoft.com/office/officeart/2005/8/layout/radial2"/>
    <dgm:cxn modelId="{FD28B6F2-1FD7-F04D-965D-E4B7EA4CE2F9}" type="presParOf" srcId="{838B3CEB-60B4-424D-A1D6-1200584631FA}" destId="{7DF6E085-26BC-844A-A16E-23145049E2DC}" srcOrd="0" destOrd="0" presId="urn:microsoft.com/office/officeart/2005/8/layout/radial2"/>
    <dgm:cxn modelId="{D637450B-A1E5-4A48-8190-3327A3EC1F39}" type="presParOf" srcId="{838B3CEB-60B4-424D-A1D6-1200584631FA}" destId="{DD2BEC73-9F47-7B4E-8787-E42FD396DA6F}" srcOrd="1" destOrd="0" presId="urn:microsoft.com/office/officeart/2005/8/layout/radial2"/>
    <dgm:cxn modelId="{62E5B6F0-57D7-EE40-825A-E20DF4FF483A}" type="presParOf" srcId="{D1517273-290D-2F40-B8ED-F6E53801EDA2}" destId="{BB759B77-BD40-3147-AC4B-29BCD79FFC9F}" srcOrd="5" destOrd="0" presId="urn:microsoft.com/office/officeart/2005/8/layout/radial2"/>
    <dgm:cxn modelId="{8ED086E2-E8B1-CC41-B50B-98062E2D2C1E}" type="presParOf" srcId="{D1517273-290D-2F40-B8ED-F6E53801EDA2}" destId="{A832F7F1-AE26-1545-B1DC-60DC02E6102D}" srcOrd="6" destOrd="0" presId="urn:microsoft.com/office/officeart/2005/8/layout/radial2"/>
    <dgm:cxn modelId="{10F6B921-ED7F-C94E-A8CB-DD7F5AA60C4F}" type="presParOf" srcId="{A832F7F1-AE26-1545-B1DC-60DC02E6102D}" destId="{EEB07ECD-292A-544F-916B-309BD71184FA}" srcOrd="0" destOrd="0" presId="urn:microsoft.com/office/officeart/2005/8/layout/radial2"/>
    <dgm:cxn modelId="{88AF3903-3E2C-E94E-A522-A7EAC08C5678}" type="presParOf" srcId="{A832F7F1-AE26-1545-B1DC-60DC02E6102D}" destId="{FF8DCA4D-9201-434F-B376-6D878FA564D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EA6EDA-946D-0B4C-AFBC-BB47D87E5812}"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1320CE32-25A7-5B44-86F1-8B58C253ADA9}">
      <dgm:prSet custT="1"/>
      <dgm:spPr>
        <a:solidFill>
          <a:schemeClr val="accent6"/>
        </a:solidFill>
      </dgm:spPr>
      <dgm:t>
        <a:bodyPr/>
        <a:lstStyle/>
        <a:p>
          <a:r>
            <a:rPr lang="en-US" sz="2000" b="0" dirty="0"/>
            <a:t>Mutation Score</a:t>
          </a:r>
        </a:p>
      </dgm:t>
    </dgm:pt>
    <dgm:pt modelId="{10A42924-6B06-5D4F-98A7-D6B2B926F5B4}" type="parTrans" cxnId="{8F88A835-D164-314C-8804-EF1030AA7DF7}">
      <dgm:prSet/>
      <dgm:spPr/>
      <dgm:t>
        <a:bodyPr/>
        <a:lstStyle/>
        <a:p>
          <a:endParaRPr lang="en-US"/>
        </a:p>
      </dgm:t>
    </dgm:pt>
    <dgm:pt modelId="{9DD98E57-8A90-AF4C-ACAE-C006EA1C5FF3}" type="sibTrans" cxnId="{8F88A835-D164-314C-8804-EF1030AA7DF7}">
      <dgm:prSet/>
      <dgm:spPr/>
      <dgm:t>
        <a:bodyPr/>
        <a:lstStyle/>
        <a:p>
          <a:endParaRPr lang="en-US"/>
        </a:p>
      </dgm:t>
    </dgm:pt>
    <dgm:pt modelId="{BD033184-D1DE-9248-9338-0083483851EB}">
      <dgm:prSet custT="1"/>
      <dgm:spPr/>
      <dgm:t>
        <a:bodyPr/>
        <a:lstStyle/>
        <a:p>
          <a:r>
            <a:rPr lang="en-US" sz="2000" dirty="0"/>
            <a:t>Minimal Mutants</a:t>
          </a:r>
        </a:p>
      </dgm:t>
    </dgm:pt>
    <dgm:pt modelId="{97BE36E8-20A0-9A4C-8203-ED91CC0CD9E9}" type="parTrans" cxnId="{C707AD97-8D0A-EC44-911E-B2C24831D133}">
      <dgm:prSet/>
      <dgm:spPr/>
      <dgm:t>
        <a:bodyPr/>
        <a:lstStyle/>
        <a:p>
          <a:endParaRPr lang="en-US"/>
        </a:p>
      </dgm:t>
    </dgm:pt>
    <dgm:pt modelId="{E313D816-3E36-8844-AC3B-F3A4EE1DA54D}" type="sibTrans" cxnId="{C707AD97-8D0A-EC44-911E-B2C24831D133}">
      <dgm:prSet/>
      <dgm:spPr/>
      <dgm:t>
        <a:bodyPr/>
        <a:lstStyle/>
        <a:p>
          <a:endParaRPr lang="en-US"/>
        </a:p>
      </dgm:t>
    </dgm:pt>
    <dgm:pt modelId="{09E239D2-71EB-6B48-9970-133E576240F9}">
      <dgm:prSet/>
      <dgm:spPr/>
      <dgm:t>
        <a:bodyPr/>
        <a:lstStyle/>
        <a:p>
          <a:r>
            <a:rPr lang="en-US" dirty="0"/>
            <a:t>Sufficient Mutation Operators</a:t>
          </a:r>
        </a:p>
      </dgm:t>
    </dgm:pt>
    <dgm:pt modelId="{8709E159-D703-9A40-A44A-D3DA66ACEF38}" type="parTrans" cxnId="{56AC12CC-E4CE-5647-B7E3-8118208C51E7}">
      <dgm:prSet/>
      <dgm:spPr/>
      <dgm:t>
        <a:bodyPr/>
        <a:lstStyle/>
        <a:p>
          <a:endParaRPr lang="en-US"/>
        </a:p>
      </dgm:t>
    </dgm:pt>
    <dgm:pt modelId="{57C7C378-5D97-C241-BDEC-ACDD9C7BD51C}" type="sibTrans" cxnId="{56AC12CC-E4CE-5647-B7E3-8118208C51E7}">
      <dgm:prSet/>
      <dgm:spPr/>
      <dgm:t>
        <a:bodyPr/>
        <a:lstStyle/>
        <a:p>
          <a:endParaRPr lang="en-US"/>
        </a:p>
      </dgm:t>
    </dgm:pt>
    <dgm:pt modelId="{B1D8F81E-AE2E-C546-BD77-2AC1DB077369}" type="pres">
      <dgm:prSet presAssocID="{7EEA6EDA-946D-0B4C-AFBC-BB47D87E5812}" presName="composite" presStyleCnt="0">
        <dgm:presLayoutVars>
          <dgm:chMax val="5"/>
          <dgm:dir/>
          <dgm:animLvl val="ctr"/>
          <dgm:resizeHandles val="exact"/>
        </dgm:presLayoutVars>
      </dgm:prSet>
      <dgm:spPr/>
    </dgm:pt>
    <dgm:pt modelId="{D1517273-290D-2F40-B8ED-F6E53801EDA2}" type="pres">
      <dgm:prSet presAssocID="{7EEA6EDA-946D-0B4C-AFBC-BB47D87E5812}" presName="cycle" presStyleCnt="0"/>
      <dgm:spPr/>
    </dgm:pt>
    <dgm:pt modelId="{34C913E6-1AE5-6042-B2F5-0872EAE0A3CC}" type="pres">
      <dgm:prSet presAssocID="{7EEA6EDA-946D-0B4C-AFBC-BB47D87E5812}" presName="centerShape" presStyleCnt="0"/>
      <dgm:spPr/>
    </dgm:pt>
    <dgm:pt modelId="{BB74DB92-1A05-3047-9936-C2543BAF93F3}" type="pres">
      <dgm:prSet presAssocID="{7EEA6EDA-946D-0B4C-AFBC-BB47D87E5812}" presName="connSite" presStyleLbl="node1" presStyleIdx="0" presStyleCnt="4"/>
      <dgm:spPr/>
    </dgm:pt>
    <dgm:pt modelId="{58731E66-22C2-DA43-B777-62937A80B975}" type="pres">
      <dgm:prSet presAssocID="{7EEA6EDA-946D-0B4C-AFBC-BB47D87E5812}" presName="visible" presStyleLbl="node1" presStyleIdx="0" presStyleCnt="4"/>
      <dgm:spPr/>
    </dgm:pt>
    <dgm:pt modelId="{6422B513-6034-B847-A905-34DC7185C9CD}" type="pres">
      <dgm:prSet presAssocID="{10A42924-6B06-5D4F-98A7-D6B2B926F5B4}" presName="Name25" presStyleLbl="parChTrans1D1" presStyleIdx="0" presStyleCnt="3"/>
      <dgm:spPr/>
    </dgm:pt>
    <dgm:pt modelId="{36BA4E4C-6208-9341-93F7-AAF167233A86}" type="pres">
      <dgm:prSet presAssocID="{1320CE32-25A7-5B44-86F1-8B58C253ADA9}" presName="node" presStyleCnt="0"/>
      <dgm:spPr/>
    </dgm:pt>
    <dgm:pt modelId="{7853B04C-8B2C-3C4D-ABCC-CEECFB4B4DA6}" type="pres">
      <dgm:prSet presAssocID="{1320CE32-25A7-5B44-86F1-8B58C253ADA9}" presName="parentNode" presStyleLbl="node1" presStyleIdx="1" presStyleCnt="4" custScaleX="164752" custScaleY="65521" custLinFactX="100000" custLinFactY="-7141" custLinFactNeighborX="149544" custLinFactNeighborY="-100000">
        <dgm:presLayoutVars>
          <dgm:chMax val="1"/>
          <dgm:bulletEnabled val="1"/>
        </dgm:presLayoutVars>
      </dgm:prSet>
      <dgm:spPr/>
    </dgm:pt>
    <dgm:pt modelId="{EDC7623B-19C4-5E49-A773-DFD7F0567914}" type="pres">
      <dgm:prSet presAssocID="{1320CE32-25A7-5B44-86F1-8B58C253ADA9}" presName="childNode" presStyleLbl="revTx" presStyleIdx="0" presStyleCnt="0">
        <dgm:presLayoutVars>
          <dgm:bulletEnabled val="1"/>
        </dgm:presLayoutVars>
      </dgm:prSet>
      <dgm:spPr/>
    </dgm:pt>
    <dgm:pt modelId="{FF57C6B3-C902-FA4A-A108-A810CC0AC538}" type="pres">
      <dgm:prSet presAssocID="{97BE36E8-20A0-9A4C-8203-ED91CC0CD9E9}" presName="Name25" presStyleLbl="parChTrans1D1" presStyleIdx="1" presStyleCnt="3"/>
      <dgm:spPr/>
    </dgm:pt>
    <dgm:pt modelId="{838B3CEB-60B4-424D-A1D6-1200584631FA}" type="pres">
      <dgm:prSet presAssocID="{BD033184-D1DE-9248-9338-0083483851EB}" presName="node" presStyleCnt="0"/>
      <dgm:spPr/>
    </dgm:pt>
    <dgm:pt modelId="{7DF6E085-26BC-844A-A16E-23145049E2DC}" type="pres">
      <dgm:prSet presAssocID="{BD033184-D1DE-9248-9338-0083483851EB}" presName="parentNode" presStyleLbl="node1" presStyleIdx="2" presStyleCnt="4" custScaleX="170104" custScaleY="68358" custLinFactX="100000" custLinFactNeighborX="115820" custLinFactNeighborY="-19548">
        <dgm:presLayoutVars>
          <dgm:chMax val="1"/>
          <dgm:bulletEnabled val="1"/>
        </dgm:presLayoutVars>
      </dgm:prSet>
      <dgm:spPr/>
    </dgm:pt>
    <dgm:pt modelId="{DD2BEC73-9F47-7B4E-8787-E42FD396DA6F}" type="pres">
      <dgm:prSet presAssocID="{BD033184-D1DE-9248-9338-0083483851EB}" presName="childNode" presStyleLbl="revTx" presStyleIdx="0" presStyleCnt="0">
        <dgm:presLayoutVars>
          <dgm:bulletEnabled val="1"/>
        </dgm:presLayoutVars>
      </dgm:prSet>
      <dgm:spPr/>
    </dgm:pt>
    <dgm:pt modelId="{BB759B77-BD40-3147-AC4B-29BCD79FFC9F}" type="pres">
      <dgm:prSet presAssocID="{8709E159-D703-9A40-A44A-D3DA66ACEF38}" presName="Name25" presStyleLbl="parChTrans1D1" presStyleIdx="2" presStyleCnt="3"/>
      <dgm:spPr/>
    </dgm:pt>
    <dgm:pt modelId="{A832F7F1-AE26-1545-B1DC-60DC02E6102D}" type="pres">
      <dgm:prSet presAssocID="{09E239D2-71EB-6B48-9970-133E576240F9}" presName="node" presStyleCnt="0"/>
      <dgm:spPr/>
    </dgm:pt>
    <dgm:pt modelId="{EEB07ECD-292A-544F-916B-309BD71184FA}" type="pres">
      <dgm:prSet presAssocID="{09E239D2-71EB-6B48-9970-133E576240F9}" presName="parentNode" presStyleLbl="node1" presStyleIdx="3" presStyleCnt="4" custScaleX="227016" custScaleY="53915" custLinFactX="100000" custLinFactNeighborX="144224" custLinFactNeighborY="5187">
        <dgm:presLayoutVars>
          <dgm:chMax val="1"/>
          <dgm:bulletEnabled val="1"/>
        </dgm:presLayoutVars>
      </dgm:prSet>
      <dgm:spPr/>
    </dgm:pt>
    <dgm:pt modelId="{FF8DCA4D-9201-434F-B376-6D878FA564DE}" type="pres">
      <dgm:prSet presAssocID="{09E239D2-71EB-6B48-9970-133E576240F9}" presName="childNode" presStyleLbl="revTx" presStyleIdx="0" presStyleCnt="0">
        <dgm:presLayoutVars>
          <dgm:bulletEnabled val="1"/>
        </dgm:presLayoutVars>
      </dgm:prSet>
      <dgm:spPr/>
    </dgm:pt>
  </dgm:ptLst>
  <dgm:cxnLst>
    <dgm:cxn modelId="{EBCBF405-E42E-984F-B4FC-EA9EBBDB92FE}" type="presOf" srcId="{8709E159-D703-9A40-A44A-D3DA66ACEF38}" destId="{BB759B77-BD40-3147-AC4B-29BCD79FFC9F}" srcOrd="0" destOrd="0" presId="urn:microsoft.com/office/officeart/2005/8/layout/radial2"/>
    <dgm:cxn modelId="{CB74E324-BEF3-ED4D-A624-A1BF6A1D0690}" type="presOf" srcId="{7EEA6EDA-946D-0B4C-AFBC-BB47D87E5812}" destId="{B1D8F81E-AE2E-C546-BD77-2AC1DB077369}" srcOrd="0" destOrd="0" presId="urn:microsoft.com/office/officeart/2005/8/layout/radial2"/>
    <dgm:cxn modelId="{8F88A835-D164-314C-8804-EF1030AA7DF7}" srcId="{7EEA6EDA-946D-0B4C-AFBC-BB47D87E5812}" destId="{1320CE32-25A7-5B44-86F1-8B58C253ADA9}" srcOrd="0" destOrd="0" parTransId="{10A42924-6B06-5D4F-98A7-D6B2B926F5B4}" sibTransId="{9DD98E57-8A90-AF4C-ACAE-C006EA1C5FF3}"/>
    <dgm:cxn modelId="{773DFF36-04B9-7440-916A-293A162FD59B}" type="presOf" srcId="{1320CE32-25A7-5B44-86F1-8B58C253ADA9}" destId="{7853B04C-8B2C-3C4D-ABCC-CEECFB4B4DA6}" srcOrd="0" destOrd="0" presId="urn:microsoft.com/office/officeart/2005/8/layout/radial2"/>
    <dgm:cxn modelId="{589C2B4C-E5D2-724E-8E04-10A21AE77E13}" type="presOf" srcId="{97BE36E8-20A0-9A4C-8203-ED91CC0CD9E9}" destId="{FF57C6B3-C902-FA4A-A108-A810CC0AC538}" srcOrd="0" destOrd="0" presId="urn:microsoft.com/office/officeart/2005/8/layout/radial2"/>
    <dgm:cxn modelId="{8C2C4A7A-B184-AF46-A961-9D227C5CA1C0}" type="presOf" srcId="{10A42924-6B06-5D4F-98A7-D6B2B926F5B4}" destId="{6422B513-6034-B847-A905-34DC7185C9CD}" srcOrd="0" destOrd="0" presId="urn:microsoft.com/office/officeart/2005/8/layout/radial2"/>
    <dgm:cxn modelId="{C707AD97-8D0A-EC44-911E-B2C24831D133}" srcId="{7EEA6EDA-946D-0B4C-AFBC-BB47D87E5812}" destId="{BD033184-D1DE-9248-9338-0083483851EB}" srcOrd="1" destOrd="0" parTransId="{97BE36E8-20A0-9A4C-8203-ED91CC0CD9E9}" sibTransId="{E313D816-3E36-8844-AC3B-F3A4EE1DA54D}"/>
    <dgm:cxn modelId="{400C6FBC-DA1E-6A4B-84EE-8B9362171D0B}" type="presOf" srcId="{09E239D2-71EB-6B48-9970-133E576240F9}" destId="{EEB07ECD-292A-544F-916B-309BD71184FA}" srcOrd="0" destOrd="0" presId="urn:microsoft.com/office/officeart/2005/8/layout/radial2"/>
    <dgm:cxn modelId="{56AC12CC-E4CE-5647-B7E3-8118208C51E7}" srcId="{7EEA6EDA-946D-0B4C-AFBC-BB47D87E5812}" destId="{09E239D2-71EB-6B48-9970-133E576240F9}" srcOrd="2" destOrd="0" parTransId="{8709E159-D703-9A40-A44A-D3DA66ACEF38}" sibTransId="{57C7C378-5D97-C241-BDEC-ACDD9C7BD51C}"/>
    <dgm:cxn modelId="{1BEBA5DC-532E-F64D-AF02-E08E3D5C04CE}" type="presOf" srcId="{BD033184-D1DE-9248-9338-0083483851EB}" destId="{7DF6E085-26BC-844A-A16E-23145049E2DC}" srcOrd="0" destOrd="0" presId="urn:microsoft.com/office/officeart/2005/8/layout/radial2"/>
    <dgm:cxn modelId="{2BC314B8-996C-CD45-8E32-FE193F074778}" type="presParOf" srcId="{B1D8F81E-AE2E-C546-BD77-2AC1DB077369}" destId="{D1517273-290D-2F40-B8ED-F6E53801EDA2}" srcOrd="0" destOrd="0" presId="urn:microsoft.com/office/officeart/2005/8/layout/radial2"/>
    <dgm:cxn modelId="{E26BEEA0-0C33-E54B-93F6-0F4E0C228A36}" type="presParOf" srcId="{D1517273-290D-2F40-B8ED-F6E53801EDA2}" destId="{34C913E6-1AE5-6042-B2F5-0872EAE0A3CC}" srcOrd="0" destOrd="0" presId="urn:microsoft.com/office/officeart/2005/8/layout/radial2"/>
    <dgm:cxn modelId="{7F028E3A-5BDD-EF45-85A5-A6EC32A11E88}" type="presParOf" srcId="{34C913E6-1AE5-6042-B2F5-0872EAE0A3CC}" destId="{BB74DB92-1A05-3047-9936-C2543BAF93F3}" srcOrd="0" destOrd="0" presId="urn:microsoft.com/office/officeart/2005/8/layout/radial2"/>
    <dgm:cxn modelId="{6FFCDBBE-AA6A-1946-83F6-35E623A01100}" type="presParOf" srcId="{34C913E6-1AE5-6042-B2F5-0872EAE0A3CC}" destId="{58731E66-22C2-DA43-B777-62937A80B975}" srcOrd="1" destOrd="0" presId="urn:microsoft.com/office/officeart/2005/8/layout/radial2"/>
    <dgm:cxn modelId="{7990B31B-53D0-A542-927F-0196D6C80E92}" type="presParOf" srcId="{D1517273-290D-2F40-B8ED-F6E53801EDA2}" destId="{6422B513-6034-B847-A905-34DC7185C9CD}" srcOrd="1" destOrd="0" presId="urn:microsoft.com/office/officeart/2005/8/layout/radial2"/>
    <dgm:cxn modelId="{5FDBE769-4B00-764A-BCF4-5CF7E65C78C3}" type="presParOf" srcId="{D1517273-290D-2F40-B8ED-F6E53801EDA2}" destId="{36BA4E4C-6208-9341-93F7-AAF167233A86}" srcOrd="2" destOrd="0" presId="urn:microsoft.com/office/officeart/2005/8/layout/radial2"/>
    <dgm:cxn modelId="{BC46FB63-916F-9F49-A919-9D91906B547A}" type="presParOf" srcId="{36BA4E4C-6208-9341-93F7-AAF167233A86}" destId="{7853B04C-8B2C-3C4D-ABCC-CEECFB4B4DA6}" srcOrd="0" destOrd="0" presId="urn:microsoft.com/office/officeart/2005/8/layout/radial2"/>
    <dgm:cxn modelId="{FDD76A4E-0B9B-FF46-8235-43635FDFC390}" type="presParOf" srcId="{36BA4E4C-6208-9341-93F7-AAF167233A86}" destId="{EDC7623B-19C4-5E49-A773-DFD7F0567914}" srcOrd="1" destOrd="0" presId="urn:microsoft.com/office/officeart/2005/8/layout/radial2"/>
    <dgm:cxn modelId="{AD6D3F2B-6C1D-BC41-A97E-DDCADC5864FB}" type="presParOf" srcId="{D1517273-290D-2F40-B8ED-F6E53801EDA2}" destId="{FF57C6B3-C902-FA4A-A108-A810CC0AC538}" srcOrd="3" destOrd="0" presId="urn:microsoft.com/office/officeart/2005/8/layout/radial2"/>
    <dgm:cxn modelId="{E788DD6D-4381-0E43-B94F-01BC9815EDC7}" type="presParOf" srcId="{D1517273-290D-2F40-B8ED-F6E53801EDA2}" destId="{838B3CEB-60B4-424D-A1D6-1200584631FA}" srcOrd="4" destOrd="0" presId="urn:microsoft.com/office/officeart/2005/8/layout/radial2"/>
    <dgm:cxn modelId="{FD28B6F2-1FD7-F04D-965D-E4B7EA4CE2F9}" type="presParOf" srcId="{838B3CEB-60B4-424D-A1D6-1200584631FA}" destId="{7DF6E085-26BC-844A-A16E-23145049E2DC}" srcOrd="0" destOrd="0" presId="urn:microsoft.com/office/officeart/2005/8/layout/radial2"/>
    <dgm:cxn modelId="{D637450B-A1E5-4A48-8190-3327A3EC1F39}" type="presParOf" srcId="{838B3CEB-60B4-424D-A1D6-1200584631FA}" destId="{DD2BEC73-9F47-7B4E-8787-E42FD396DA6F}" srcOrd="1" destOrd="0" presId="urn:microsoft.com/office/officeart/2005/8/layout/radial2"/>
    <dgm:cxn modelId="{62E5B6F0-57D7-EE40-825A-E20DF4FF483A}" type="presParOf" srcId="{D1517273-290D-2F40-B8ED-F6E53801EDA2}" destId="{BB759B77-BD40-3147-AC4B-29BCD79FFC9F}" srcOrd="5" destOrd="0" presId="urn:microsoft.com/office/officeart/2005/8/layout/radial2"/>
    <dgm:cxn modelId="{8ED086E2-E8B1-CC41-B50B-98062E2D2C1E}" type="presParOf" srcId="{D1517273-290D-2F40-B8ED-F6E53801EDA2}" destId="{A832F7F1-AE26-1545-B1DC-60DC02E6102D}" srcOrd="6" destOrd="0" presId="urn:microsoft.com/office/officeart/2005/8/layout/radial2"/>
    <dgm:cxn modelId="{10F6B921-ED7F-C94E-A8CB-DD7F5AA60C4F}" type="presParOf" srcId="{A832F7F1-AE26-1545-B1DC-60DC02E6102D}" destId="{EEB07ECD-292A-544F-916B-309BD71184FA}" srcOrd="0" destOrd="0" presId="urn:microsoft.com/office/officeart/2005/8/layout/radial2"/>
    <dgm:cxn modelId="{88AF3903-3E2C-E94E-A522-A7EAC08C5678}" type="presParOf" srcId="{A832F7F1-AE26-1545-B1DC-60DC02E6102D}" destId="{FF8DCA4D-9201-434F-B376-6D878FA564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EA6EDA-946D-0B4C-AFBC-BB47D87E5812}"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1320CE32-25A7-5B44-86F1-8B58C253ADA9}">
      <dgm:prSet custT="1"/>
      <dgm:spPr/>
      <dgm:t>
        <a:bodyPr/>
        <a:lstStyle/>
        <a:p>
          <a:r>
            <a:rPr lang="en-US" sz="2000" dirty="0"/>
            <a:t>Mutation Score</a:t>
          </a:r>
        </a:p>
      </dgm:t>
    </dgm:pt>
    <dgm:pt modelId="{10A42924-6B06-5D4F-98A7-D6B2B926F5B4}" type="parTrans" cxnId="{8F88A835-D164-314C-8804-EF1030AA7DF7}">
      <dgm:prSet/>
      <dgm:spPr/>
      <dgm:t>
        <a:bodyPr/>
        <a:lstStyle/>
        <a:p>
          <a:endParaRPr lang="en-US"/>
        </a:p>
      </dgm:t>
    </dgm:pt>
    <dgm:pt modelId="{9DD98E57-8A90-AF4C-ACAE-C006EA1C5FF3}" type="sibTrans" cxnId="{8F88A835-D164-314C-8804-EF1030AA7DF7}">
      <dgm:prSet/>
      <dgm:spPr/>
      <dgm:t>
        <a:bodyPr/>
        <a:lstStyle/>
        <a:p>
          <a:endParaRPr lang="en-US"/>
        </a:p>
      </dgm:t>
    </dgm:pt>
    <dgm:pt modelId="{BD033184-D1DE-9248-9338-0083483851EB}">
      <dgm:prSet custT="1"/>
      <dgm:spPr>
        <a:solidFill>
          <a:schemeClr val="accent6"/>
        </a:solidFill>
      </dgm:spPr>
      <dgm:t>
        <a:bodyPr/>
        <a:lstStyle/>
        <a:p>
          <a:r>
            <a:rPr lang="en-US" sz="2000" dirty="0"/>
            <a:t>Minimal Mutants</a:t>
          </a:r>
        </a:p>
      </dgm:t>
    </dgm:pt>
    <dgm:pt modelId="{97BE36E8-20A0-9A4C-8203-ED91CC0CD9E9}" type="parTrans" cxnId="{C707AD97-8D0A-EC44-911E-B2C24831D133}">
      <dgm:prSet/>
      <dgm:spPr/>
      <dgm:t>
        <a:bodyPr/>
        <a:lstStyle/>
        <a:p>
          <a:endParaRPr lang="en-US"/>
        </a:p>
      </dgm:t>
    </dgm:pt>
    <dgm:pt modelId="{E313D816-3E36-8844-AC3B-F3A4EE1DA54D}" type="sibTrans" cxnId="{C707AD97-8D0A-EC44-911E-B2C24831D133}">
      <dgm:prSet/>
      <dgm:spPr/>
      <dgm:t>
        <a:bodyPr/>
        <a:lstStyle/>
        <a:p>
          <a:endParaRPr lang="en-US"/>
        </a:p>
      </dgm:t>
    </dgm:pt>
    <dgm:pt modelId="{09E239D2-71EB-6B48-9970-133E576240F9}">
      <dgm:prSet/>
      <dgm:spPr/>
      <dgm:t>
        <a:bodyPr/>
        <a:lstStyle/>
        <a:p>
          <a:r>
            <a:rPr lang="en-US" dirty="0"/>
            <a:t>Sufficient Mutation Operators</a:t>
          </a:r>
        </a:p>
      </dgm:t>
    </dgm:pt>
    <dgm:pt modelId="{8709E159-D703-9A40-A44A-D3DA66ACEF38}" type="parTrans" cxnId="{56AC12CC-E4CE-5647-B7E3-8118208C51E7}">
      <dgm:prSet/>
      <dgm:spPr/>
      <dgm:t>
        <a:bodyPr/>
        <a:lstStyle/>
        <a:p>
          <a:endParaRPr lang="en-US"/>
        </a:p>
      </dgm:t>
    </dgm:pt>
    <dgm:pt modelId="{57C7C378-5D97-C241-BDEC-ACDD9C7BD51C}" type="sibTrans" cxnId="{56AC12CC-E4CE-5647-B7E3-8118208C51E7}">
      <dgm:prSet/>
      <dgm:spPr/>
      <dgm:t>
        <a:bodyPr/>
        <a:lstStyle/>
        <a:p>
          <a:endParaRPr lang="en-US"/>
        </a:p>
      </dgm:t>
    </dgm:pt>
    <dgm:pt modelId="{B1D8F81E-AE2E-C546-BD77-2AC1DB077369}" type="pres">
      <dgm:prSet presAssocID="{7EEA6EDA-946D-0B4C-AFBC-BB47D87E5812}" presName="composite" presStyleCnt="0">
        <dgm:presLayoutVars>
          <dgm:chMax val="5"/>
          <dgm:dir/>
          <dgm:animLvl val="ctr"/>
          <dgm:resizeHandles val="exact"/>
        </dgm:presLayoutVars>
      </dgm:prSet>
      <dgm:spPr/>
    </dgm:pt>
    <dgm:pt modelId="{D1517273-290D-2F40-B8ED-F6E53801EDA2}" type="pres">
      <dgm:prSet presAssocID="{7EEA6EDA-946D-0B4C-AFBC-BB47D87E5812}" presName="cycle" presStyleCnt="0"/>
      <dgm:spPr/>
    </dgm:pt>
    <dgm:pt modelId="{34C913E6-1AE5-6042-B2F5-0872EAE0A3CC}" type="pres">
      <dgm:prSet presAssocID="{7EEA6EDA-946D-0B4C-AFBC-BB47D87E5812}" presName="centerShape" presStyleCnt="0"/>
      <dgm:spPr/>
    </dgm:pt>
    <dgm:pt modelId="{BB74DB92-1A05-3047-9936-C2543BAF93F3}" type="pres">
      <dgm:prSet presAssocID="{7EEA6EDA-946D-0B4C-AFBC-BB47D87E5812}" presName="connSite" presStyleLbl="node1" presStyleIdx="0" presStyleCnt="4"/>
      <dgm:spPr/>
    </dgm:pt>
    <dgm:pt modelId="{58731E66-22C2-DA43-B777-62937A80B975}" type="pres">
      <dgm:prSet presAssocID="{7EEA6EDA-946D-0B4C-AFBC-BB47D87E5812}" presName="visible" presStyleLbl="node1" presStyleIdx="0" presStyleCnt="4"/>
      <dgm:spPr/>
    </dgm:pt>
    <dgm:pt modelId="{6422B513-6034-B847-A905-34DC7185C9CD}" type="pres">
      <dgm:prSet presAssocID="{10A42924-6B06-5D4F-98A7-D6B2B926F5B4}" presName="Name25" presStyleLbl="parChTrans1D1" presStyleIdx="0" presStyleCnt="3"/>
      <dgm:spPr/>
    </dgm:pt>
    <dgm:pt modelId="{36BA4E4C-6208-9341-93F7-AAF167233A86}" type="pres">
      <dgm:prSet presAssocID="{1320CE32-25A7-5B44-86F1-8B58C253ADA9}" presName="node" presStyleCnt="0"/>
      <dgm:spPr/>
    </dgm:pt>
    <dgm:pt modelId="{7853B04C-8B2C-3C4D-ABCC-CEECFB4B4DA6}" type="pres">
      <dgm:prSet presAssocID="{1320CE32-25A7-5B44-86F1-8B58C253ADA9}" presName="parentNode" presStyleLbl="node1" presStyleIdx="1" presStyleCnt="4" custScaleX="164752" custScaleY="65521" custLinFactX="100000" custLinFactY="-7141" custLinFactNeighborX="149544" custLinFactNeighborY="-100000">
        <dgm:presLayoutVars>
          <dgm:chMax val="1"/>
          <dgm:bulletEnabled val="1"/>
        </dgm:presLayoutVars>
      </dgm:prSet>
      <dgm:spPr/>
    </dgm:pt>
    <dgm:pt modelId="{EDC7623B-19C4-5E49-A773-DFD7F0567914}" type="pres">
      <dgm:prSet presAssocID="{1320CE32-25A7-5B44-86F1-8B58C253ADA9}" presName="childNode" presStyleLbl="revTx" presStyleIdx="0" presStyleCnt="0">
        <dgm:presLayoutVars>
          <dgm:bulletEnabled val="1"/>
        </dgm:presLayoutVars>
      </dgm:prSet>
      <dgm:spPr/>
    </dgm:pt>
    <dgm:pt modelId="{FF57C6B3-C902-FA4A-A108-A810CC0AC538}" type="pres">
      <dgm:prSet presAssocID="{97BE36E8-20A0-9A4C-8203-ED91CC0CD9E9}" presName="Name25" presStyleLbl="parChTrans1D1" presStyleIdx="1" presStyleCnt="3"/>
      <dgm:spPr/>
    </dgm:pt>
    <dgm:pt modelId="{838B3CEB-60B4-424D-A1D6-1200584631FA}" type="pres">
      <dgm:prSet presAssocID="{BD033184-D1DE-9248-9338-0083483851EB}" presName="node" presStyleCnt="0"/>
      <dgm:spPr/>
    </dgm:pt>
    <dgm:pt modelId="{7DF6E085-26BC-844A-A16E-23145049E2DC}" type="pres">
      <dgm:prSet presAssocID="{BD033184-D1DE-9248-9338-0083483851EB}" presName="parentNode" presStyleLbl="node1" presStyleIdx="2" presStyleCnt="4" custScaleX="170104" custScaleY="68358" custLinFactX="100000" custLinFactNeighborX="115820" custLinFactNeighborY="-19548">
        <dgm:presLayoutVars>
          <dgm:chMax val="1"/>
          <dgm:bulletEnabled val="1"/>
        </dgm:presLayoutVars>
      </dgm:prSet>
      <dgm:spPr/>
    </dgm:pt>
    <dgm:pt modelId="{DD2BEC73-9F47-7B4E-8787-E42FD396DA6F}" type="pres">
      <dgm:prSet presAssocID="{BD033184-D1DE-9248-9338-0083483851EB}" presName="childNode" presStyleLbl="revTx" presStyleIdx="0" presStyleCnt="0">
        <dgm:presLayoutVars>
          <dgm:bulletEnabled val="1"/>
        </dgm:presLayoutVars>
      </dgm:prSet>
      <dgm:spPr/>
    </dgm:pt>
    <dgm:pt modelId="{BB759B77-BD40-3147-AC4B-29BCD79FFC9F}" type="pres">
      <dgm:prSet presAssocID="{8709E159-D703-9A40-A44A-D3DA66ACEF38}" presName="Name25" presStyleLbl="parChTrans1D1" presStyleIdx="2" presStyleCnt="3"/>
      <dgm:spPr/>
    </dgm:pt>
    <dgm:pt modelId="{A832F7F1-AE26-1545-B1DC-60DC02E6102D}" type="pres">
      <dgm:prSet presAssocID="{09E239D2-71EB-6B48-9970-133E576240F9}" presName="node" presStyleCnt="0"/>
      <dgm:spPr/>
    </dgm:pt>
    <dgm:pt modelId="{EEB07ECD-292A-544F-916B-309BD71184FA}" type="pres">
      <dgm:prSet presAssocID="{09E239D2-71EB-6B48-9970-133E576240F9}" presName="parentNode" presStyleLbl="node1" presStyleIdx="3" presStyleCnt="4" custScaleX="227016" custScaleY="53915" custLinFactX="100000" custLinFactNeighborX="144224" custLinFactNeighborY="5187">
        <dgm:presLayoutVars>
          <dgm:chMax val="1"/>
          <dgm:bulletEnabled val="1"/>
        </dgm:presLayoutVars>
      </dgm:prSet>
      <dgm:spPr/>
    </dgm:pt>
    <dgm:pt modelId="{FF8DCA4D-9201-434F-B376-6D878FA564DE}" type="pres">
      <dgm:prSet presAssocID="{09E239D2-71EB-6B48-9970-133E576240F9}" presName="childNode" presStyleLbl="revTx" presStyleIdx="0" presStyleCnt="0">
        <dgm:presLayoutVars>
          <dgm:bulletEnabled val="1"/>
        </dgm:presLayoutVars>
      </dgm:prSet>
      <dgm:spPr/>
    </dgm:pt>
  </dgm:ptLst>
  <dgm:cxnLst>
    <dgm:cxn modelId="{EBCBF405-E42E-984F-B4FC-EA9EBBDB92FE}" type="presOf" srcId="{8709E159-D703-9A40-A44A-D3DA66ACEF38}" destId="{BB759B77-BD40-3147-AC4B-29BCD79FFC9F}" srcOrd="0" destOrd="0" presId="urn:microsoft.com/office/officeart/2005/8/layout/radial2"/>
    <dgm:cxn modelId="{CB74E324-BEF3-ED4D-A624-A1BF6A1D0690}" type="presOf" srcId="{7EEA6EDA-946D-0B4C-AFBC-BB47D87E5812}" destId="{B1D8F81E-AE2E-C546-BD77-2AC1DB077369}" srcOrd="0" destOrd="0" presId="urn:microsoft.com/office/officeart/2005/8/layout/radial2"/>
    <dgm:cxn modelId="{8F88A835-D164-314C-8804-EF1030AA7DF7}" srcId="{7EEA6EDA-946D-0B4C-AFBC-BB47D87E5812}" destId="{1320CE32-25A7-5B44-86F1-8B58C253ADA9}" srcOrd="0" destOrd="0" parTransId="{10A42924-6B06-5D4F-98A7-D6B2B926F5B4}" sibTransId="{9DD98E57-8A90-AF4C-ACAE-C006EA1C5FF3}"/>
    <dgm:cxn modelId="{773DFF36-04B9-7440-916A-293A162FD59B}" type="presOf" srcId="{1320CE32-25A7-5B44-86F1-8B58C253ADA9}" destId="{7853B04C-8B2C-3C4D-ABCC-CEECFB4B4DA6}" srcOrd="0" destOrd="0" presId="urn:microsoft.com/office/officeart/2005/8/layout/radial2"/>
    <dgm:cxn modelId="{589C2B4C-E5D2-724E-8E04-10A21AE77E13}" type="presOf" srcId="{97BE36E8-20A0-9A4C-8203-ED91CC0CD9E9}" destId="{FF57C6B3-C902-FA4A-A108-A810CC0AC538}" srcOrd="0" destOrd="0" presId="urn:microsoft.com/office/officeart/2005/8/layout/radial2"/>
    <dgm:cxn modelId="{8C2C4A7A-B184-AF46-A961-9D227C5CA1C0}" type="presOf" srcId="{10A42924-6B06-5D4F-98A7-D6B2B926F5B4}" destId="{6422B513-6034-B847-A905-34DC7185C9CD}" srcOrd="0" destOrd="0" presId="urn:microsoft.com/office/officeart/2005/8/layout/radial2"/>
    <dgm:cxn modelId="{C707AD97-8D0A-EC44-911E-B2C24831D133}" srcId="{7EEA6EDA-946D-0B4C-AFBC-BB47D87E5812}" destId="{BD033184-D1DE-9248-9338-0083483851EB}" srcOrd="1" destOrd="0" parTransId="{97BE36E8-20A0-9A4C-8203-ED91CC0CD9E9}" sibTransId="{E313D816-3E36-8844-AC3B-F3A4EE1DA54D}"/>
    <dgm:cxn modelId="{400C6FBC-DA1E-6A4B-84EE-8B9362171D0B}" type="presOf" srcId="{09E239D2-71EB-6B48-9970-133E576240F9}" destId="{EEB07ECD-292A-544F-916B-309BD71184FA}" srcOrd="0" destOrd="0" presId="urn:microsoft.com/office/officeart/2005/8/layout/radial2"/>
    <dgm:cxn modelId="{56AC12CC-E4CE-5647-B7E3-8118208C51E7}" srcId="{7EEA6EDA-946D-0B4C-AFBC-BB47D87E5812}" destId="{09E239D2-71EB-6B48-9970-133E576240F9}" srcOrd="2" destOrd="0" parTransId="{8709E159-D703-9A40-A44A-D3DA66ACEF38}" sibTransId="{57C7C378-5D97-C241-BDEC-ACDD9C7BD51C}"/>
    <dgm:cxn modelId="{1BEBA5DC-532E-F64D-AF02-E08E3D5C04CE}" type="presOf" srcId="{BD033184-D1DE-9248-9338-0083483851EB}" destId="{7DF6E085-26BC-844A-A16E-23145049E2DC}" srcOrd="0" destOrd="0" presId="urn:microsoft.com/office/officeart/2005/8/layout/radial2"/>
    <dgm:cxn modelId="{2BC314B8-996C-CD45-8E32-FE193F074778}" type="presParOf" srcId="{B1D8F81E-AE2E-C546-BD77-2AC1DB077369}" destId="{D1517273-290D-2F40-B8ED-F6E53801EDA2}" srcOrd="0" destOrd="0" presId="urn:microsoft.com/office/officeart/2005/8/layout/radial2"/>
    <dgm:cxn modelId="{E26BEEA0-0C33-E54B-93F6-0F4E0C228A36}" type="presParOf" srcId="{D1517273-290D-2F40-B8ED-F6E53801EDA2}" destId="{34C913E6-1AE5-6042-B2F5-0872EAE0A3CC}" srcOrd="0" destOrd="0" presId="urn:microsoft.com/office/officeart/2005/8/layout/radial2"/>
    <dgm:cxn modelId="{7F028E3A-5BDD-EF45-85A5-A6EC32A11E88}" type="presParOf" srcId="{34C913E6-1AE5-6042-B2F5-0872EAE0A3CC}" destId="{BB74DB92-1A05-3047-9936-C2543BAF93F3}" srcOrd="0" destOrd="0" presId="urn:microsoft.com/office/officeart/2005/8/layout/radial2"/>
    <dgm:cxn modelId="{6FFCDBBE-AA6A-1946-83F6-35E623A01100}" type="presParOf" srcId="{34C913E6-1AE5-6042-B2F5-0872EAE0A3CC}" destId="{58731E66-22C2-DA43-B777-62937A80B975}" srcOrd="1" destOrd="0" presId="urn:microsoft.com/office/officeart/2005/8/layout/radial2"/>
    <dgm:cxn modelId="{7990B31B-53D0-A542-927F-0196D6C80E92}" type="presParOf" srcId="{D1517273-290D-2F40-B8ED-F6E53801EDA2}" destId="{6422B513-6034-B847-A905-34DC7185C9CD}" srcOrd="1" destOrd="0" presId="urn:microsoft.com/office/officeart/2005/8/layout/radial2"/>
    <dgm:cxn modelId="{5FDBE769-4B00-764A-BCF4-5CF7E65C78C3}" type="presParOf" srcId="{D1517273-290D-2F40-B8ED-F6E53801EDA2}" destId="{36BA4E4C-6208-9341-93F7-AAF167233A86}" srcOrd="2" destOrd="0" presId="urn:microsoft.com/office/officeart/2005/8/layout/radial2"/>
    <dgm:cxn modelId="{BC46FB63-916F-9F49-A919-9D91906B547A}" type="presParOf" srcId="{36BA4E4C-6208-9341-93F7-AAF167233A86}" destId="{7853B04C-8B2C-3C4D-ABCC-CEECFB4B4DA6}" srcOrd="0" destOrd="0" presId="urn:microsoft.com/office/officeart/2005/8/layout/radial2"/>
    <dgm:cxn modelId="{FDD76A4E-0B9B-FF46-8235-43635FDFC390}" type="presParOf" srcId="{36BA4E4C-6208-9341-93F7-AAF167233A86}" destId="{EDC7623B-19C4-5E49-A773-DFD7F0567914}" srcOrd="1" destOrd="0" presId="urn:microsoft.com/office/officeart/2005/8/layout/radial2"/>
    <dgm:cxn modelId="{AD6D3F2B-6C1D-BC41-A97E-DDCADC5864FB}" type="presParOf" srcId="{D1517273-290D-2F40-B8ED-F6E53801EDA2}" destId="{FF57C6B3-C902-FA4A-A108-A810CC0AC538}" srcOrd="3" destOrd="0" presId="urn:microsoft.com/office/officeart/2005/8/layout/radial2"/>
    <dgm:cxn modelId="{E788DD6D-4381-0E43-B94F-01BC9815EDC7}" type="presParOf" srcId="{D1517273-290D-2F40-B8ED-F6E53801EDA2}" destId="{838B3CEB-60B4-424D-A1D6-1200584631FA}" srcOrd="4" destOrd="0" presId="urn:microsoft.com/office/officeart/2005/8/layout/radial2"/>
    <dgm:cxn modelId="{FD28B6F2-1FD7-F04D-965D-E4B7EA4CE2F9}" type="presParOf" srcId="{838B3CEB-60B4-424D-A1D6-1200584631FA}" destId="{7DF6E085-26BC-844A-A16E-23145049E2DC}" srcOrd="0" destOrd="0" presId="urn:microsoft.com/office/officeart/2005/8/layout/radial2"/>
    <dgm:cxn modelId="{D637450B-A1E5-4A48-8190-3327A3EC1F39}" type="presParOf" srcId="{838B3CEB-60B4-424D-A1D6-1200584631FA}" destId="{DD2BEC73-9F47-7B4E-8787-E42FD396DA6F}" srcOrd="1" destOrd="0" presId="urn:microsoft.com/office/officeart/2005/8/layout/radial2"/>
    <dgm:cxn modelId="{62E5B6F0-57D7-EE40-825A-E20DF4FF483A}" type="presParOf" srcId="{D1517273-290D-2F40-B8ED-F6E53801EDA2}" destId="{BB759B77-BD40-3147-AC4B-29BCD79FFC9F}" srcOrd="5" destOrd="0" presId="urn:microsoft.com/office/officeart/2005/8/layout/radial2"/>
    <dgm:cxn modelId="{8ED086E2-E8B1-CC41-B50B-98062E2D2C1E}" type="presParOf" srcId="{D1517273-290D-2F40-B8ED-F6E53801EDA2}" destId="{A832F7F1-AE26-1545-B1DC-60DC02E6102D}" srcOrd="6" destOrd="0" presId="urn:microsoft.com/office/officeart/2005/8/layout/radial2"/>
    <dgm:cxn modelId="{10F6B921-ED7F-C94E-A8CB-DD7F5AA60C4F}" type="presParOf" srcId="{A832F7F1-AE26-1545-B1DC-60DC02E6102D}" destId="{EEB07ECD-292A-544F-916B-309BD71184FA}" srcOrd="0" destOrd="0" presId="urn:microsoft.com/office/officeart/2005/8/layout/radial2"/>
    <dgm:cxn modelId="{88AF3903-3E2C-E94E-A522-A7EAC08C5678}" type="presParOf" srcId="{A832F7F1-AE26-1545-B1DC-60DC02E6102D}" destId="{FF8DCA4D-9201-434F-B376-6D878FA564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EA6EDA-946D-0B4C-AFBC-BB47D87E5812}"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1320CE32-25A7-5B44-86F1-8B58C253ADA9}">
      <dgm:prSet custT="1"/>
      <dgm:spPr/>
      <dgm:t>
        <a:bodyPr/>
        <a:lstStyle/>
        <a:p>
          <a:r>
            <a:rPr lang="en-US" sz="2000" dirty="0"/>
            <a:t>Mutation Score</a:t>
          </a:r>
        </a:p>
      </dgm:t>
    </dgm:pt>
    <dgm:pt modelId="{10A42924-6B06-5D4F-98A7-D6B2B926F5B4}" type="parTrans" cxnId="{8F88A835-D164-314C-8804-EF1030AA7DF7}">
      <dgm:prSet/>
      <dgm:spPr/>
      <dgm:t>
        <a:bodyPr/>
        <a:lstStyle/>
        <a:p>
          <a:endParaRPr lang="en-US"/>
        </a:p>
      </dgm:t>
    </dgm:pt>
    <dgm:pt modelId="{9DD98E57-8A90-AF4C-ACAE-C006EA1C5FF3}" type="sibTrans" cxnId="{8F88A835-D164-314C-8804-EF1030AA7DF7}">
      <dgm:prSet/>
      <dgm:spPr/>
      <dgm:t>
        <a:bodyPr/>
        <a:lstStyle/>
        <a:p>
          <a:endParaRPr lang="en-US"/>
        </a:p>
      </dgm:t>
    </dgm:pt>
    <dgm:pt modelId="{BD033184-D1DE-9248-9338-0083483851EB}">
      <dgm:prSet custT="1"/>
      <dgm:spPr/>
      <dgm:t>
        <a:bodyPr/>
        <a:lstStyle/>
        <a:p>
          <a:r>
            <a:rPr lang="en-US" sz="2000" dirty="0"/>
            <a:t>Minimal Mutants</a:t>
          </a:r>
        </a:p>
      </dgm:t>
    </dgm:pt>
    <dgm:pt modelId="{97BE36E8-20A0-9A4C-8203-ED91CC0CD9E9}" type="parTrans" cxnId="{C707AD97-8D0A-EC44-911E-B2C24831D133}">
      <dgm:prSet/>
      <dgm:spPr/>
      <dgm:t>
        <a:bodyPr/>
        <a:lstStyle/>
        <a:p>
          <a:endParaRPr lang="en-US"/>
        </a:p>
      </dgm:t>
    </dgm:pt>
    <dgm:pt modelId="{E313D816-3E36-8844-AC3B-F3A4EE1DA54D}" type="sibTrans" cxnId="{C707AD97-8D0A-EC44-911E-B2C24831D133}">
      <dgm:prSet/>
      <dgm:spPr/>
      <dgm:t>
        <a:bodyPr/>
        <a:lstStyle/>
        <a:p>
          <a:endParaRPr lang="en-US"/>
        </a:p>
      </dgm:t>
    </dgm:pt>
    <dgm:pt modelId="{09E239D2-71EB-6B48-9970-133E576240F9}">
      <dgm:prSet/>
      <dgm:spPr>
        <a:solidFill>
          <a:schemeClr val="accent6"/>
        </a:solidFill>
      </dgm:spPr>
      <dgm:t>
        <a:bodyPr/>
        <a:lstStyle/>
        <a:p>
          <a:r>
            <a:rPr lang="en-US" dirty="0"/>
            <a:t>Sufficient Mutation Operators</a:t>
          </a:r>
        </a:p>
      </dgm:t>
    </dgm:pt>
    <dgm:pt modelId="{8709E159-D703-9A40-A44A-D3DA66ACEF38}" type="parTrans" cxnId="{56AC12CC-E4CE-5647-B7E3-8118208C51E7}">
      <dgm:prSet/>
      <dgm:spPr/>
      <dgm:t>
        <a:bodyPr/>
        <a:lstStyle/>
        <a:p>
          <a:endParaRPr lang="en-US"/>
        </a:p>
      </dgm:t>
    </dgm:pt>
    <dgm:pt modelId="{57C7C378-5D97-C241-BDEC-ACDD9C7BD51C}" type="sibTrans" cxnId="{56AC12CC-E4CE-5647-B7E3-8118208C51E7}">
      <dgm:prSet/>
      <dgm:spPr/>
      <dgm:t>
        <a:bodyPr/>
        <a:lstStyle/>
        <a:p>
          <a:endParaRPr lang="en-US"/>
        </a:p>
      </dgm:t>
    </dgm:pt>
    <dgm:pt modelId="{B1D8F81E-AE2E-C546-BD77-2AC1DB077369}" type="pres">
      <dgm:prSet presAssocID="{7EEA6EDA-946D-0B4C-AFBC-BB47D87E5812}" presName="composite" presStyleCnt="0">
        <dgm:presLayoutVars>
          <dgm:chMax val="5"/>
          <dgm:dir/>
          <dgm:animLvl val="ctr"/>
          <dgm:resizeHandles val="exact"/>
        </dgm:presLayoutVars>
      </dgm:prSet>
      <dgm:spPr/>
    </dgm:pt>
    <dgm:pt modelId="{D1517273-290D-2F40-B8ED-F6E53801EDA2}" type="pres">
      <dgm:prSet presAssocID="{7EEA6EDA-946D-0B4C-AFBC-BB47D87E5812}" presName="cycle" presStyleCnt="0"/>
      <dgm:spPr/>
    </dgm:pt>
    <dgm:pt modelId="{34C913E6-1AE5-6042-B2F5-0872EAE0A3CC}" type="pres">
      <dgm:prSet presAssocID="{7EEA6EDA-946D-0B4C-AFBC-BB47D87E5812}" presName="centerShape" presStyleCnt="0"/>
      <dgm:spPr/>
    </dgm:pt>
    <dgm:pt modelId="{BB74DB92-1A05-3047-9936-C2543BAF93F3}" type="pres">
      <dgm:prSet presAssocID="{7EEA6EDA-946D-0B4C-AFBC-BB47D87E5812}" presName="connSite" presStyleLbl="node1" presStyleIdx="0" presStyleCnt="4"/>
      <dgm:spPr/>
    </dgm:pt>
    <dgm:pt modelId="{58731E66-22C2-DA43-B777-62937A80B975}" type="pres">
      <dgm:prSet presAssocID="{7EEA6EDA-946D-0B4C-AFBC-BB47D87E5812}" presName="visible" presStyleLbl="node1" presStyleIdx="0" presStyleCnt="4"/>
      <dgm:spPr/>
    </dgm:pt>
    <dgm:pt modelId="{6422B513-6034-B847-A905-34DC7185C9CD}" type="pres">
      <dgm:prSet presAssocID="{10A42924-6B06-5D4F-98A7-D6B2B926F5B4}" presName="Name25" presStyleLbl="parChTrans1D1" presStyleIdx="0" presStyleCnt="3"/>
      <dgm:spPr/>
    </dgm:pt>
    <dgm:pt modelId="{36BA4E4C-6208-9341-93F7-AAF167233A86}" type="pres">
      <dgm:prSet presAssocID="{1320CE32-25A7-5B44-86F1-8B58C253ADA9}" presName="node" presStyleCnt="0"/>
      <dgm:spPr/>
    </dgm:pt>
    <dgm:pt modelId="{7853B04C-8B2C-3C4D-ABCC-CEECFB4B4DA6}" type="pres">
      <dgm:prSet presAssocID="{1320CE32-25A7-5B44-86F1-8B58C253ADA9}" presName="parentNode" presStyleLbl="node1" presStyleIdx="1" presStyleCnt="4" custScaleX="164752" custScaleY="65521" custLinFactX="100000" custLinFactY="-7141" custLinFactNeighborX="149544" custLinFactNeighborY="-100000">
        <dgm:presLayoutVars>
          <dgm:chMax val="1"/>
          <dgm:bulletEnabled val="1"/>
        </dgm:presLayoutVars>
      </dgm:prSet>
      <dgm:spPr/>
    </dgm:pt>
    <dgm:pt modelId="{EDC7623B-19C4-5E49-A773-DFD7F0567914}" type="pres">
      <dgm:prSet presAssocID="{1320CE32-25A7-5B44-86F1-8B58C253ADA9}" presName="childNode" presStyleLbl="revTx" presStyleIdx="0" presStyleCnt="0">
        <dgm:presLayoutVars>
          <dgm:bulletEnabled val="1"/>
        </dgm:presLayoutVars>
      </dgm:prSet>
      <dgm:spPr/>
    </dgm:pt>
    <dgm:pt modelId="{FF57C6B3-C902-FA4A-A108-A810CC0AC538}" type="pres">
      <dgm:prSet presAssocID="{97BE36E8-20A0-9A4C-8203-ED91CC0CD9E9}" presName="Name25" presStyleLbl="parChTrans1D1" presStyleIdx="1" presStyleCnt="3"/>
      <dgm:spPr/>
    </dgm:pt>
    <dgm:pt modelId="{838B3CEB-60B4-424D-A1D6-1200584631FA}" type="pres">
      <dgm:prSet presAssocID="{BD033184-D1DE-9248-9338-0083483851EB}" presName="node" presStyleCnt="0"/>
      <dgm:spPr/>
    </dgm:pt>
    <dgm:pt modelId="{7DF6E085-26BC-844A-A16E-23145049E2DC}" type="pres">
      <dgm:prSet presAssocID="{BD033184-D1DE-9248-9338-0083483851EB}" presName="parentNode" presStyleLbl="node1" presStyleIdx="2" presStyleCnt="4" custScaleX="170104" custScaleY="68358" custLinFactX="100000" custLinFactNeighborX="115820" custLinFactNeighborY="-19548">
        <dgm:presLayoutVars>
          <dgm:chMax val="1"/>
          <dgm:bulletEnabled val="1"/>
        </dgm:presLayoutVars>
      </dgm:prSet>
      <dgm:spPr/>
    </dgm:pt>
    <dgm:pt modelId="{DD2BEC73-9F47-7B4E-8787-E42FD396DA6F}" type="pres">
      <dgm:prSet presAssocID="{BD033184-D1DE-9248-9338-0083483851EB}" presName="childNode" presStyleLbl="revTx" presStyleIdx="0" presStyleCnt="0">
        <dgm:presLayoutVars>
          <dgm:bulletEnabled val="1"/>
        </dgm:presLayoutVars>
      </dgm:prSet>
      <dgm:spPr/>
    </dgm:pt>
    <dgm:pt modelId="{BB759B77-BD40-3147-AC4B-29BCD79FFC9F}" type="pres">
      <dgm:prSet presAssocID="{8709E159-D703-9A40-A44A-D3DA66ACEF38}" presName="Name25" presStyleLbl="parChTrans1D1" presStyleIdx="2" presStyleCnt="3"/>
      <dgm:spPr/>
    </dgm:pt>
    <dgm:pt modelId="{A832F7F1-AE26-1545-B1DC-60DC02E6102D}" type="pres">
      <dgm:prSet presAssocID="{09E239D2-71EB-6B48-9970-133E576240F9}" presName="node" presStyleCnt="0"/>
      <dgm:spPr/>
    </dgm:pt>
    <dgm:pt modelId="{EEB07ECD-292A-544F-916B-309BD71184FA}" type="pres">
      <dgm:prSet presAssocID="{09E239D2-71EB-6B48-9970-133E576240F9}" presName="parentNode" presStyleLbl="node1" presStyleIdx="3" presStyleCnt="4" custScaleX="227016" custScaleY="53915" custLinFactX="100000" custLinFactNeighborX="144224" custLinFactNeighborY="5187">
        <dgm:presLayoutVars>
          <dgm:chMax val="1"/>
          <dgm:bulletEnabled val="1"/>
        </dgm:presLayoutVars>
      </dgm:prSet>
      <dgm:spPr/>
    </dgm:pt>
    <dgm:pt modelId="{FF8DCA4D-9201-434F-B376-6D878FA564DE}" type="pres">
      <dgm:prSet presAssocID="{09E239D2-71EB-6B48-9970-133E576240F9}" presName="childNode" presStyleLbl="revTx" presStyleIdx="0" presStyleCnt="0">
        <dgm:presLayoutVars>
          <dgm:bulletEnabled val="1"/>
        </dgm:presLayoutVars>
      </dgm:prSet>
      <dgm:spPr/>
    </dgm:pt>
  </dgm:ptLst>
  <dgm:cxnLst>
    <dgm:cxn modelId="{EBCBF405-E42E-984F-B4FC-EA9EBBDB92FE}" type="presOf" srcId="{8709E159-D703-9A40-A44A-D3DA66ACEF38}" destId="{BB759B77-BD40-3147-AC4B-29BCD79FFC9F}" srcOrd="0" destOrd="0" presId="urn:microsoft.com/office/officeart/2005/8/layout/radial2"/>
    <dgm:cxn modelId="{CB74E324-BEF3-ED4D-A624-A1BF6A1D0690}" type="presOf" srcId="{7EEA6EDA-946D-0B4C-AFBC-BB47D87E5812}" destId="{B1D8F81E-AE2E-C546-BD77-2AC1DB077369}" srcOrd="0" destOrd="0" presId="urn:microsoft.com/office/officeart/2005/8/layout/radial2"/>
    <dgm:cxn modelId="{8F88A835-D164-314C-8804-EF1030AA7DF7}" srcId="{7EEA6EDA-946D-0B4C-AFBC-BB47D87E5812}" destId="{1320CE32-25A7-5B44-86F1-8B58C253ADA9}" srcOrd="0" destOrd="0" parTransId="{10A42924-6B06-5D4F-98A7-D6B2B926F5B4}" sibTransId="{9DD98E57-8A90-AF4C-ACAE-C006EA1C5FF3}"/>
    <dgm:cxn modelId="{773DFF36-04B9-7440-916A-293A162FD59B}" type="presOf" srcId="{1320CE32-25A7-5B44-86F1-8B58C253ADA9}" destId="{7853B04C-8B2C-3C4D-ABCC-CEECFB4B4DA6}" srcOrd="0" destOrd="0" presId="urn:microsoft.com/office/officeart/2005/8/layout/radial2"/>
    <dgm:cxn modelId="{589C2B4C-E5D2-724E-8E04-10A21AE77E13}" type="presOf" srcId="{97BE36E8-20A0-9A4C-8203-ED91CC0CD9E9}" destId="{FF57C6B3-C902-FA4A-A108-A810CC0AC538}" srcOrd="0" destOrd="0" presId="urn:microsoft.com/office/officeart/2005/8/layout/radial2"/>
    <dgm:cxn modelId="{8C2C4A7A-B184-AF46-A961-9D227C5CA1C0}" type="presOf" srcId="{10A42924-6B06-5D4F-98A7-D6B2B926F5B4}" destId="{6422B513-6034-B847-A905-34DC7185C9CD}" srcOrd="0" destOrd="0" presId="urn:microsoft.com/office/officeart/2005/8/layout/radial2"/>
    <dgm:cxn modelId="{C707AD97-8D0A-EC44-911E-B2C24831D133}" srcId="{7EEA6EDA-946D-0B4C-AFBC-BB47D87E5812}" destId="{BD033184-D1DE-9248-9338-0083483851EB}" srcOrd="1" destOrd="0" parTransId="{97BE36E8-20A0-9A4C-8203-ED91CC0CD9E9}" sibTransId="{E313D816-3E36-8844-AC3B-F3A4EE1DA54D}"/>
    <dgm:cxn modelId="{400C6FBC-DA1E-6A4B-84EE-8B9362171D0B}" type="presOf" srcId="{09E239D2-71EB-6B48-9970-133E576240F9}" destId="{EEB07ECD-292A-544F-916B-309BD71184FA}" srcOrd="0" destOrd="0" presId="urn:microsoft.com/office/officeart/2005/8/layout/radial2"/>
    <dgm:cxn modelId="{56AC12CC-E4CE-5647-B7E3-8118208C51E7}" srcId="{7EEA6EDA-946D-0B4C-AFBC-BB47D87E5812}" destId="{09E239D2-71EB-6B48-9970-133E576240F9}" srcOrd="2" destOrd="0" parTransId="{8709E159-D703-9A40-A44A-D3DA66ACEF38}" sibTransId="{57C7C378-5D97-C241-BDEC-ACDD9C7BD51C}"/>
    <dgm:cxn modelId="{1BEBA5DC-532E-F64D-AF02-E08E3D5C04CE}" type="presOf" srcId="{BD033184-D1DE-9248-9338-0083483851EB}" destId="{7DF6E085-26BC-844A-A16E-23145049E2DC}" srcOrd="0" destOrd="0" presId="urn:microsoft.com/office/officeart/2005/8/layout/radial2"/>
    <dgm:cxn modelId="{2BC314B8-996C-CD45-8E32-FE193F074778}" type="presParOf" srcId="{B1D8F81E-AE2E-C546-BD77-2AC1DB077369}" destId="{D1517273-290D-2F40-B8ED-F6E53801EDA2}" srcOrd="0" destOrd="0" presId="urn:microsoft.com/office/officeart/2005/8/layout/radial2"/>
    <dgm:cxn modelId="{E26BEEA0-0C33-E54B-93F6-0F4E0C228A36}" type="presParOf" srcId="{D1517273-290D-2F40-B8ED-F6E53801EDA2}" destId="{34C913E6-1AE5-6042-B2F5-0872EAE0A3CC}" srcOrd="0" destOrd="0" presId="urn:microsoft.com/office/officeart/2005/8/layout/radial2"/>
    <dgm:cxn modelId="{7F028E3A-5BDD-EF45-85A5-A6EC32A11E88}" type="presParOf" srcId="{34C913E6-1AE5-6042-B2F5-0872EAE0A3CC}" destId="{BB74DB92-1A05-3047-9936-C2543BAF93F3}" srcOrd="0" destOrd="0" presId="urn:microsoft.com/office/officeart/2005/8/layout/radial2"/>
    <dgm:cxn modelId="{6FFCDBBE-AA6A-1946-83F6-35E623A01100}" type="presParOf" srcId="{34C913E6-1AE5-6042-B2F5-0872EAE0A3CC}" destId="{58731E66-22C2-DA43-B777-62937A80B975}" srcOrd="1" destOrd="0" presId="urn:microsoft.com/office/officeart/2005/8/layout/radial2"/>
    <dgm:cxn modelId="{7990B31B-53D0-A542-927F-0196D6C80E92}" type="presParOf" srcId="{D1517273-290D-2F40-B8ED-F6E53801EDA2}" destId="{6422B513-6034-B847-A905-34DC7185C9CD}" srcOrd="1" destOrd="0" presId="urn:microsoft.com/office/officeart/2005/8/layout/radial2"/>
    <dgm:cxn modelId="{5FDBE769-4B00-764A-BCF4-5CF7E65C78C3}" type="presParOf" srcId="{D1517273-290D-2F40-B8ED-F6E53801EDA2}" destId="{36BA4E4C-6208-9341-93F7-AAF167233A86}" srcOrd="2" destOrd="0" presId="urn:microsoft.com/office/officeart/2005/8/layout/radial2"/>
    <dgm:cxn modelId="{BC46FB63-916F-9F49-A919-9D91906B547A}" type="presParOf" srcId="{36BA4E4C-6208-9341-93F7-AAF167233A86}" destId="{7853B04C-8B2C-3C4D-ABCC-CEECFB4B4DA6}" srcOrd="0" destOrd="0" presId="urn:microsoft.com/office/officeart/2005/8/layout/radial2"/>
    <dgm:cxn modelId="{FDD76A4E-0B9B-FF46-8235-43635FDFC390}" type="presParOf" srcId="{36BA4E4C-6208-9341-93F7-AAF167233A86}" destId="{EDC7623B-19C4-5E49-A773-DFD7F0567914}" srcOrd="1" destOrd="0" presId="urn:microsoft.com/office/officeart/2005/8/layout/radial2"/>
    <dgm:cxn modelId="{AD6D3F2B-6C1D-BC41-A97E-DDCADC5864FB}" type="presParOf" srcId="{D1517273-290D-2F40-B8ED-F6E53801EDA2}" destId="{FF57C6B3-C902-FA4A-A108-A810CC0AC538}" srcOrd="3" destOrd="0" presId="urn:microsoft.com/office/officeart/2005/8/layout/radial2"/>
    <dgm:cxn modelId="{E788DD6D-4381-0E43-B94F-01BC9815EDC7}" type="presParOf" srcId="{D1517273-290D-2F40-B8ED-F6E53801EDA2}" destId="{838B3CEB-60B4-424D-A1D6-1200584631FA}" srcOrd="4" destOrd="0" presId="urn:microsoft.com/office/officeart/2005/8/layout/radial2"/>
    <dgm:cxn modelId="{FD28B6F2-1FD7-F04D-965D-E4B7EA4CE2F9}" type="presParOf" srcId="{838B3CEB-60B4-424D-A1D6-1200584631FA}" destId="{7DF6E085-26BC-844A-A16E-23145049E2DC}" srcOrd="0" destOrd="0" presId="urn:microsoft.com/office/officeart/2005/8/layout/radial2"/>
    <dgm:cxn modelId="{D637450B-A1E5-4A48-8190-3327A3EC1F39}" type="presParOf" srcId="{838B3CEB-60B4-424D-A1D6-1200584631FA}" destId="{DD2BEC73-9F47-7B4E-8787-E42FD396DA6F}" srcOrd="1" destOrd="0" presId="urn:microsoft.com/office/officeart/2005/8/layout/radial2"/>
    <dgm:cxn modelId="{62E5B6F0-57D7-EE40-825A-E20DF4FF483A}" type="presParOf" srcId="{D1517273-290D-2F40-B8ED-F6E53801EDA2}" destId="{BB759B77-BD40-3147-AC4B-29BCD79FFC9F}" srcOrd="5" destOrd="0" presId="urn:microsoft.com/office/officeart/2005/8/layout/radial2"/>
    <dgm:cxn modelId="{8ED086E2-E8B1-CC41-B50B-98062E2D2C1E}" type="presParOf" srcId="{D1517273-290D-2F40-B8ED-F6E53801EDA2}" destId="{A832F7F1-AE26-1545-B1DC-60DC02E6102D}" srcOrd="6" destOrd="0" presId="urn:microsoft.com/office/officeart/2005/8/layout/radial2"/>
    <dgm:cxn modelId="{10F6B921-ED7F-C94E-A8CB-DD7F5AA60C4F}" type="presParOf" srcId="{A832F7F1-AE26-1545-B1DC-60DC02E6102D}" destId="{EEB07ECD-292A-544F-916B-309BD71184FA}" srcOrd="0" destOrd="0" presId="urn:microsoft.com/office/officeart/2005/8/layout/radial2"/>
    <dgm:cxn modelId="{88AF3903-3E2C-E94E-A522-A7EAC08C5678}" type="presParOf" srcId="{A832F7F1-AE26-1545-B1DC-60DC02E6102D}" destId="{FF8DCA4D-9201-434F-B376-6D878FA564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DA8BA-14F5-A644-A599-AF1558F549E3}">
      <dsp:nvSpPr>
        <dsp:cNvPr id="0" name=""/>
        <dsp:cNvSpPr/>
      </dsp:nvSpPr>
      <dsp:spPr>
        <a:xfrm>
          <a:off x="3095" y="0"/>
          <a:ext cx="4759523" cy="35417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0135" tIns="0" rIns="470135" bIns="330200" numCol="1" spcCol="1270" anchor="t" anchorCtr="0">
          <a:noAutofit/>
        </a:bodyPr>
        <a:lstStyle/>
        <a:p>
          <a:pPr marL="0" lvl="0" indent="0" algn="l" defTabSz="1422400">
            <a:lnSpc>
              <a:spcPct val="90000"/>
            </a:lnSpc>
            <a:spcBef>
              <a:spcPct val="0"/>
            </a:spcBef>
            <a:spcAft>
              <a:spcPct val="35000"/>
            </a:spcAft>
            <a:buNone/>
          </a:pPr>
          <a:r>
            <a:rPr lang="en-US" sz="3200" kern="1200" dirty="0"/>
            <a:t>MUTANT</a:t>
          </a:r>
          <a:r>
            <a:rPr lang="en-US" sz="2600" kern="1200" dirty="0"/>
            <a:t> </a:t>
          </a:r>
          <a:r>
            <a:rPr lang="en-US" sz="3200" kern="1200" dirty="0"/>
            <a:t>GENERATION</a:t>
          </a:r>
          <a:endParaRPr lang="en-US" sz="2600" kern="1200" dirty="0"/>
        </a:p>
      </dsp:txBody>
      <dsp:txXfrm>
        <a:off x="3095" y="1416684"/>
        <a:ext cx="4759523" cy="2125027"/>
      </dsp:txXfrm>
    </dsp:sp>
    <dsp:sp modelId="{7C80AD9E-4508-BF48-8C11-90896B40307B}">
      <dsp:nvSpPr>
        <dsp:cNvPr id="0" name=""/>
        <dsp:cNvSpPr/>
      </dsp:nvSpPr>
      <dsp:spPr>
        <a:xfrm>
          <a:off x="3095" y="0"/>
          <a:ext cx="4759523" cy="1416684"/>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470135" tIns="165100" rIns="47013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3095" y="0"/>
        <a:ext cx="4759523" cy="1416684"/>
      </dsp:txXfrm>
    </dsp:sp>
    <dsp:sp modelId="{E581367D-533D-2242-B600-1302A5F153A3}">
      <dsp:nvSpPr>
        <dsp:cNvPr id="0" name=""/>
        <dsp:cNvSpPr/>
      </dsp:nvSpPr>
      <dsp:spPr>
        <a:xfrm>
          <a:off x="5143380" y="0"/>
          <a:ext cx="4759523" cy="354171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0135" tIns="0" rIns="470135" bIns="330200" numCol="1" spcCol="1270" anchor="t" anchorCtr="0">
          <a:noAutofit/>
        </a:bodyPr>
        <a:lstStyle/>
        <a:p>
          <a:pPr marL="0" lvl="0" indent="0" algn="l" defTabSz="1422400">
            <a:lnSpc>
              <a:spcPct val="90000"/>
            </a:lnSpc>
            <a:spcBef>
              <a:spcPct val="0"/>
            </a:spcBef>
            <a:spcAft>
              <a:spcPct val="35000"/>
            </a:spcAft>
            <a:buNone/>
          </a:pPr>
          <a:r>
            <a:rPr lang="en-US" sz="3200" kern="1200" dirty="0"/>
            <a:t>RUNNING THE TEST SUITE TO DETERMINE KILLED MUTANTS</a:t>
          </a:r>
        </a:p>
      </dsp:txBody>
      <dsp:txXfrm>
        <a:off x="5143380" y="1416684"/>
        <a:ext cx="4759523" cy="2125027"/>
      </dsp:txXfrm>
    </dsp:sp>
    <dsp:sp modelId="{BC819176-34BD-864C-A536-78D2D33B1613}">
      <dsp:nvSpPr>
        <dsp:cNvPr id="0" name=""/>
        <dsp:cNvSpPr/>
      </dsp:nvSpPr>
      <dsp:spPr>
        <a:xfrm>
          <a:off x="5143380" y="0"/>
          <a:ext cx="4759523" cy="1416684"/>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470135" tIns="165100" rIns="47013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5143380" y="0"/>
        <a:ext cx="4759523" cy="1416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DA8BA-14F5-A644-A599-AF1558F549E3}">
      <dsp:nvSpPr>
        <dsp:cNvPr id="0" name=""/>
        <dsp:cNvSpPr/>
      </dsp:nvSpPr>
      <dsp:spPr>
        <a:xfrm>
          <a:off x="3095" y="0"/>
          <a:ext cx="4759523" cy="35417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0135" tIns="0" rIns="470135" bIns="33020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tx2"/>
              </a:solidFill>
            </a:rPr>
            <a:t>MUTANT</a:t>
          </a:r>
          <a:r>
            <a:rPr lang="en-US" sz="2600" kern="1200" dirty="0">
              <a:solidFill>
                <a:schemeClr val="tx2"/>
              </a:solidFill>
            </a:rPr>
            <a:t> </a:t>
          </a:r>
          <a:r>
            <a:rPr lang="en-US" sz="3200" kern="1200" dirty="0">
              <a:solidFill>
                <a:schemeClr val="tx2"/>
              </a:solidFill>
            </a:rPr>
            <a:t>GENERATION</a:t>
          </a:r>
          <a:endParaRPr lang="en-US" sz="2600" kern="1200" dirty="0">
            <a:solidFill>
              <a:schemeClr val="tx2"/>
            </a:solidFill>
          </a:endParaRPr>
        </a:p>
      </dsp:txBody>
      <dsp:txXfrm>
        <a:off x="3095" y="1416684"/>
        <a:ext cx="4759523" cy="2125027"/>
      </dsp:txXfrm>
    </dsp:sp>
    <dsp:sp modelId="{7C80AD9E-4508-BF48-8C11-90896B40307B}">
      <dsp:nvSpPr>
        <dsp:cNvPr id="0" name=""/>
        <dsp:cNvSpPr/>
      </dsp:nvSpPr>
      <dsp:spPr>
        <a:xfrm>
          <a:off x="3095" y="0"/>
          <a:ext cx="4759523" cy="1416684"/>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470135" tIns="165100" rIns="470135"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3095" y="0"/>
        <a:ext cx="4759523" cy="1416684"/>
      </dsp:txXfrm>
    </dsp:sp>
    <dsp:sp modelId="{E581367D-533D-2242-B600-1302A5F153A3}">
      <dsp:nvSpPr>
        <dsp:cNvPr id="0" name=""/>
        <dsp:cNvSpPr/>
      </dsp:nvSpPr>
      <dsp:spPr>
        <a:xfrm>
          <a:off x="5143380" y="0"/>
          <a:ext cx="4759523" cy="354171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0135" tIns="0" rIns="470135" bIns="330200" numCol="1" spcCol="1270" anchor="t" anchorCtr="0">
          <a:noAutofit/>
        </a:bodyPr>
        <a:lstStyle/>
        <a:p>
          <a:pPr marL="0" lvl="0" indent="0" algn="l" defTabSz="1422400">
            <a:lnSpc>
              <a:spcPct val="90000"/>
            </a:lnSpc>
            <a:spcBef>
              <a:spcPct val="0"/>
            </a:spcBef>
            <a:spcAft>
              <a:spcPct val="35000"/>
            </a:spcAft>
            <a:buNone/>
          </a:pPr>
          <a:r>
            <a:rPr lang="en-US" sz="3200" kern="1200" dirty="0"/>
            <a:t>RUNNING THE TEST SUITE TO DETERMINE KILLED MUTANTS</a:t>
          </a:r>
        </a:p>
      </dsp:txBody>
      <dsp:txXfrm>
        <a:off x="5143380" y="1416684"/>
        <a:ext cx="4759523" cy="2125027"/>
      </dsp:txXfrm>
    </dsp:sp>
    <dsp:sp modelId="{BC819176-34BD-864C-A536-78D2D33B1613}">
      <dsp:nvSpPr>
        <dsp:cNvPr id="0" name=""/>
        <dsp:cNvSpPr/>
      </dsp:nvSpPr>
      <dsp:spPr>
        <a:xfrm>
          <a:off x="5143380" y="0"/>
          <a:ext cx="4759523" cy="1416684"/>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470135" tIns="165100" rIns="47013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5143380" y="0"/>
        <a:ext cx="4759523" cy="1416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DA8BA-14F5-A644-A599-AF1558F549E3}">
      <dsp:nvSpPr>
        <dsp:cNvPr id="0" name=""/>
        <dsp:cNvSpPr/>
      </dsp:nvSpPr>
      <dsp:spPr>
        <a:xfrm>
          <a:off x="3095" y="0"/>
          <a:ext cx="4759523" cy="354171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0135" tIns="0" rIns="470135" bIns="330200" numCol="1" spcCol="1270" anchor="t" anchorCtr="0">
          <a:noAutofit/>
        </a:bodyPr>
        <a:lstStyle/>
        <a:p>
          <a:pPr marL="0" lvl="0" indent="0" algn="l" defTabSz="1422400">
            <a:lnSpc>
              <a:spcPct val="90000"/>
            </a:lnSpc>
            <a:spcBef>
              <a:spcPct val="0"/>
            </a:spcBef>
            <a:spcAft>
              <a:spcPct val="35000"/>
            </a:spcAft>
            <a:buNone/>
          </a:pPr>
          <a:r>
            <a:rPr lang="en-US" sz="3200" kern="1200" dirty="0"/>
            <a:t>MUTANT</a:t>
          </a:r>
          <a:r>
            <a:rPr lang="en-US" sz="2600" kern="1200" dirty="0"/>
            <a:t> </a:t>
          </a:r>
          <a:r>
            <a:rPr lang="en-US" sz="3200" kern="1200" dirty="0"/>
            <a:t>GENERATION</a:t>
          </a:r>
          <a:endParaRPr lang="en-US" sz="2600" kern="1200" dirty="0"/>
        </a:p>
      </dsp:txBody>
      <dsp:txXfrm>
        <a:off x="3095" y="1416684"/>
        <a:ext cx="4759523" cy="2125027"/>
      </dsp:txXfrm>
    </dsp:sp>
    <dsp:sp modelId="{7C80AD9E-4508-BF48-8C11-90896B40307B}">
      <dsp:nvSpPr>
        <dsp:cNvPr id="0" name=""/>
        <dsp:cNvSpPr/>
      </dsp:nvSpPr>
      <dsp:spPr>
        <a:xfrm>
          <a:off x="3095" y="0"/>
          <a:ext cx="4759523" cy="1416684"/>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470135" tIns="165100" rIns="47013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3095" y="0"/>
        <a:ext cx="4759523" cy="1416684"/>
      </dsp:txXfrm>
    </dsp:sp>
    <dsp:sp modelId="{E581367D-533D-2242-B600-1302A5F153A3}">
      <dsp:nvSpPr>
        <dsp:cNvPr id="0" name=""/>
        <dsp:cNvSpPr/>
      </dsp:nvSpPr>
      <dsp:spPr>
        <a:xfrm>
          <a:off x="5143380" y="0"/>
          <a:ext cx="4759523" cy="354171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70135" tIns="0" rIns="470135" bIns="33020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tx2"/>
              </a:solidFill>
            </a:rPr>
            <a:t>RUNNING THE TEST SUITE TO DETERMINE KILLED MUTANTS</a:t>
          </a:r>
        </a:p>
      </dsp:txBody>
      <dsp:txXfrm>
        <a:off x="5143380" y="1416684"/>
        <a:ext cx="4759523" cy="2125027"/>
      </dsp:txXfrm>
    </dsp:sp>
    <dsp:sp modelId="{BC819176-34BD-864C-A536-78D2D33B1613}">
      <dsp:nvSpPr>
        <dsp:cNvPr id="0" name=""/>
        <dsp:cNvSpPr/>
      </dsp:nvSpPr>
      <dsp:spPr>
        <a:xfrm>
          <a:off x="5143380" y="0"/>
          <a:ext cx="4759523" cy="1416684"/>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470135" tIns="165100" rIns="47013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5143380" y="0"/>
        <a:ext cx="4759523" cy="1416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59B77-BD40-3147-AC4B-29BCD79FFC9F}">
      <dsp:nvSpPr>
        <dsp:cNvPr id="0" name=""/>
        <dsp:cNvSpPr/>
      </dsp:nvSpPr>
      <dsp:spPr>
        <a:xfrm rot="1172606">
          <a:off x="3310467" y="3292330"/>
          <a:ext cx="3527207" cy="41879"/>
        </a:xfrm>
        <a:custGeom>
          <a:avLst/>
          <a:gdLst/>
          <a:ahLst/>
          <a:cxnLst/>
          <a:rect l="0" t="0" r="0" b="0"/>
          <a:pathLst>
            <a:path>
              <a:moveTo>
                <a:pt x="0" y="20939"/>
              </a:moveTo>
              <a:lnTo>
                <a:pt x="3527207"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7C6B3-C902-FA4A-A108-A810CC0AC538}">
      <dsp:nvSpPr>
        <dsp:cNvPr id="0" name=""/>
        <dsp:cNvSpPr/>
      </dsp:nvSpPr>
      <dsp:spPr>
        <a:xfrm rot="21420268">
          <a:off x="3409887" y="2290267"/>
          <a:ext cx="3197176" cy="41879"/>
        </a:xfrm>
        <a:custGeom>
          <a:avLst/>
          <a:gdLst/>
          <a:ahLst/>
          <a:cxnLst/>
          <a:rect l="0" t="0" r="0" b="0"/>
          <a:pathLst>
            <a:path>
              <a:moveTo>
                <a:pt x="0" y="20939"/>
              </a:moveTo>
              <a:lnTo>
                <a:pt x="3197176"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22B513-6034-B847-A905-34DC7185C9CD}">
      <dsp:nvSpPr>
        <dsp:cNvPr id="0" name=""/>
        <dsp:cNvSpPr/>
      </dsp:nvSpPr>
      <dsp:spPr>
        <a:xfrm rot="20343645">
          <a:off x="3286308" y="1426776"/>
          <a:ext cx="3808688" cy="41879"/>
        </a:xfrm>
        <a:custGeom>
          <a:avLst/>
          <a:gdLst/>
          <a:ahLst/>
          <a:cxnLst/>
          <a:rect l="0" t="0" r="0" b="0"/>
          <a:pathLst>
            <a:path>
              <a:moveTo>
                <a:pt x="0" y="20939"/>
              </a:moveTo>
              <a:lnTo>
                <a:pt x="3808688"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731E66-22C2-DA43-B777-62937A80B975}">
      <dsp:nvSpPr>
        <dsp:cNvPr id="0" name=""/>
        <dsp:cNvSpPr/>
      </dsp:nvSpPr>
      <dsp:spPr>
        <a:xfrm>
          <a:off x="1453000" y="1284565"/>
          <a:ext cx="2304789" cy="23047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3B04C-8B2C-3C4D-ABCC-CEECFB4B4DA6}">
      <dsp:nvSpPr>
        <dsp:cNvPr id="0" name=""/>
        <dsp:cNvSpPr/>
      </dsp:nvSpPr>
      <dsp:spPr>
        <a:xfrm>
          <a:off x="6650962" y="0"/>
          <a:ext cx="2278311" cy="90607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Mutation Score</a:t>
          </a:r>
        </a:p>
      </dsp:txBody>
      <dsp:txXfrm>
        <a:off x="6984613" y="132691"/>
        <a:ext cx="1611009" cy="640690"/>
      </dsp:txXfrm>
    </dsp:sp>
    <dsp:sp modelId="{7DF6E085-26BC-844A-A16E-23145049E2DC}">
      <dsp:nvSpPr>
        <dsp:cNvPr id="0" name=""/>
        <dsp:cNvSpPr/>
      </dsp:nvSpPr>
      <dsp:spPr>
        <a:xfrm>
          <a:off x="6595031" y="1693983"/>
          <a:ext cx="2352323" cy="94530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Minimal Mutants</a:t>
          </a:r>
        </a:p>
      </dsp:txBody>
      <dsp:txXfrm>
        <a:off x="6939521" y="1832420"/>
        <a:ext cx="1663343" cy="668430"/>
      </dsp:txXfrm>
    </dsp:sp>
    <dsp:sp modelId="{EEB07ECD-292A-544F-916B-309BD71184FA}">
      <dsp:nvSpPr>
        <dsp:cNvPr id="0" name=""/>
        <dsp:cNvSpPr/>
      </dsp:nvSpPr>
      <dsp:spPr>
        <a:xfrm>
          <a:off x="6039247" y="3840281"/>
          <a:ext cx="3139344" cy="7455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Sufficient Mutation Operators</a:t>
          </a:r>
        </a:p>
      </dsp:txBody>
      <dsp:txXfrm>
        <a:off x="6498993" y="3949468"/>
        <a:ext cx="2219852" cy="527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59B77-BD40-3147-AC4B-29BCD79FFC9F}">
      <dsp:nvSpPr>
        <dsp:cNvPr id="0" name=""/>
        <dsp:cNvSpPr/>
      </dsp:nvSpPr>
      <dsp:spPr>
        <a:xfrm rot="1172606">
          <a:off x="3310467" y="3292330"/>
          <a:ext cx="3527207" cy="41879"/>
        </a:xfrm>
        <a:custGeom>
          <a:avLst/>
          <a:gdLst/>
          <a:ahLst/>
          <a:cxnLst/>
          <a:rect l="0" t="0" r="0" b="0"/>
          <a:pathLst>
            <a:path>
              <a:moveTo>
                <a:pt x="0" y="20939"/>
              </a:moveTo>
              <a:lnTo>
                <a:pt x="3527207"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7C6B3-C902-FA4A-A108-A810CC0AC538}">
      <dsp:nvSpPr>
        <dsp:cNvPr id="0" name=""/>
        <dsp:cNvSpPr/>
      </dsp:nvSpPr>
      <dsp:spPr>
        <a:xfrm rot="21420268">
          <a:off x="3409887" y="2290267"/>
          <a:ext cx="3197176" cy="41879"/>
        </a:xfrm>
        <a:custGeom>
          <a:avLst/>
          <a:gdLst/>
          <a:ahLst/>
          <a:cxnLst/>
          <a:rect l="0" t="0" r="0" b="0"/>
          <a:pathLst>
            <a:path>
              <a:moveTo>
                <a:pt x="0" y="20939"/>
              </a:moveTo>
              <a:lnTo>
                <a:pt x="3197176"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22B513-6034-B847-A905-34DC7185C9CD}">
      <dsp:nvSpPr>
        <dsp:cNvPr id="0" name=""/>
        <dsp:cNvSpPr/>
      </dsp:nvSpPr>
      <dsp:spPr>
        <a:xfrm rot="20343645">
          <a:off x="3286308" y="1426776"/>
          <a:ext cx="3808688" cy="41879"/>
        </a:xfrm>
        <a:custGeom>
          <a:avLst/>
          <a:gdLst/>
          <a:ahLst/>
          <a:cxnLst/>
          <a:rect l="0" t="0" r="0" b="0"/>
          <a:pathLst>
            <a:path>
              <a:moveTo>
                <a:pt x="0" y="20939"/>
              </a:moveTo>
              <a:lnTo>
                <a:pt x="3808688"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731E66-22C2-DA43-B777-62937A80B975}">
      <dsp:nvSpPr>
        <dsp:cNvPr id="0" name=""/>
        <dsp:cNvSpPr/>
      </dsp:nvSpPr>
      <dsp:spPr>
        <a:xfrm>
          <a:off x="1453000" y="1284565"/>
          <a:ext cx="2304789" cy="23047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3B04C-8B2C-3C4D-ABCC-CEECFB4B4DA6}">
      <dsp:nvSpPr>
        <dsp:cNvPr id="0" name=""/>
        <dsp:cNvSpPr/>
      </dsp:nvSpPr>
      <dsp:spPr>
        <a:xfrm>
          <a:off x="6650962" y="0"/>
          <a:ext cx="2278311" cy="906072"/>
        </a:xfrm>
        <a:prstGeom prst="ellipse">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t>Mutation Score</a:t>
          </a:r>
        </a:p>
      </dsp:txBody>
      <dsp:txXfrm>
        <a:off x="6984613" y="132691"/>
        <a:ext cx="1611009" cy="640690"/>
      </dsp:txXfrm>
    </dsp:sp>
    <dsp:sp modelId="{7DF6E085-26BC-844A-A16E-23145049E2DC}">
      <dsp:nvSpPr>
        <dsp:cNvPr id="0" name=""/>
        <dsp:cNvSpPr/>
      </dsp:nvSpPr>
      <dsp:spPr>
        <a:xfrm>
          <a:off x="6595031" y="1693983"/>
          <a:ext cx="2352323" cy="94530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Minimal Mutants</a:t>
          </a:r>
        </a:p>
      </dsp:txBody>
      <dsp:txXfrm>
        <a:off x="6939521" y="1832420"/>
        <a:ext cx="1663343" cy="668430"/>
      </dsp:txXfrm>
    </dsp:sp>
    <dsp:sp modelId="{EEB07ECD-292A-544F-916B-309BD71184FA}">
      <dsp:nvSpPr>
        <dsp:cNvPr id="0" name=""/>
        <dsp:cNvSpPr/>
      </dsp:nvSpPr>
      <dsp:spPr>
        <a:xfrm>
          <a:off x="6039247" y="3840281"/>
          <a:ext cx="3139344" cy="7455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Sufficient Mutation Operators</a:t>
          </a:r>
        </a:p>
      </dsp:txBody>
      <dsp:txXfrm>
        <a:off x="6498993" y="3949468"/>
        <a:ext cx="2219852" cy="5272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59B77-BD40-3147-AC4B-29BCD79FFC9F}">
      <dsp:nvSpPr>
        <dsp:cNvPr id="0" name=""/>
        <dsp:cNvSpPr/>
      </dsp:nvSpPr>
      <dsp:spPr>
        <a:xfrm rot="1172606">
          <a:off x="3310467" y="3292330"/>
          <a:ext cx="3527207" cy="41879"/>
        </a:xfrm>
        <a:custGeom>
          <a:avLst/>
          <a:gdLst/>
          <a:ahLst/>
          <a:cxnLst/>
          <a:rect l="0" t="0" r="0" b="0"/>
          <a:pathLst>
            <a:path>
              <a:moveTo>
                <a:pt x="0" y="20939"/>
              </a:moveTo>
              <a:lnTo>
                <a:pt x="3527207"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7C6B3-C902-FA4A-A108-A810CC0AC538}">
      <dsp:nvSpPr>
        <dsp:cNvPr id="0" name=""/>
        <dsp:cNvSpPr/>
      </dsp:nvSpPr>
      <dsp:spPr>
        <a:xfrm rot="21420268">
          <a:off x="3409887" y="2290267"/>
          <a:ext cx="3197176" cy="41879"/>
        </a:xfrm>
        <a:custGeom>
          <a:avLst/>
          <a:gdLst/>
          <a:ahLst/>
          <a:cxnLst/>
          <a:rect l="0" t="0" r="0" b="0"/>
          <a:pathLst>
            <a:path>
              <a:moveTo>
                <a:pt x="0" y="20939"/>
              </a:moveTo>
              <a:lnTo>
                <a:pt x="3197176"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22B513-6034-B847-A905-34DC7185C9CD}">
      <dsp:nvSpPr>
        <dsp:cNvPr id="0" name=""/>
        <dsp:cNvSpPr/>
      </dsp:nvSpPr>
      <dsp:spPr>
        <a:xfrm rot="20343645">
          <a:off x="3286308" y="1426776"/>
          <a:ext cx="3808688" cy="41879"/>
        </a:xfrm>
        <a:custGeom>
          <a:avLst/>
          <a:gdLst/>
          <a:ahLst/>
          <a:cxnLst/>
          <a:rect l="0" t="0" r="0" b="0"/>
          <a:pathLst>
            <a:path>
              <a:moveTo>
                <a:pt x="0" y="20939"/>
              </a:moveTo>
              <a:lnTo>
                <a:pt x="3808688"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731E66-22C2-DA43-B777-62937A80B975}">
      <dsp:nvSpPr>
        <dsp:cNvPr id="0" name=""/>
        <dsp:cNvSpPr/>
      </dsp:nvSpPr>
      <dsp:spPr>
        <a:xfrm>
          <a:off x="1453000" y="1284565"/>
          <a:ext cx="2304789" cy="23047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3B04C-8B2C-3C4D-ABCC-CEECFB4B4DA6}">
      <dsp:nvSpPr>
        <dsp:cNvPr id="0" name=""/>
        <dsp:cNvSpPr/>
      </dsp:nvSpPr>
      <dsp:spPr>
        <a:xfrm>
          <a:off x="6650962" y="0"/>
          <a:ext cx="2278311" cy="90607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Mutation Score</a:t>
          </a:r>
        </a:p>
      </dsp:txBody>
      <dsp:txXfrm>
        <a:off x="6984613" y="132691"/>
        <a:ext cx="1611009" cy="640690"/>
      </dsp:txXfrm>
    </dsp:sp>
    <dsp:sp modelId="{7DF6E085-26BC-844A-A16E-23145049E2DC}">
      <dsp:nvSpPr>
        <dsp:cNvPr id="0" name=""/>
        <dsp:cNvSpPr/>
      </dsp:nvSpPr>
      <dsp:spPr>
        <a:xfrm>
          <a:off x="6595031" y="1693983"/>
          <a:ext cx="2352323" cy="945304"/>
        </a:xfrm>
        <a:prstGeom prst="ellipse">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Minimal Mutants</a:t>
          </a:r>
        </a:p>
      </dsp:txBody>
      <dsp:txXfrm>
        <a:off x="6939521" y="1832420"/>
        <a:ext cx="1663343" cy="668430"/>
      </dsp:txXfrm>
    </dsp:sp>
    <dsp:sp modelId="{EEB07ECD-292A-544F-916B-309BD71184FA}">
      <dsp:nvSpPr>
        <dsp:cNvPr id="0" name=""/>
        <dsp:cNvSpPr/>
      </dsp:nvSpPr>
      <dsp:spPr>
        <a:xfrm>
          <a:off x="6039247" y="3840281"/>
          <a:ext cx="3139344" cy="7455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Sufficient Mutation Operators</a:t>
          </a:r>
        </a:p>
      </dsp:txBody>
      <dsp:txXfrm>
        <a:off x="6498993" y="3949468"/>
        <a:ext cx="2219852" cy="5272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59B77-BD40-3147-AC4B-29BCD79FFC9F}">
      <dsp:nvSpPr>
        <dsp:cNvPr id="0" name=""/>
        <dsp:cNvSpPr/>
      </dsp:nvSpPr>
      <dsp:spPr>
        <a:xfrm rot="1172606">
          <a:off x="3310467" y="3292330"/>
          <a:ext cx="3527207" cy="41879"/>
        </a:xfrm>
        <a:custGeom>
          <a:avLst/>
          <a:gdLst/>
          <a:ahLst/>
          <a:cxnLst/>
          <a:rect l="0" t="0" r="0" b="0"/>
          <a:pathLst>
            <a:path>
              <a:moveTo>
                <a:pt x="0" y="20939"/>
              </a:moveTo>
              <a:lnTo>
                <a:pt x="3527207"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7C6B3-C902-FA4A-A108-A810CC0AC538}">
      <dsp:nvSpPr>
        <dsp:cNvPr id="0" name=""/>
        <dsp:cNvSpPr/>
      </dsp:nvSpPr>
      <dsp:spPr>
        <a:xfrm rot="21420268">
          <a:off x="3409887" y="2290267"/>
          <a:ext cx="3197176" cy="41879"/>
        </a:xfrm>
        <a:custGeom>
          <a:avLst/>
          <a:gdLst/>
          <a:ahLst/>
          <a:cxnLst/>
          <a:rect l="0" t="0" r="0" b="0"/>
          <a:pathLst>
            <a:path>
              <a:moveTo>
                <a:pt x="0" y="20939"/>
              </a:moveTo>
              <a:lnTo>
                <a:pt x="3197176"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22B513-6034-B847-A905-34DC7185C9CD}">
      <dsp:nvSpPr>
        <dsp:cNvPr id="0" name=""/>
        <dsp:cNvSpPr/>
      </dsp:nvSpPr>
      <dsp:spPr>
        <a:xfrm rot="20343645">
          <a:off x="3286308" y="1426776"/>
          <a:ext cx="3808688" cy="41879"/>
        </a:xfrm>
        <a:custGeom>
          <a:avLst/>
          <a:gdLst/>
          <a:ahLst/>
          <a:cxnLst/>
          <a:rect l="0" t="0" r="0" b="0"/>
          <a:pathLst>
            <a:path>
              <a:moveTo>
                <a:pt x="0" y="20939"/>
              </a:moveTo>
              <a:lnTo>
                <a:pt x="3808688" y="20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731E66-22C2-DA43-B777-62937A80B975}">
      <dsp:nvSpPr>
        <dsp:cNvPr id="0" name=""/>
        <dsp:cNvSpPr/>
      </dsp:nvSpPr>
      <dsp:spPr>
        <a:xfrm>
          <a:off x="1453000" y="1284565"/>
          <a:ext cx="2304789" cy="23047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3B04C-8B2C-3C4D-ABCC-CEECFB4B4DA6}">
      <dsp:nvSpPr>
        <dsp:cNvPr id="0" name=""/>
        <dsp:cNvSpPr/>
      </dsp:nvSpPr>
      <dsp:spPr>
        <a:xfrm>
          <a:off x="6650962" y="0"/>
          <a:ext cx="2278311" cy="90607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Mutation Score</a:t>
          </a:r>
        </a:p>
      </dsp:txBody>
      <dsp:txXfrm>
        <a:off x="6984613" y="132691"/>
        <a:ext cx="1611009" cy="640690"/>
      </dsp:txXfrm>
    </dsp:sp>
    <dsp:sp modelId="{7DF6E085-26BC-844A-A16E-23145049E2DC}">
      <dsp:nvSpPr>
        <dsp:cNvPr id="0" name=""/>
        <dsp:cNvSpPr/>
      </dsp:nvSpPr>
      <dsp:spPr>
        <a:xfrm>
          <a:off x="6595031" y="1693983"/>
          <a:ext cx="2352323" cy="94530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Minimal Mutants</a:t>
          </a:r>
        </a:p>
      </dsp:txBody>
      <dsp:txXfrm>
        <a:off x="6939521" y="1832420"/>
        <a:ext cx="1663343" cy="668430"/>
      </dsp:txXfrm>
    </dsp:sp>
    <dsp:sp modelId="{EEB07ECD-292A-544F-916B-309BD71184FA}">
      <dsp:nvSpPr>
        <dsp:cNvPr id="0" name=""/>
        <dsp:cNvSpPr/>
      </dsp:nvSpPr>
      <dsp:spPr>
        <a:xfrm>
          <a:off x="6039247" y="3840281"/>
          <a:ext cx="3139344" cy="745576"/>
        </a:xfrm>
        <a:prstGeom prst="ellipse">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Sufficient Mutation Operators</a:t>
          </a:r>
        </a:p>
      </dsp:txBody>
      <dsp:txXfrm>
        <a:off x="6498993" y="3949468"/>
        <a:ext cx="2219852" cy="52720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856FA-E674-2840-8B90-097A112DB2F6}" type="datetimeFigureOut">
              <a:rPr lang="en-US" smtClean="0"/>
              <a:t>4/7/18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69BDB-E860-8445-B747-1DC5CD8164D8}" type="slidenum">
              <a:rPr lang="en-US" smtClean="0"/>
              <a:t>‹#›</a:t>
            </a:fld>
            <a:endParaRPr lang="en-US"/>
          </a:p>
        </p:txBody>
      </p:sp>
    </p:spTree>
    <p:extLst>
      <p:ext uri="{BB962C8B-B14F-4D97-AF65-F5344CB8AC3E}">
        <p14:creationId xmlns:p14="http://schemas.microsoft.com/office/powerpoint/2010/main" val="61974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69BDB-E860-8445-B747-1DC5CD8164D8}" type="slidenum">
              <a:rPr lang="en-US" smtClean="0"/>
              <a:t>1</a:t>
            </a:fld>
            <a:endParaRPr lang="en-US"/>
          </a:p>
        </p:txBody>
      </p:sp>
    </p:spTree>
    <p:extLst>
      <p:ext uri="{BB962C8B-B14F-4D97-AF65-F5344CB8AC3E}">
        <p14:creationId xmlns:p14="http://schemas.microsoft.com/office/powerpoint/2010/main" val="119580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something about how these transformations are representative of other approximate transformations</a:t>
            </a:r>
          </a:p>
        </p:txBody>
      </p:sp>
      <p:sp>
        <p:nvSpPr>
          <p:cNvPr id="4" name="Slide Number Placeholder 3"/>
          <p:cNvSpPr>
            <a:spLocks noGrp="1"/>
          </p:cNvSpPr>
          <p:nvPr>
            <p:ph type="sldNum" sz="quarter" idx="10"/>
          </p:nvPr>
        </p:nvSpPr>
        <p:spPr/>
        <p:txBody>
          <a:bodyPr/>
          <a:lstStyle/>
          <a:p>
            <a:fld id="{D7D69BDB-E860-8445-B747-1DC5CD8164D8}" type="slidenum">
              <a:rPr lang="en-US" smtClean="0"/>
              <a:t>30</a:t>
            </a:fld>
            <a:endParaRPr lang="en-US"/>
          </a:p>
        </p:txBody>
      </p:sp>
    </p:spTree>
    <p:extLst>
      <p:ext uri="{BB962C8B-B14F-4D97-AF65-F5344CB8AC3E}">
        <p14:creationId xmlns:p14="http://schemas.microsoft.com/office/powerpoint/2010/main" val="364014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69BDB-E860-8445-B747-1DC5CD8164D8}" type="slidenum">
              <a:rPr lang="en-US" smtClean="0"/>
              <a:t>32</a:t>
            </a:fld>
            <a:endParaRPr lang="en-US"/>
          </a:p>
        </p:txBody>
      </p:sp>
    </p:spTree>
    <p:extLst>
      <p:ext uri="{BB962C8B-B14F-4D97-AF65-F5344CB8AC3E}">
        <p14:creationId xmlns:p14="http://schemas.microsoft.com/office/powerpoint/2010/main" val="421511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fact that approximate transformations end up in the sufficient mutation operator sets shows that they are important, since sufficient mutation operators are meant to be representative of all operators </a:t>
            </a:r>
            <a:endParaRPr lang="en-US" dirty="0"/>
          </a:p>
          <a:p>
            <a:endParaRPr lang="en-US" dirty="0"/>
          </a:p>
        </p:txBody>
      </p:sp>
      <p:sp>
        <p:nvSpPr>
          <p:cNvPr id="4" name="Slide Number Placeholder 3"/>
          <p:cNvSpPr>
            <a:spLocks noGrp="1"/>
          </p:cNvSpPr>
          <p:nvPr>
            <p:ph type="sldNum" sz="quarter" idx="10"/>
          </p:nvPr>
        </p:nvSpPr>
        <p:spPr/>
        <p:txBody>
          <a:bodyPr/>
          <a:lstStyle/>
          <a:p>
            <a:fld id="{D7D69BDB-E860-8445-B747-1DC5CD8164D8}" type="slidenum">
              <a:rPr lang="en-US" smtClean="0"/>
              <a:t>47</a:t>
            </a:fld>
            <a:endParaRPr lang="en-US"/>
          </a:p>
        </p:txBody>
      </p:sp>
    </p:spTree>
    <p:extLst>
      <p:ext uri="{BB962C8B-B14F-4D97-AF65-F5344CB8AC3E}">
        <p14:creationId xmlns:p14="http://schemas.microsoft.com/office/powerpoint/2010/main" val="401216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loop iterates over all elements in a data structure, the loop body checks whether a condition holds before performing the computation.</a:t>
            </a:r>
          </a:p>
          <a:p>
            <a:r>
              <a:rPr lang="en-US" dirty="0" err="1"/>
              <a:t>Jblas</a:t>
            </a:r>
            <a:r>
              <a:rPr lang="en-US" dirty="0"/>
              <a:t> example</a:t>
            </a:r>
          </a:p>
          <a:p>
            <a:endParaRPr lang="en-US" dirty="0"/>
          </a:p>
          <a:p>
            <a:r>
              <a:rPr lang="en-US" dirty="0"/>
              <a:t>The LPM mutant is not killed by </a:t>
            </a:r>
            <a:r>
              <a:rPr lang="en-US" dirty="0" err="1"/>
              <a:t>testArgMinMax</a:t>
            </a:r>
            <a:r>
              <a:rPr lang="en-US" dirty="0"/>
              <a:t>(), because the index with the minimum element is not skipped.</a:t>
            </a:r>
          </a:p>
          <a:p>
            <a:r>
              <a:rPr lang="en-US" dirty="0"/>
              <a:t>TODO: potentially add one pattern for precision degradation</a:t>
            </a:r>
          </a:p>
        </p:txBody>
      </p:sp>
      <p:sp>
        <p:nvSpPr>
          <p:cNvPr id="4" name="Slide Number Placeholder 3"/>
          <p:cNvSpPr>
            <a:spLocks noGrp="1"/>
          </p:cNvSpPr>
          <p:nvPr>
            <p:ph type="sldNum" sz="quarter" idx="10"/>
          </p:nvPr>
        </p:nvSpPr>
        <p:spPr/>
        <p:txBody>
          <a:bodyPr/>
          <a:lstStyle/>
          <a:p>
            <a:fld id="{D7D69BDB-E860-8445-B747-1DC5CD8164D8}" type="slidenum">
              <a:rPr lang="en-US" smtClean="0"/>
              <a:t>52</a:t>
            </a:fld>
            <a:endParaRPr lang="en-US"/>
          </a:p>
        </p:txBody>
      </p:sp>
    </p:spTree>
    <p:extLst>
      <p:ext uri="{BB962C8B-B14F-4D97-AF65-F5344CB8AC3E}">
        <p14:creationId xmlns:p14="http://schemas.microsoft.com/office/powerpoint/2010/main" val="63301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a:t>
            </a:r>
          </a:p>
        </p:txBody>
      </p:sp>
      <p:sp>
        <p:nvSpPr>
          <p:cNvPr id="4" name="Slide Number Placeholder 3"/>
          <p:cNvSpPr>
            <a:spLocks noGrp="1"/>
          </p:cNvSpPr>
          <p:nvPr>
            <p:ph type="sldNum" sz="quarter" idx="10"/>
          </p:nvPr>
        </p:nvSpPr>
        <p:spPr/>
        <p:txBody>
          <a:bodyPr/>
          <a:lstStyle/>
          <a:p>
            <a:fld id="{D7D69BDB-E860-8445-B747-1DC5CD8164D8}" type="slidenum">
              <a:rPr lang="en-US" smtClean="0"/>
              <a:t>56</a:t>
            </a:fld>
            <a:endParaRPr lang="en-US"/>
          </a:p>
        </p:txBody>
      </p:sp>
    </p:spTree>
    <p:extLst>
      <p:ext uri="{BB962C8B-B14F-4D97-AF65-F5344CB8AC3E}">
        <p14:creationId xmlns:p14="http://schemas.microsoft.com/office/powerpoint/2010/main" val="228340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we have two options; either the mutant is semantically equivalent to the original program, or the survival of the mutant indicate a buggy/inadequate/missing test (BAD test).</a:t>
            </a:r>
          </a:p>
          <a:p>
            <a:r>
              <a:rPr lang="en-US" dirty="0"/>
              <a:t>However, we found that there is a 3</a:t>
            </a:r>
            <a:r>
              <a:rPr lang="en-US" baseline="30000" dirty="0"/>
              <a:t>rd</a:t>
            </a:r>
            <a:r>
              <a:rPr lang="en-US" dirty="0"/>
              <a:t> possibility; the mutant is semantically different from the original program, but produces acceptable outcomes that are within the range of precision. This applies not only to approx., but to other mutants in general.</a:t>
            </a:r>
          </a:p>
          <a:p>
            <a:endParaRPr lang="en-US" dirty="0"/>
          </a:p>
          <a:p>
            <a:r>
              <a:rPr lang="en-US" dirty="0"/>
              <a:t>We acknowledge that specifying approx. is hard. It is dependent on the domain knowledge, on the usage context, and the quality of the tests.</a:t>
            </a:r>
          </a:p>
        </p:txBody>
      </p:sp>
      <p:sp>
        <p:nvSpPr>
          <p:cNvPr id="4" name="Slide Number Placeholder 3"/>
          <p:cNvSpPr>
            <a:spLocks noGrp="1"/>
          </p:cNvSpPr>
          <p:nvPr>
            <p:ph type="sldNum" sz="quarter" idx="10"/>
          </p:nvPr>
        </p:nvSpPr>
        <p:spPr/>
        <p:txBody>
          <a:bodyPr/>
          <a:lstStyle/>
          <a:p>
            <a:fld id="{D7D69BDB-E860-8445-B747-1DC5CD8164D8}" type="slidenum">
              <a:rPr lang="en-US" smtClean="0"/>
              <a:t>57</a:t>
            </a:fld>
            <a:endParaRPr lang="en-US"/>
          </a:p>
        </p:txBody>
      </p:sp>
    </p:spTree>
    <p:extLst>
      <p:ext uri="{BB962C8B-B14F-4D97-AF65-F5344CB8AC3E}">
        <p14:creationId xmlns:p14="http://schemas.microsoft.com/office/powerpoint/2010/main" val="106923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69BDB-E860-8445-B747-1DC5CD8164D8}" type="slidenum">
              <a:rPr lang="en-US" smtClean="0"/>
              <a:t>58</a:t>
            </a:fld>
            <a:endParaRPr lang="en-US"/>
          </a:p>
        </p:txBody>
      </p:sp>
    </p:spTree>
    <p:extLst>
      <p:ext uri="{BB962C8B-B14F-4D97-AF65-F5344CB8AC3E}">
        <p14:creationId xmlns:p14="http://schemas.microsoft.com/office/powerpoint/2010/main" val="230084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these insights are not new to the testing community, the real value lies in the fact that the approximate transformations are able to detect those problems, bringing them to the attention of the developer who might not have such considerations in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submitted pull requests that fix bad tests, to evaluate whether these insights can help developers improve their test suites. </a:t>
            </a:r>
            <a:endParaRPr lang="en-US" dirty="0"/>
          </a:p>
          <a:p>
            <a:endParaRPr lang="en-US" dirty="0"/>
          </a:p>
        </p:txBody>
      </p:sp>
      <p:sp>
        <p:nvSpPr>
          <p:cNvPr id="4" name="Slide Number Placeholder 3"/>
          <p:cNvSpPr>
            <a:spLocks noGrp="1"/>
          </p:cNvSpPr>
          <p:nvPr>
            <p:ph type="sldNum" sz="quarter" idx="10"/>
          </p:nvPr>
        </p:nvSpPr>
        <p:spPr/>
        <p:txBody>
          <a:bodyPr/>
          <a:lstStyle/>
          <a:p>
            <a:fld id="{D7D69BDB-E860-8445-B747-1DC5CD8164D8}" type="slidenum">
              <a:rPr lang="en-US" smtClean="0"/>
              <a:t>60</a:t>
            </a:fld>
            <a:endParaRPr lang="en-US"/>
          </a:p>
        </p:txBody>
      </p:sp>
    </p:spTree>
    <p:extLst>
      <p:ext uri="{BB962C8B-B14F-4D97-AF65-F5344CB8AC3E}">
        <p14:creationId xmlns:p14="http://schemas.microsoft.com/office/powerpoint/2010/main" val="150644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69BDB-E860-8445-B747-1DC5CD8164D8}" type="slidenum">
              <a:rPr lang="en-US" smtClean="0"/>
              <a:t>9</a:t>
            </a:fld>
            <a:endParaRPr lang="en-US"/>
          </a:p>
        </p:txBody>
      </p:sp>
    </p:spTree>
    <p:extLst>
      <p:ext uri="{BB962C8B-B14F-4D97-AF65-F5344CB8AC3E}">
        <p14:creationId xmlns:p14="http://schemas.microsoft.com/office/powerpoint/2010/main" val="166026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killed mutant by the test suite</a:t>
            </a:r>
          </a:p>
          <a:p>
            <a:r>
              <a:rPr lang="en-US" dirty="0"/>
              <a:t>Mention that they are integers and therefore the division will lead to zero</a:t>
            </a:r>
          </a:p>
        </p:txBody>
      </p:sp>
      <p:sp>
        <p:nvSpPr>
          <p:cNvPr id="4" name="Slide Number Placeholder 3"/>
          <p:cNvSpPr>
            <a:spLocks noGrp="1"/>
          </p:cNvSpPr>
          <p:nvPr>
            <p:ph type="sldNum" sz="quarter" idx="10"/>
          </p:nvPr>
        </p:nvSpPr>
        <p:spPr/>
        <p:txBody>
          <a:bodyPr/>
          <a:lstStyle/>
          <a:p>
            <a:fld id="{D7D69BDB-E860-8445-B747-1DC5CD8164D8}" type="slidenum">
              <a:rPr lang="en-US" smtClean="0"/>
              <a:t>19</a:t>
            </a:fld>
            <a:endParaRPr lang="en-US"/>
          </a:p>
        </p:txBody>
      </p:sp>
    </p:spTree>
    <p:extLst>
      <p:ext uri="{BB962C8B-B14F-4D97-AF65-F5344CB8AC3E}">
        <p14:creationId xmlns:p14="http://schemas.microsoft.com/office/powerpoint/2010/main" val="221397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killed mutant by the test suite</a:t>
            </a:r>
          </a:p>
        </p:txBody>
      </p:sp>
      <p:sp>
        <p:nvSpPr>
          <p:cNvPr id="4" name="Slide Number Placeholder 3"/>
          <p:cNvSpPr>
            <a:spLocks noGrp="1"/>
          </p:cNvSpPr>
          <p:nvPr>
            <p:ph type="sldNum" sz="quarter" idx="10"/>
          </p:nvPr>
        </p:nvSpPr>
        <p:spPr/>
        <p:txBody>
          <a:bodyPr/>
          <a:lstStyle/>
          <a:p>
            <a:fld id="{D7D69BDB-E860-8445-B747-1DC5CD8164D8}" type="slidenum">
              <a:rPr lang="en-US" smtClean="0"/>
              <a:t>20</a:t>
            </a:fld>
            <a:endParaRPr lang="en-US"/>
          </a:p>
        </p:txBody>
      </p:sp>
    </p:spTree>
    <p:extLst>
      <p:ext uri="{BB962C8B-B14F-4D97-AF65-F5344CB8AC3E}">
        <p14:creationId xmlns:p14="http://schemas.microsoft.com/office/powerpoint/2010/main" val="196741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69BDB-E860-8445-B747-1DC5CD8164D8}" type="slidenum">
              <a:rPr lang="en-US" smtClean="0"/>
              <a:t>21</a:t>
            </a:fld>
            <a:endParaRPr lang="en-US"/>
          </a:p>
        </p:txBody>
      </p:sp>
    </p:spTree>
    <p:extLst>
      <p:ext uri="{BB962C8B-B14F-4D97-AF65-F5344CB8AC3E}">
        <p14:creationId xmlns:p14="http://schemas.microsoft.com/office/powerpoint/2010/main" val="95029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killed mutant by the test suite</a:t>
            </a:r>
          </a:p>
        </p:txBody>
      </p:sp>
      <p:sp>
        <p:nvSpPr>
          <p:cNvPr id="4" name="Slide Number Placeholder 3"/>
          <p:cNvSpPr>
            <a:spLocks noGrp="1"/>
          </p:cNvSpPr>
          <p:nvPr>
            <p:ph type="sldNum" sz="quarter" idx="10"/>
          </p:nvPr>
        </p:nvSpPr>
        <p:spPr/>
        <p:txBody>
          <a:bodyPr/>
          <a:lstStyle/>
          <a:p>
            <a:fld id="{D7D69BDB-E860-8445-B747-1DC5CD8164D8}" type="slidenum">
              <a:rPr lang="en-US" smtClean="0"/>
              <a:t>24</a:t>
            </a:fld>
            <a:endParaRPr lang="en-US"/>
          </a:p>
        </p:txBody>
      </p:sp>
    </p:spTree>
    <p:extLst>
      <p:ext uri="{BB962C8B-B14F-4D97-AF65-F5344CB8AC3E}">
        <p14:creationId xmlns:p14="http://schemas.microsoft.com/office/powerpoint/2010/main" val="3722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killed mutant by the test suite</a:t>
            </a:r>
          </a:p>
        </p:txBody>
      </p:sp>
      <p:sp>
        <p:nvSpPr>
          <p:cNvPr id="4" name="Slide Number Placeholder 3"/>
          <p:cNvSpPr>
            <a:spLocks noGrp="1"/>
          </p:cNvSpPr>
          <p:nvPr>
            <p:ph type="sldNum" sz="quarter" idx="10"/>
          </p:nvPr>
        </p:nvSpPr>
        <p:spPr/>
        <p:txBody>
          <a:bodyPr/>
          <a:lstStyle/>
          <a:p>
            <a:fld id="{D7D69BDB-E860-8445-B747-1DC5CD8164D8}" type="slidenum">
              <a:rPr lang="en-US" smtClean="0"/>
              <a:t>27</a:t>
            </a:fld>
            <a:endParaRPr lang="en-US"/>
          </a:p>
        </p:txBody>
      </p:sp>
    </p:spTree>
    <p:extLst>
      <p:ext uri="{BB962C8B-B14F-4D97-AF65-F5344CB8AC3E}">
        <p14:creationId xmlns:p14="http://schemas.microsoft.com/office/powerpoint/2010/main" val="118753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slides basically showed us how it would be like to use approx. transformations as mutation operators, and the value they can bring pointing out weaknesses in the test suite</a:t>
            </a:r>
          </a:p>
        </p:txBody>
      </p:sp>
      <p:sp>
        <p:nvSpPr>
          <p:cNvPr id="4" name="Slide Number Placeholder 3"/>
          <p:cNvSpPr>
            <a:spLocks noGrp="1"/>
          </p:cNvSpPr>
          <p:nvPr>
            <p:ph type="sldNum" sz="quarter" idx="10"/>
          </p:nvPr>
        </p:nvSpPr>
        <p:spPr/>
        <p:txBody>
          <a:bodyPr/>
          <a:lstStyle/>
          <a:p>
            <a:fld id="{D7D69BDB-E860-8445-B747-1DC5CD8164D8}" type="slidenum">
              <a:rPr lang="en-US" smtClean="0"/>
              <a:t>28</a:t>
            </a:fld>
            <a:endParaRPr lang="en-US"/>
          </a:p>
        </p:txBody>
      </p:sp>
    </p:spTree>
    <p:extLst>
      <p:ext uri="{BB962C8B-B14F-4D97-AF65-F5344CB8AC3E}">
        <p14:creationId xmlns:p14="http://schemas.microsoft.com/office/powerpoint/2010/main" val="194754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69BDB-E860-8445-B747-1DC5CD8164D8}" type="slidenum">
              <a:rPr lang="en-US" smtClean="0"/>
              <a:t>29</a:t>
            </a:fld>
            <a:endParaRPr lang="en-US"/>
          </a:p>
        </p:txBody>
      </p:sp>
    </p:spTree>
    <p:extLst>
      <p:ext uri="{BB962C8B-B14F-4D97-AF65-F5344CB8AC3E}">
        <p14:creationId xmlns:p14="http://schemas.microsoft.com/office/powerpoint/2010/main" val="12215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455DDA-E7FB-AD4F-9234-8BD0B23C43A0}" type="datetime1">
              <a:rPr lang="en-US" smtClean="0"/>
              <a:t>4/7/18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941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5CC26-F261-B047-B402-B86E239C7E2A}" type="datetime1">
              <a:rPr lang="en-US" smtClean="0"/>
              <a:t>4/7/18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468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7AD3B-6A45-EF40-A8C1-D3945ADF99B5}" type="datetime1">
              <a:rPr lang="en-US" smtClean="0"/>
              <a:t>4/7/18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659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7DA8F-46C9-7147-97B4-7A32C3521413}" type="datetime1">
              <a:rPr lang="en-US" smtClean="0"/>
              <a:t>4/7/18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925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76090A-FEFF-7341-9D5F-8CA19450DD0F}" type="datetime1">
              <a:rPr lang="en-US" smtClean="0"/>
              <a:t>4/7/18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439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9EA6EC-D07A-1F43-9816-5364EE19C97B}" type="datetime1">
              <a:rPr lang="en-US" smtClean="0"/>
              <a:t>4/7/18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5918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EF0D0-174E-2441-8251-77C9DB6E12A5}" type="datetime1">
              <a:rPr lang="en-US" smtClean="0"/>
              <a:t>4/7/18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38840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ED9BC6-8111-7945-A58B-78FED8A1EE31}" type="datetime1">
              <a:rPr lang="en-US" smtClean="0"/>
              <a:t>4/7/18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727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051A7-2950-0D49-992F-D33DE79B278C}" type="datetime1">
              <a:rPr lang="en-US" smtClean="0"/>
              <a:t>4/7/18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214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B9DD9D-BDE9-6543-821D-E43743A5D33A}" type="datetime1">
              <a:rPr lang="en-US" smtClean="0"/>
              <a:t>4/7/18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97753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C15119-C7A3-224B-910F-4DF2745D1FCA}" type="datetime1">
              <a:rPr lang="en-US" smtClean="0"/>
              <a:t>4/7/18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227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83A95-637C-184F-9BEF-4C8152F2111E}" type="datetime1">
              <a:rPr lang="en-US" smtClean="0"/>
              <a:t>4/7/18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941783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61EF-1573-3641-A308-0014D17B61CE}"/>
              </a:ext>
            </a:extLst>
          </p:cNvPr>
          <p:cNvSpPr>
            <a:spLocks noGrp="1"/>
          </p:cNvSpPr>
          <p:nvPr>
            <p:ph type="ctrTitle"/>
          </p:nvPr>
        </p:nvSpPr>
        <p:spPr>
          <a:xfrm>
            <a:off x="1161721" y="2543504"/>
            <a:ext cx="10847399" cy="871866"/>
          </a:xfrm>
        </p:spPr>
        <p:txBody>
          <a:bodyPr>
            <a:normAutofit fontScale="90000"/>
          </a:bodyPr>
          <a:lstStyle/>
          <a:p>
            <a:pPr algn="ctr"/>
            <a:r>
              <a:rPr lang="en-US" dirty="0"/>
              <a:t>Approximate Transformations as Mutation Operators</a:t>
            </a:r>
            <a:endParaRPr lang="en-US" sz="4000" dirty="0">
              <a:latin typeface="Baghdad" pitchFamily="2" charset="-78"/>
              <a:cs typeface="Baghdad" pitchFamily="2" charset="-78"/>
            </a:endParaRPr>
          </a:p>
        </p:txBody>
      </p:sp>
      <p:sp>
        <p:nvSpPr>
          <p:cNvPr id="3" name="Subtitle 2">
            <a:extLst>
              <a:ext uri="{FF2B5EF4-FFF2-40B4-BE49-F238E27FC236}">
                <a16:creationId xmlns:a16="http://schemas.microsoft.com/office/drawing/2014/main" id="{0B75A445-8CAB-9C4B-A37C-2BBAD25FD049}"/>
              </a:ext>
            </a:extLst>
          </p:cNvPr>
          <p:cNvSpPr>
            <a:spLocks noGrp="1"/>
          </p:cNvSpPr>
          <p:nvPr>
            <p:ph type="subTitle" idx="1"/>
          </p:nvPr>
        </p:nvSpPr>
        <p:spPr>
          <a:xfrm>
            <a:off x="2" y="4658101"/>
            <a:ext cx="12191998" cy="1655762"/>
          </a:xfrm>
        </p:spPr>
        <p:txBody>
          <a:bodyPr>
            <a:normAutofit/>
          </a:bodyPr>
          <a:lstStyle/>
          <a:p>
            <a:pPr algn="ctr"/>
            <a:r>
              <a:rPr lang="en-US" b="1" dirty="0"/>
              <a:t>Farah Hariri</a:t>
            </a:r>
            <a:r>
              <a:rPr lang="en-US" sz="3200" b="1" baseline="30000" dirty="0"/>
              <a:t>†</a:t>
            </a:r>
            <a:r>
              <a:rPr lang="en-US" b="1" dirty="0">
                <a:solidFill>
                  <a:schemeClr val="tx1"/>
                </a:solidFill>
              </a:rPr>
              <a:t>, </a:t>
            </a:r>
            <a:r>
              <a:rPr lang="en-US" dirty="0">
                <a:solidFill>
                  <a:schemeClr val="tx1"/>
                </a:solidFill>
              </a:rPr>
              <a:t>August Shi</a:t>
            </a:r>
            <a:r>
              <a:rPr lang="en-US" sz="3200" b="1" baseline="30000" dirty="0">
                <a:solidFill>
                  <a:schemeClr val="tx1"/>
                </a:solidFill>
              </a:rPr>
              <a:t>†</a:t>
            </a:r>
            <a:r>
              <a:rPr lang="en-US" dirty="0">
                <a:solidFill>
                  <a:schemeClr val="tx1"/>
                </a:solidFill>
              </a:rPr>
              <a:t>, </a:t>
            </a:r>
            <a:r>
              <a:rPr lang="en-US" dirty="0" err="1">
                <a:solidFill>
                  <a:schemeClr val="tx1"/>
                </a:solidFill>
              </a:rPr>
              <a:t>Owolabi</a:t>
            </a:r>
            <a:r>
              <a:rPr lang="en-US" dirty="0">
                <a:solidFill>
                  <a:schemeClr val="tx1"/>
                </a:solidFill>
              </a:rPr>
              <a:t> </a:t>
            </a:r>
            <a:r>
              <a:rPr lang="en-US" dirty="0" err="1">
                <a:solidFill>
                  <a:schemeClr val="tx1"/>
                </a:solidFill>
              </a:rPr>
              <a:t>Legunsen</a:t>
            </a:r>
            <a:r>
              <a:rPr lang="en-US" sz="3200" b="1" baseline="30000" dirty="0">
                <a:solidFill>
                  <a:schemeClr val="tx1"/>
                </a:solidFill>
              </a:rPr>
              <a:t>†</a:t>
            </a:r>
            <a:endParaRPr lang="en-US" b="1" baseline="30000" dirty="0">
              <a:solidFill>
                <a:schemeClr val="tx1"/>
              </a:solidFill>
            </a:endParaRPr>
          </a:p>
          <a:p>
            <a:pPr algn="ctr"/>
            <a:r>
              <a:rPr lang="en-US" dirty="0">
                <a:solidFill>
                  <a:schemeClr val="tx1"/>
                </a:solidFill>
              </a:rPr>
              <a:t>Milos </a:t>
            </a:r>
            <a:r>
              <a:rPr lang="en-US" dirty="0" err="1">
                <a:solidFill>
                  <a:schemeClr val="tx1"/>
                </a:solidFill>
              </a:rPr>
              <a:t>Gligoric</a:t>
            </a:r>
            <a:r>
              <a:rPr lang="en-US" sz="3200" b="1" baseline="30000" dirty="0">
                <a:solidFill>
                  <a:schemeClr val="tx1"/>
                </a:solidFill>
              </a:rPr>
              <a:t>‡</a:t>
            </a:r>
            <a:r>
              <a:rPr lang="en-US" dirty="0">
                <a:solidFill>
                  <a:schemeClr val="tx1"/>
                </a:solidFill>
              </a:rPr>
              <a:t>, </a:t>
            </a:r>
            <a:r>
              <a:rPr lang="en-US" dirty="0" err="1">
                <a:solidFill>
                  <a:schemeClr val="tx1"/>
                </a:solidFill>
              </a:rPr>
              <a:t>Sarfraz</a:t>
            </a:r>
            <a:r>
              <a:rPr lang="en-US" dirty="0">
                <a:solidFill>
                  <a:schemeClr val="tx1"/>
                </a:solidFill>
              </a:rPr>
              <a:t> </a:t>
            </a:r>
            <a:r>
              <a:rPr lang="en-US" dirty="0" err="1">
                <a:solidFill>
                  <a:schemeClr val="tx1"/>
                </a:solidFill>
              </a:rPr>
              <a:t>Khurshid</a:t>
            </a:r>
            <a:r>
              <a:rPr lang="en-US" sz="3200" b="1" baseline="30000" dirty="0">
                <a:solidFill>
                  <a:schemeClr val="tx1"/>
                </a:solidFill>
              </a:rPr>
              <a:t>‡</a:t>
            </a:r>
            <a:r>
              <a:rPr lang="en-US" dirty="0">
                <a:solidFill>
                  <a:schemeClr val="tx1"/>
                </a:solidFill>
              </a:rPr>
              <a:t>, </a:t>
            </a:r>
            <a:r>
              <a:rPr lang="en-US" dirty="0" err="1">
                <a:solidFill>
                  <a:schemeClr val="tx1"/>
                </a:solidFill>
              </a:rPr>
              <a:t>Sasa</a:t>
            </a:r>
            <a:r>
              <a:rPr lang="en-US" dirty="0">
                <a:solidFill>
                  <a:schemeClr val="tx1"/>
                </a:solidFill>
              </a:rPr>
              <a:t> </a:t>
            </a:r>
            <a:r>
              <a:rPr lang="en-US" dirty="0" err="1"/>
              <a:t>M</a:t>
            </a:r>
            <a:r>
              <a:rPr lang="en-US" dirty="0" err="1">
                <a:solidFill>
                  <a:schemeClr val="tx1"/>
                </a:solidFill>
              </a:rPr>
              <a:t>isailovic</a:t>
            </a:r>
            <a:r>
              <a:rPr lang="en-US" sz="3200" b="1" baseline="30000" dirty="0">
                <a:solidFill>
                  <a:schemeClr val="tx1"/>
                </a:solidFill>
              </a:rPr>
              <a:t>†</a:t>
            </a:r>
            <a:endParaRPr lang="en-US" b="1" baseline="30000" dirty="0">
              <a:solidFill>
                <a:schemeClr val="tx1"/>
              </a:solidFill>
            </a:endParaRPr>
          </a:p>
          <a:p>
            <a:pPr algn="ctr"/>
            <a:r>
              <a:rPr lang="en-US" sz="3200" b="1" baseline="30000" dirty="0">
                <a:solidFill>
                  <a:schemeClr val="tx1"/>
                </a:solidFill>
              </a:rPr>
              <a:t>            </a:t>
            </a:r>
            <a:endParaRPr lang="en-US" dirty="0"/>
          </a:p>
        </p:txBody>
      </p:sp>
      <p:sp>
        <p:nvSpPr>
          <p:cNvPr id="5" name="TextBox 4">
            <a:extLst>
              <a:ext uri="{FF2B5EF4-FFF2-40B4-BE49-F238E27FC236}">
                <a16:creationId xmlns:a16="http://schemas.microsoft.com/office/drawing/2014/main" id="{6C2B77AD-6522-8043-A040-43AFA29D45FC}"/>
              </a:ext>
            </a:extLst>
          </p:cNvPr>
          <p:cNvSpPr txBox="1"/>
          <p:nvPr/>
        </p:nvSpPr>
        <p:spPr>
          <a:xfrm>
            <a:off x="0" y="3621237"/>
            <a:ext cx="12191999" cy="830997"/>
          </a:xfrm>
          <a:prstGeom prst="rect">
            <a:avLst/>
          </a:prstGeom>
          <a:noFill/>
        </p:spPr>
        <p:txBody>
          <a:bodyPr wrap="square" rtlCol="0">
            <a:spAutoFit/>
          </a:bodyPr>
          <a:lstStyle/>
          <a:p>
            <a:pPr algn="ctr"/>
            <a:r>
              <a:rPr lang="en-US" sz="2400" b="1" dirty="0"/>
              <a:t>ICST’18 – </a:t>
            </a:r>
            <a:r>
              <a:rPr lang="en-US" sz="2400" b="1" dirty="0" err="1"/>
              <a:t>Västerås</a:t>
            </a:r>
            <a:r>
              <a:rPr lang="en-US" sz="2400" b="1" dirty="0"/>
              <a:t>, Sweden</a:t>
            </a:r>
          </a:p>
          <a:p>
            <a:pPr algn="ctr"/>
            <a:r>
              <a:rPr lang="en-US" sz="2400" b="1" dirty="0"/>
              <a:t>April 12</a:t>
            </a:r>
            <a:r>
              <a:rPr lang="en-US" sz="2400" b="1" baseline="30000" dirty="0"/>
              <a:t>th</a:t>
            </a:r>
            <a:r>
              <a:rPr lang="en-US" sz="2400" b="1" dirty="0"/>
              <a:t>, 2018</a:t>
            </a:r>
          </a:p>
        </p:txBody>
      </p:sp>
      <p:pic>
        <p:nvPicPr>
          <p:cNvPr id="4" name="Picture 3">
            <a:extLst>
              <a:ext uri="{FF2B5EF4-FFF2-40B4-BE49-F238E27FC236}">
                <a16:creationId xmlns:a16="http://schemas.microsoft.com/office/drawing/2014/main" id="{2E4D9E07-375C-F94B-BFA1-7CBBE92FB414}"/>
              </a:ext>
            </a:extLst>
          </p:cNvPr>
          <p:cNvPicPr>
            <a:picLocks noChangeAspect="1"/>
          </p:cNvPicPr>
          <p:nvPr/>
        </p:nvPicPr>
        <p:blipFill>
          <a:blip r:embed="rId3"/>
          <a:stretch>
            <a:fillRect/>
          </a:stretch>
        </p:blipFill>
        <p:spPr>
          <a:xfrm>
            <a:off x="4828705" y="5503312"/>
            <a:ext cx="1162274" cy="1168992"/>
          </a:xfrm>
          <a:prstGeom prst="rect">
            <a:avLst/>
          </a:prstGeom>
        </p:spPr>
      </p:pic>
      <p:sp>
        <p:nvSpPr>
          <p:cNvPr id="6" name="TextBox 5">
            <a:extLst>
              <a:ext uri="{FF2B5EF4-FFF2-40B4-BE49-F238E27FC236}">
                <a16:creationId xmlns:a16="http://schemas.microsoft.com/office/drawing/2014/main" id="{54AB54AA-6610-6146-9136-6D4B162FE377}"/>
              </a:ext>
            </a:extLst>
          </p:cNvPr>
          <p:cNvSpPr txBox="1"/>
          <p:nvPr/>
        </p:nvSpPr>
        <p:spPr>
          <a:xfrm>
            <a:off x="5990979" y="5678431"/>
            <a:ext cx="2073521" cy="1015663"/>
          </a:xfrm>
          <a:prstGeom prst="rect">
            <a:avLst/>
          </a:prstGeom>
          <a:noFill/>
        </p:spPr>
        <p:txBody>
          <a:bodyPr wrap="square" rtlCol="0">
            <a:spAutoFit/>
          </a:bodyPr>
          <a:lstStyle/>
          <a:p>
            <a:r>
              <a:rPr lang="en-US" sz="1200" dirty="0"/>
              <a:t>CCF- 1409423, CCF-1421503,</a:t>
            </a:r>
          </a:p>
          <a:p>
            <a:r>
              <a:rPr lang="en-US" sz="1200" dirty="0"/>
              <a:t>CCF-1566363, CCF-1629431,</a:t>
            </a:r>
          </a:p>
          <a:p>
            <a:r>
              <a:rPr lang="en-US" sz="1200" dirty="0"/>
              <a:t>CCF- 1652517, CCF-1703637,</a:t>
            </a:r>
          </a:p>
          <a:p>
            <a:r>
              <a:rPr lang="en-US" sz="1200" dirty="0"/>
              <a:t>and CCF-1704790 </a:t>
            </a:r>
          </a:p>
          <a:p>
            <a:endParaRPr lang="en-US" sz="1200" dirty="0"/>
          </a:p>
        </p:txBody>
      </p:sp>
      <p:pic>
        <p:nvPicPr>
          <p:cNvPr id="8" name="Picture 6" descr="https://namesuniversity.com/wp-content/uploads/2015/11/University-of-Illinois-at-Urbana-Champaign.jpg">
            <a:extLst>
              <a:ext uri="{FF2B5EF4-FFF2-40B4-BE49-F238E27FC236}">
                <a16:creationId xmlns:a16="http://schemas.microsoft.com/office/drawing/2014/main" id="{B5CAB4E9-C814-5F42-9477-9BC1260EC5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96" y="5819986"/>
            <a:ext cx="2610515" cy="7652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niversity of texas at austin logo">
            <a:extLst>
              <a:ext uri="{FF2B5EF4-FFF2-40B4-BE49-F238E27FC236}">
                <a16:creationId xmlns:a16="http://schemas.microsoft.com/office/drawing/2014/main" id="{D57BFF5A-921E-E248-9E9E-919843B199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3004" y="5642068"/>
            <a:ext cx="2222770" cy="10576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5383E8B-927A-F449-8AD9-BCCB125307D6}"/>
              </a:ext>
            </a:extLst>
          </p:cNvPr>
          <p:cNvSpPr txBox="1"/>
          <p:nvPr/>
        </p:nvSpPr>
        <p:spPr>
          <a:xfrm>
            <a:off x="177800" y="5571442"/>
            <a:ext cx="584200" cy="523220"/>
          </a:xfrm>
          <a:prstGeom prst="rect">
            <a:avLst/>
          </a:prstGeom>
          <a:noFill/>
        </p:spPr>
        <p:txBody>
          <a:bodyPr wrap="square" rtlCol="0">
            <a:spAutoFit/>
          </a:bodyPr>
          <a:lstStyle/>
          <a:p>
            <a:r>
              <a:rPr lang="en-US" sz="2800" b="1" dirty="0"/>
              <a:t>†</a:t>
            </a:r>
            <a:endParaRPr lang="en-US" sz="2800" dirty="0"/>
          </a:p>
        </p:txBody>
      </p:sp>
      <p:sp>
        <p:nvSpPr>
          <p:cNvPr id="11" name="TextBox 10">
            <a:extLst>
              <a:ext uri="{FF2B5EF4-FFF2-40B4-BE49-F238E27FC236}">
                <a16:creationId xmlns:a16="http://schemas.microsoft.com/office/drawing/2014/main" id="{84F07792-5B74-0C49-ABDA-78F88BB8B0B9}"/>
              </a:ext>
            </a:extLst>
          </p:cNvPr>
          <p:cNvSpPr txBox="1"/>
          <p:nvPr/>
        </p:nvSpPr>
        <p:spPr>
          <a:xfrm>
            <a:off x="9473484" y="5485982"/>
            <a:ext cx="584200" cy="523220"/>
          </a:xfrm>
          <a:prstGeom prst="rect">
            <a:avLst/>
          </a:prstGeom>
          <a:noFill/>
        </p:spPr>
        <p:txBody>
          <a:bodyPr wrap="square" rtlCol="0">
            <a:spAutoFit/>
          </a:bodyPr>
          <a:lstStyle/>
          <a:p>
            <a:r>
              <a:rPr lang="en-US" sz="2800" b="1" baseline="30000" dirty="0"/>
              <a:t>‡</a:t>
            </a:r>
            <a:endParaRPr lang="en-US" sz="2800" dirty="0"/>
          </a:p>
        </p:txBody>
      </p:sp>
    </p:spTree>
    <p:extLst>
      <p:ext uri="{BB962C8B-B14F-4D97-AF65-F5344CB8AC3E}">
        <p14:creationId xmlns:p14="http://schemas.microsoft.com/office/powerpoint/2010/main" val="135917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7645-1629-494E-A885-E2B26717238C}"/>
              </a:ext>
            </a:extLst>
          </p:cNvPr>
          <p:cNvSpPr>
            <a:spLocks noGrp="1"/>
          </p:cNvSpPr>
          <p:nvPr>
            <p:ph type="title"/>
          </p:nvPr>
        </p:nvSpPr>
        <p:spPr/>
        <p:txBody>
          <a:bodyPr/>
          <a:lstStyle/>
          <a:p>
            <a:r>
              <a:rPr lang="en-US" dirty="0"/>
              <a:t>Vision</a:t>
            </a:r>
          </a:p>
        </p:txBody>
      </p:sp>
      <p:sp>
        <p:nvSpPr>
          <p:cNvPr id="3" name="Content Placeholder 2">
            <a:extLst>
              <a:ext uri="{FF2B5EF4-FFF2-40B4-BE49-F238E27FC236}">
                <a16:creationId xmlns:a16="http://schemas.microsoft.com/office/drawing/2014/main" id="{CBC76690-2334-7A41-AB6C-DDDEA98F57F8}"/>
              </a:ext>
            </a:extLst>
          </p:cNvPr>
          <p:cNvSpPr>
            <a:spLocks noGrp="1"/>
          </p:cNvSpPr>
          <p:nvPr>
            <p:ph idx="1"/>
          </p:nvPr>
        </p:nvSpPr>
        <p:spPr/>
        <p:txBody>
          <a:bodyPr/>
          <a:lstStyle/>
          <a:p>
            <a:r>
              <a:rPr lang="en-US" dirty="0"/>
              <a:t>To provide insights, mutation testing needs:</a:t>
            </a:r>
          </a:p>
          <a:p>
            <a:pPr lvl="1"/>
            <a:r>
              <a:rPr lang="en-US" dirty="0"/>
              <a:t>Varied mutation operators</a:t>
            </a:r>
          </a:p>
          <a:p>
            <a:pPr lvl="1"/>
            <a:r>
              <a:rPr lang="en-US" dirty="0"/>
              <a:t>High quality mutation operators</a:t>
            </a:r>
          </a:p>
          <a:p>
            <a:endParaRPr lang="en-US" dirty="0"/>
          </a:p>
          <a:p>
            <a:r>
              <a:rPr lang="en-US" dirty="0"/>
              <a:t>We propose Approximate Transformations (ATs) as a new class of mutation operators leading to different program behaviors</a:t>
            </a:r>
          </a:p>
        </p:txBody>
      </p:sp>
    </p:spTree>
    <p:extLst>
      <p:ext uri="{BB962C8B-B14F-4D97-AF65-F5344CB8AC3E}">
        <p14:creationId xmlns:p14="http://schemas.microsoft.com/office/powerpoint/2010/main" val="51366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225F-1B39-494A-B91C-F79014602D1C}"/>
              </a:ext>
            </a:extLst>
          </p:cNvPr>
          <p:cNvSpPr>
            <a:spLocks noGrp="1"/>
          </p:cNvSpPr>
          <p:nvPr>
            <p:ph type="title"/>
          </p:nvPr>
        </p:nvSpPr>
        <p:spPr/>
        <p:txBody>
          <a:bodyPr/>
          <a:lstStyle/>
          <a:p>
            <a:r>
              <a:rPr lang="en-US" dirty="0"/>
              <a:t>Background: Mutation Testing</a:t>
            </a:r>
          </a:p>
        </p:txBody>
      </p:sp>
      <p:sp>
        <p:nvSpPr>
          <p:cNvPr id="3" name="Content Placeholder 2">
            <a:extLst>
              <a:ext uri="{FF2B5EF4-FFF2-40B4-BE49-F238E27FC236}">
                <a16:creationId xmlns:a16="http://schemas.microsoft.com/office/drawing/2014/main" id="{F0A7F1C6-3940-9F40-AE7B-A469436915E0}"/>
              </a:ext>
            </a:extLst>
          </p:cNvPr>
          <p:cNvSpPr>
            <a:spLocks noGrp="1"/>
          </p:cNvSpPr>
          <p:nvPr>
            <p:ph idx="1"/>
          </p:nvPr>
        </p:nvSpPr>
        <p:spPr/>
        <p:txBody>
          <a:bodyPr/>
          <a:lstStyle/>
          <a:p>
            <a:r>
              <a:rPr lang="en-US" dirty="0"/>
              <a:t>Definition: Mutation testing is a technique for evaluating the quality of test suites</a:t>
            </a:r>
          </a:p>
          <a:p>
            <a:endParaRPr lang="en-US" dirty="0"/>
          </a:p>
        </p:txBody>
      </p:sp>
      <p:sp>
        <p:nvSpPr>
          <p:cNvPr id="5" name="Rectangle 4">
            <a:extLst>
              <a:ext uri="{FF2B5EF4-FFF2-40B4-BE49-F238E27FC236}">
                <a16:creationId xmlns:a16="http://schemas.microsoft.com/office/drawing/2014/main" id="{8A75462F-3105-1A47-BF3A-26F526C1C7FB}"/>
              </a:ext>
            </a:extLst>
          </p:cNvPr>
          <p:cNvSpPr/>
          <p:nvPr/>
        </p:nvSpPr>
        <p:spPr>
          <a:xfrm>
            <a:off x="4777249" y="4123649"/>
            <a:ext cx="2403987" cy="112087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Mutation</a:t>
            </a:r>
            <a:r>
              <a:rPr lang="en-US" sz="2000" dirty="0"/>
              <a:t> </a:t>
            </a:r>
            <a:r>
              <a:rPr lang="en-US" sz="2400" dirty="0"/>
              <a:t>Testing</a:t>
            </a:r>
            <a:endParaRPr lang="en-US" sz="2000" dirty="0"/>
          </a:p>
        </p:txBody>
      </p:sp>
      <p:cxnSp>
        <p:nvCxnSpPr>
          <p:cNvPr id="6" name="Straight Arrow Connector 5">
            <a:extLst>
              <a:ext uri="{FF2B5EF4-FFF2-40B4-BE49-F238E27FC236}">
                <a16:creationId xmlns:a16="http://schemas.microsoft.com/office/drawing/2014/main" id="{FC91463A-98EC-FD41-A60C-D71876B7F21C}"/>
              </a:ext>
            </a:extLst>
          </p:cNvPr>
          <p:cNvCxnSpPr/>
          <p:nvPr/>
        </p:nvCxnSpPr>
        <p:spPr>
          <a:xfrm>
            <a:off x="4327423" y="4330126"/>
            <a:ext cx="449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A3C9571-F393-8342-9A37-054B52320727}"/>
              </a:ext>
            </a:extLst>
          </p:cNvPr>
          <p:cNvCxnSpPr/>
          <p:nvPr/>
        </p:nvCxnSpPr>
        <p:spPr>
          <a:xfrm>
            <a:off x="4327423" y="4988213"/>
            <a:ext cx="449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C77B405-C5A6-AD41-BAD1-B16D35156F05}"/>
              </a:ext>
            </a:extLst>
          </p:cNvPr>
          <p:cNvSpPr txBox="1"/>
          <p:nvPr/>
        </p:nvSpPr>
        <p:spPr>
          <a:xfrm>
            <a:off x="1997612" y="4031486"/>
            <a:ext cx="2373263" cy="461665"/>
          </a:xfrm>
          <a:prstGeom prst="rect">
            <a:avLst/>
          </a:prstGeom>
          <a:noFill/>
        </p:spPr>
        <p:txBody>
          <a:bodyPr wrap="square" rtlCol="0">
            <a:spAutoFit/>
          </a:bodyPr>
          <a:lstStyle/>
          <a:p>
            <a:r>
              <a:rPr lang="en-US" sz="2400" dirty="0"/>
              <a:t>Code Under Test</a:t>
            </a:r>
          </a:p>
        </p:txBody>
      </p:sp>
      <p:sp>
        <p:nvSpPr>
          <p:cNvPr id="9" name="TextBox 8">
            <a:extLst>
              <a:ext uri="{FF2B5EF4-FFF2-40B4-BE49-F238E27FC236}">
                <a16:creationId xmlns:a16="http://schemas.microsoft.com/office/drawing/2014/main" id="{20808480-B07B-E94D-8404-EBB756A7CE6F}"/>
              </a:ext>
            </a:extLst>
          </p:cNvPr>
          <p:cNvSpPr txBox="1"/>
          <p:nvPr/>
        </p:nvSpPr>
        <p:spPr>
          <a:xfrm>
            <a:off x="2909482" y="4717433"/>
            <a:ext cx="1345791" cy="461665"/>
          </a:xfrm>
          <a:prstGeom prst="rect">
            <a:avLst/>
          </a:prstGeom>
          <a:noFill/>
        </p:spPr>
        <p:txBody>
          <a:bodyPr wrap="square" rtlCol="0">
            <a:spAutoFit/>
          </a:bodyPr>
          <a:lstStyle/>
          <a:p>
            <a:r>
              <a:rPr lang="en-US" sz="2400" dirty="0"/>
              <a:t>Test</a:t>
            </a:r>
            <a:r>
              <a:rPr lang="en-US" sz="2000" dirty="0"/>
              <a:t> </a:t>
            </a:r>
            <a:r>
              <a:rPr lang="en-US" sz="2400" dirty="0"/>
              <a:t>Suite</a:t>
            </a:r>
            <a:endParaRPr lang="en-US" sz="2000" dirty="0"/>
          </a:p>
        </p:txBody>
      </p:sp>
      <p:cxnSp>
        <p:nvCxnSpPr>
          <p:cNvPr id="10" name="Straight Arrow Connector 9">
            <a:extLst>
              <a:ext uri="{FF2B5EF4-FFF2-40B4-BE49-F238E27FC236}">
                <a16:creationId xmlns:a16="http://schemas.microsoft.com/office/drawing/2014/main" id="{BDBB1EAD-4557-804A-9949-0FC899889F1F}"/>
              </a:ext>
            </a:extLst>
          </p:cNvPr>
          <p:cNvCxnSpPr/>
          <p:nvPr/>
        </p:nvCxnSpPr>
        <p:spPr>
          <a:xfrm>
            <a:off x="7181236" y="4617408"/>
            <a:ext cx="449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E19372C-E097-9343-AB5F-F27E1EF164CC}"/>
              </a:ext>
            </a:extLst>
          </p:cNvPr>
          <p:cNvSpPr txBox="1"/>
          <p:nvPr/>
        </p:nvSpPr>
        <p:spPr>
          <a:xfrm>
            <a:off x="7735530" y="4268588"/>
            <a:ext cx="1893940" cy="830997"/>
          </a:xfrm>
          <a:prstGeom prst="rect">
            <a:avLst/>
          </a:prstGeom>
          <a:noFill/>
        </p:spPr>
        <p:txBody>
          <a:bodyPr wrap="square" rtlCol="0">
            <a:spAutoFit/>
          </a:bodyPr>
          <a:lstStyle/>
          <a:p>
            <a:pPr algn="ctr"/>
            <a:r>
              <a:rPr lang="en-US" sz="2400" dirty="0"/>
              <a:t>Mutation</a:t>
            </a:r>
            <a:r>
              <a:rPr lang="en-US" sz="2000" dirty="0"/>
              <a:t> Score</a:t>
            </a:r>
            <a:br>
              <a:rPr lang="en-US" sz="2000" dirty="0"/>
            </a:br>
            <a:r>
              <a:rPr lang="en-US" sz="2400" dirty="0"/>
              <a:t>(%)</a:t>
            </a:r>
            <a:endParaRPr lang="en-US" sz="2000" dirty="0"/>
          </a:p>
        </p:txBody>
      </p:sp>
    </p:spTree>
    <p:extLst>
      <p:ext uri="{BB962C8B-B14F-4D97-AF65-F5344CB8AC3E}">
        <p14:creationId xmlns:p14="http://schemas.microsoft.com/office/powerpoint/2010/main" val="238914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919E-C5F3-8C48-9186-2860115C88C5}"/>
              </a:ext>
            </a:extLst>
          </p:cNvPr>
          <p:cNvSpPr>
            <a:spLocks noGrp="1"/>
          </p:cNvSpPr>
          <p:nvPr>
            <p:ph type="title"/>
          </p:nvPr>
        </p:nvSpPr>
        <p:spPr/>
        <p:txBody>
          <a:bodyPr/>
          <a:lstStyle/>
          <a:p>
            <a:r>
              <a:rPr lang="en-US" dirty="0"/>
              <a:t>STEPS OF MUTATION TESTING</a:t>
            </a:r>
          </a:p>
        </p:txBody>
      </p:sp>
      <p:graphicFrame>
        <p:nvGraphicFramePr>
          <p:cNvPr id="7" name="Content Placeholder 2">
            <a:extLst>
              <a:ext uri="{FF2B5EF4-FFF2-40B4-BE49-F238E27FC236}">
                <a16:creationId xmlns:a16="http://schemas.microsoft.com/office/drawing/2014/main" id="{00491A9C-E99D-794A-8ECA-C8DED35AABE6}"/>
              </a:ext>
            </a:extLst>
          </p:cNvPr>
          <p:cNvGraphicFramePr>
            <a:graphicFrameLocks noGrp="1"/>
          </p:cNvGraphicFramePr>
          <p:nvPr>
            <p:ph idx="1"/>
            <p:extLst>
              <p:ext uri="{D42A27DB-BD31-4B8C-83A1-F6EECF244321}">
                <p14:modId xmlns:p14="http://schemas.microsoft.com/office/powerpoint/2010/main" val="2080962009"/>
              </p:ext>
            </p:extLst>
          </p:nvPr>
        </p:nvGraphicFramePr>
        <p:xfrm>
          <a:off x="1016722" y="20970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95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919E-C5F3-8C48-9186-2860115C88C5}"/>
              </a:ext>
            </a:extLst>
          </p:cNvPr>
          <p:cNvSpPr>
            <a:spLocks noGrp="1"/>
          </p:cNvSpPr>
          <p:nvPr>
            <p:ph type="title"/>
          </p:nvPr>
        </p:nvSpPr>
        <p:spPr/>
        <p:txBody>
          <a:bodyPr/>
          <a:lstStyle/>
          <a:p>
            <a:r>
              <a:rPr lang="en-US" dirty="0"/>
              <a:t>STEPS OF MUTATION TESTING</a:t>
            </a:r>
          </a:p>
        </p:txBody>
      </p:sp>
      <p:graphicFrame>
        <p:nvGraphicFramePr>
          <p:cNvPr id="7" name="Content Placeholder 2">
            <a:extLst>
              <a:ext uri="{FF2B5EF4-FFF2-40B4-BE49-F238E27FC236}">
                <a16:creationId xmlns:a16="http://schemas.microsoft.com/office/drawing/2014/main" id="{00491A9C-E99D-794A-8ECA-C8DED35AABE6}"/>
              </a:ext>
            </a:extLst>
          </p:cNvPr>
          <p:cNvGraphicFramePr>
            <a:graphicFrameLocks noGrp="1"/>
          </p:cNvGraphicFramePr>
          <p:nvPr>
            <p:ph idx="1"/>
            <p:extLst>
              <p:ext uri="{D42A27DB-BD31-4B8C-83A1-F6EECF244321}">
                <p14:modId xmlns:p14="http://schemas.microsoft.com/office/powerpoint/2010/main" val="328401198"/>
              </p:ext>
            </p:extLst>
          </p:nvPr>
        </p:nvGraphicFramePr>
        <p:xfrm>
          <a:off x="1016722" y="20970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F9A95F2F-9E07-1144-B846-18EB60000D94}"/>
              </a:ext>
            </a:extLst>
          </p:cNvPr>
          <p:cNvSpPr/>
          <p:nvPr/>
        </p:nvSpPr>
        <p:spPr>
          <a:xfrm>
            <a:off x="1016722" y="2097088"/>
            <a:ext cx="4759238" cy="3541712"/>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26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4A3A-74FD-884E-95C1-5978F215F32B}"/>
              </a:ext>
            </a:extLst>
          </p:cNvPr>
          <p:cNvSpPr>
            <a:spLocks noGrp="1"/>
          </p:cNvSpPr>
          <p:nvPr>
            <p:ph type="title"/>
          </p:nvPr>
        </p:nvSpPr>
        <p:spPr/>
        <p:txBody>
          <a:bodyPr/>
          <a:lstStyle/>
          <a:p>
            <a:r>
              <a:rPr lang="en-US" dirty="0" err="1"/>
              <a:t>Vectorz</a:t>
            </a:r>
            <a:r>
              <a:rPr lang="en-US" dirty="0"/>
              <a:t> Mutation Example</a:t>
            </a:r>
          </a:p>
        </p:txBody>
      </p:sp>
      <p:sp>
        <p:nvSpPr>
          <p:cNvPr id="3" name="Content Placeholder 2">
            <a:extLst>
              <a:ext uri="{FF2B5EF4-FFF2-40B4-BE49-F238E27FC236}">
                <a16:creationId xmlns:a16="http://schemas.microsoft.com/office/drawing/2014/main" id="{C7AD9840-5753-BD4B-A2E7-FD7DE7B57D36}"/>
              </a:ext>
            </a:extLst>
          </p:cNvPr>
          <p:cNvSpPr>
            <a:spLocks noGrp="1"/>
          </p:cNvSpPr>
          <p:nvPr>
            <p:ph idx="1"/>
          </p:nvPr>
        </p:nvSpPr>
        <p:spPr>
          <a:xfrm>
            <a:off x="2145964" y="1659206"/>
            <a:ext cx="9766993" cy="4329470"/>
          </a:xfrm>
        </p:spPr>
        <p:txBody>
          <a:bodyPr>
            <a:noAutofit/>
          </a:bodyPr>
          <a:lstStyle/>
          <a:p>
            <a:pPr marL="0" indent="0">
              <a:lnSpc>
                <a:spcPct val="100000"/>
              </a:lnSpc>
              <a:buNone/>
            </a:pPr>
            <a:r>
              <a:rPr lang="en-US" sz="2400" b="1" dirty="0">
                <a:solidFill>
                  <a:schemeClr val="tx2"/>
                </a:solidFill>
              </a:rPr>
              <a:t>public</a:t>
            </a:r>
            <a:r>
              <a:rPr lang="en-US" sz="2400" b="1" dirty="0"/>
              <a:t> </a:t>
            </a:r>
            <a:r>
              <a:rPr lang="en-US" sz="2400" b="1" dirty="0">
                <a:solidFill>
                  <a:schemeClr val="accent1">
                    <a:lumMod val="60000"/>
                    <a:lumOff val="40000"/>
                  </a:schemeClr>
                </a:solidFill>
              </a:rPr>
              <a:t>void</a:t>
            </a:r>
            <a:r>
              <a:rPr lang="en-US" sz="2400" b="1" dirty="0">
                <a:solidFill>
                  <a:schemeClr val="accent1">
                    <a:lumMod val="75000"/>
                  </a:schemeClr>
                </a:solidFill>
              </a:rPr>
              <a:t> </a:t>
            </a:r>
            <a:r>
              <a:rPr lang="en-US" sz="2400" dirty="0" err="1">
                <a:solidFill>
                  <a:schemeClr val="accent2"/>
                </a:solidFill>
              </a:rPr>
              <a:t>swapRows</a:t>
            </a:r>
            <a:r>
              <a:rPr lang="en-US" sz="2400" dirty="0"/>
              <a:t>(</a:t>
            </a:r>
            <a:r>
              <a:rPr lang="en-US" sz="2400" b="1" dirty="0" err="1">
                <a:solidFill>
                  <a:schemeClr val="accent1">
                    <a:lumMod val="60000"/>
                    <a:lumOff val="40000"/>
                  </a:schemeClr>
                </a:solidFill>
              </a:rPr>
              <a:t>int</a:t>
            </a:r>
            <a:r>
              <a:rPr lang="en-US" sz="2400" dirty="0"/>
              <a:t> </a:t>
            </a:r>
            <a:r>
              <a:rPr lang="en-US" sz="2400" dirty="0" err="1"/>
              <a:t>i</a:t>
            </a:r>
            <a:r>
              <a:rPr lang="en-US" sz="2400" dirty="0"/>
              <a:t>,</a:t>
            </a:r>
            <a:r>
              <a:rPr lang="en-US" sz="2400" dirty="0">
                <a:solidFill>
                  <a:schemeClr val="accent1">
                    <a:lumMod val="60000"/>
                    <a:lumOff val="40000"/>
                  </a:schemeClr>
                </a:solidFill>
              </a:rPr>
              <a:t> </a:t>
            </a:r>
            <a:r>
              <a:rPr lang="en-US" sz="2400" b="1" dirty="0" err="1">
                <a:solidFill>
                  <a:schemeClr val="accent1">
                    <a:lumMod val="60000"/>
                    <a:lumOff val="40000"/>
                  </a:schemeClr>
                </a:solidFill>
              </a:rPr>
              <a:t>int</a:t>
            </a:r>
            <a:r>
              <a:rPr lang="en-US" sz="2400" dirty="0">
                <a:solidFill>
                  <a:schemeClr val="accent1">
                    <a:lumMod val="60000"/>
                    <a:lumOff val="40000"/>
                  </a:schemeClr>
                </a:solidFill>
              </a:rPr>
              <a:t> </a:t>
            </a:r>
            <a:r>
              <a:rPr lang="en-US" sz="2400" dirty="0"/>
              <a:t>j) {</a:t>
            </a:r>
            <a:br>
              <a:rPr lang="en-US" sz="2400" dirty="0"/>
            </a:br>
            <a:r>
              <a:rPr lang="en-US" sz="2400" dirty="0"/>
              <a:t>  </a:t>
            </a:r>
            <a:r>
              <a:rPr lang="en-US" sz="2400" b="1" dirty="0">
                <a:solidFill>
                  <a:schemeClr val="tx2"/>
                </a:solidFill>
              </a:rPr>
              <a:t>if</a:t>
            </a:r>
            <a:r>
              <a:rPr lang="en-US" sz="2400" dirty="0"/>
              <a:t> (</a:t>
            </a:r>
            <a:r>
              <a:rPr lang="en-US" sz="2400" dirty="0" err="1"/>
              <a:t>i</a:t>
            </a:r>
            <a:r>
              <a:rPr lang="en-US" sz="2400" dirty="0"/>
              <a:t> == j) </a:t>
            </a:r>
            <a:r>
              <a:rPr lang="en-US" sz="2400" b="1" dirty="0">
                <a:solidFill>
                  <a:schemeClr val="tx2"/>
                </a:solidFill>
              </a:rPr>
              <a:t>return</a:t>
            </a:r>
            <a:r>
              <a:rPr lang="en-US" sz="2400" dirty="0"/>
              <a:t>;</a:t>
            </a:r>
            <a:br>
              <a:rPr lang="en-US" sz="2400" dirty="0"/>
            </a:br>
            <a:r>
              <a:rPr lang="en-US" sz="2400" dirty="0"/>
              <a:t>  </a:t>
            </a:r>
            <a:r>
              <a:rPr lang="en-US" sz="2400" b="1" dirty="0" err="1">
                <a:solidFill>
                  <a:schemeClr val="accent1">
                    <a:lumMod val="60000"/>
                    <a:lumOff val="40000"/>
                  </a:schemeClr>
                </a:solidFill>
              </a:rPr>
              <a:t>int</a:t>
            </a:r>
            <a:r>
              <a:rPr lang="en-US" sz="2400" dirty="0"/>
              <a:t> a = </a:t>
            </a:r>
            <a:r>
              <a:rPr lang="en-US" sz="2400" dirty="0" err="1"/>
              <a:t>i</a:t>
            </a:r>
            <a:r>
              <a:rPr lang="en-US" sz="2400" dirty="0"/>
              <a:t> * cols;</a:t>
            </a:r>
            <a:br>
              <a:rPr lang="en-US" sz="2400" dirty="0"/>
            </a:br>
            <a:r>
              <a:rPr lang="en-US" sz="2400" dirty="0"/>
              <a:t>  </a:t>
            </a:r>
            <a:r>
              <a:rPr lang="en-US" sz="2400" b="1" dirty="0" err="1">
                <a:solidFill>
                  <a:schemeClr val="accent1">
                    <a:lumMod val="60000"/>
                    <a:lumOff val="40000"/>
                  </a:schemeClr>
                </a:solidFill>
              </a:rPr>
              <a:t>int</a:t>
            </a:r>
            <a:r>
              <a:rPr lang="en-US" sz="2400" dirty="0"/>
              <a:t> b = j * cols;</a:t>
            </a:r>
            <a:br>
              <a:rPr lang="en-US" sz="2400" dirty="0"/>
            </a:br>
            <a:r>
              <a:rPr lang="en-US" sz="2400" dirty="0"/>
              <a:t>  </a:t>
            </a:r>
            <a:r>
              <a:rPr lang="en-US" sz="2400" b="1" dirty="0" err="1">
                <a:solidFill>
                  <a:schemeClr val="accent1">
                    <a:lumMod val="60000"/>
                    <a:lumOff val="40000"/>
                  </a:schemeClr>
                </a:solidFill>
              </a:rPr>
              <a:t>int</a:t>
            </a:r>
            <a:r>
              <a:rPr lang="en-US" sz="2400" dirty="0"/>
              <a:t> cc = </a:t>
            </a:r>
            <a:r>
              <a:rPr lang="en-US" sz="2400" dirty="0" err="1"/>
              <a:t>columnCount</a:t>
            </a:r>
            <a:r>
              <a:rPr lang="en-US" sz="2400" dirty="0"/>
              <a:t>();</a:t>
            </a:r>
            <a:br>
              <a:rPr lang="en-US" sz="2400" dirty="0"/>
            </a:br>
            <a:r>
              <a:rPr lang="en-US" sz="2400" dirty="0"/>
              <a:t>  </a:t>
            </a:r>
            <a:r>
              <a:rPr lang="en-US" sz="2400" b="1" dirty="0">
                <a:solidFill>
                  <a:schemeClr val="tx2"/>
                </a:solidFill>
              </a:rPr>
              <a:t>for</a:t>
            </a:r>
            <a:r>
              <a:rPr lang="en-US" sz="2400" dirty="0"/>
              <a:t> (</a:t>
            </a:r>
            <a:r>
              <a:rPr lang="en-US" sz="2400" b="1" dirty="0" err="1">
                <a:solidFill>
                  <a:schemeClr val="accent1">
                    <a:lumMod val="60000"/>
                    <a:lumOff val="40000"/>
                  </a:schemeClr>
                </a:solidFill>
              </a:rPr>
              <a:t>int</a:t>
            </a:r>
            <a:r>
              <a:rPr lang="en-US" sz="2400" dirty="0"/>
              <a:t> k = 0; k &lt; cc; k++) {</a:t>
            </a:r>
            <a:br>
              <a:rPr lang="en-US" sz="2400" dirty="0"/>
            </a:br>
            <a:r>
              <a:rPr lang="en-US" sz="2400" dirty="0"/>
              <a:t>    </a:t>
            </a:r>
            <a:r>
              <a:rPr lang="en-US" sz="2400" b="1" dirty="0" err="1">
                <a:solidFill>
                  <a:schemeClr val="accent1">
                    <a:lumMod val="60000"/>
                    <a:lumOff val="40000"/>
                  </a:schemeClr>
                </a:solidFill>
              </a:rPr>
              <a:t>int</a:t>
            </a:r>
            <a:r>
              <a:rPr lang="en-US" sz="2400" dirty="0"/>
              <a:t> i1 = a + k;</a:t>
            </a:r>
            <a:br>
              <a:rPr lang="en-US" sz="2400" dirty="0"/>
            </a:br>
            <a:r>
              <a:rPr lang="en-US" sz="2400" dirty="0"/>
              <a:t>    </a:t>
            </a:r>
            <a:r>
              <a:rPr lang="en-US" sz="2400" b="1" dirty="0" err="1">
                <a:solidFill>
                  <a:schemeClr val="accent1">
                    <a:lumMod val="60000"/>
                    <a:lumOff val="40000"/>
                  </a:schemeClr>
                </a:solidFill>
              </a:rPr>
              <a:t>int</a:t>
            </a:r>
            <a:r>
              <a:rPr lang="en-US" sz="2400" dirty="0"/>
              <a:t> i2 = b + k;</a:t>
            </a:r>
            <a:br>
              <a:rPr lang="en-US" sz="2400" dirty="0"/>
            </a:br>
            <a:r>
              <a:rPr lang="en-US" sz="2400" dirty="0"/>
              <a:t>   </a:t>
            </a:r>
            <a:r>
              <a:rPr lang="en-US" sz="2400" dirty="0">
                <a:solidFill>
                  <a:schemeClr val="accent1">
                    <a:lumMod val="60000"/>
                    <a:lumOff val="40000"/>
                  </a:schemeClr>
                </a:solidFill>
              </a:rPr>
              <a:t> </a:t>
            </a:r>
            <a:r>
              <a:rPr lang="en-US" sz="2400" b="1" dirty="0">
                <a:solidFill>
                  <a:schemeClr val="accent1">
                    <a:lumMod val="60000"/>
                    <a:lumOff val="40000"/>
                  </a:schemeClr>
                </a:solidFill>
              </a:rPr>
              <a:t>double</a:t>
            </a:r>
            <a:r>
              <a:rPr lang="en-US" sz="2400" dirty="0">
                <a:solidFill>
                  <a:schemeClr val="accent1">
                    <a:lumMod val="60000"/>
                    <a:lumOff val="40000"/>
                  </a:schemeClr>
                </a:solidFill>
              </a:rPr>
              <a:t> </a:t>
            </a:r>
            <a:r>
              <a:rPr lang="en-US" sz="2400" dirty="0"/>
              <a:t>t = data[i1];</a:t>
            </a:r>
            <a:br>
              <a:rPr lang="en-US" sz="2400" dirty="0"/>
            </a:br>
            <a:r>
              <a:rPr lang="en-US" sz="2400" dirty="0"/>
              <a:t>    data[i1] = data[i2];</a:t>
            </a:r>
            <a:br>
              <a:rPr lang="en-US" sz="2400" dirty="0"/>
            </a:br>
            <a:r>
              <a:rPr lang="en-US" sz="2400" dirty="0"/>
              <a:t>    data[i2] = t;</a:t>
            </a:r>
            <a:br>
              <a:rPr lang="en-US" sz="2400" dirty="0"/>
            </a:br>
            <a:r>
              <a:rPr lang="en-US" sz="2400" dirty="0"/>
              <a:t> } }</a:t>
            </a:r>
          </a:p>
        </p:txBody>
      </p:sp>
    </p:spTree>
    <p:extLst>
      <p:ext uri="{BB962C8B-B14F-4D97-AF65-F5344CB8AC3E}">
        <p14:creationId xmlns:p14="http://schemas.microsoft.com/office/powerpoint/2010/main" val="428564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4A3A-74FD-884E-95C1-5978F215F32B}"/>
              </a:ext>
            </a:extLst>
          </p:cNvPr>
          <p:cNvSpPr>
            <a:spLocks noGrp="1"/>
          </p:cNvSpPr>
          <p:nvPr>
            <p:ph type="title"/>
          </p:nvPr>
        </p:nvSpPr>
        <p:spPr/>
        <p:txBody>
          <a:bodyPr/>
          <a:lstStyle/>
          <a:p>
            <a:r>
              <a:rPr lang="en-US" dirty="0" err="1"/>
              <a:t>Vectorz</a:t>
            </a:r>
            <a:r>
              <a:rPr lang="en-US" dirty="0"/>
              <a:t> Mutation Example</a:t>
            </a:r>
          </a:p>
        </p:txBody>
      </p:sp>
      <p:sp>
        <p:nvSpPr>
          <p:cNvPr id="3" name="Content Placeholder 2">
            <a:extLst>
              <a:ext uri="{FF2B5EF4-FFF2-40B4-BE49-F238E27FC236}">
                <a16:creationId xmlns:a16="http://schemas.microsoft.com/office/drawing/2014/main" id="{C7AD9840-5753-BD4B-A2E7-FD7DE7B57D36}"/>
              </a:ext>
            </a:extLst>
          </p:cNvPr>
          <p:cNvSpPr>
            <a:spLocks noGrp="1"/>
          </p:cNvSpPr>
          <p:nvPr>
            <p:ph idx="1"/>
          </p:nvPr>
        </p:nvSpPr>
        <p:spPr>
          <a:xfrm>
            <a:off x="2145964" y="1659206"/>
            <a:ext cx="9766993" cy="4329470"/>
          </a:xfrm>
        </p:spPr>
        <p:txBody>
          <a:bodyPr>
            <a:noAutofit/>
          </a:bodyPr>
          <a:lstStyle/>
          <a:p>
            <a:pPr marL="0" indent="0">
              <a:lnSpc>
                <a:spcPct val="100000"/>
              </a:lnSpc>
              <a:buNone/>
            </a:pPr>
            <a:r>
              <a:rPr lang="en-US" sz="2400" b="1" dirty="0">
                <a:solidFill>
                  <a:schemeClr val="tx2"/>
                </a:solidFill>
              </a:rPr>
              <a:t>public</a:t>
            </a:r>
            <a:r>
              <a:rPr lang="en-US" sz="2400" b="1" dirty="0"/>
              <a:t> </a:t>
            </a:r>
            <a:r>
              <a:rPr lang="en-US" sz="2400" b="1" dirty="0">
                <a:solidFill>
                  <a:schemeClr val="accent1">
                    <a:lumMod val="60000"/>
                    <a:lumOff val="40000"/>
                  </a:schemeClr>
                </a:solidFill>
              </a:rPr>
              <a:t>void</a:t>
            </a:r>
            <a:r>
              <a:rPr lang="en-US" sz="2400" b="1" dirty="0">
                <a:solidFill>
                  <a:schemeClr val="accent1">
                    <a:lumMod val="75000"/>
                  </a:schemeClr>
                </a:solidFill>
              </a:rPr>
              <a:t> </a:t>
            </a:r>
            <a:r>
              <a:rPr lang="en-US" sz="2400" dirty="0" err="1">
                <a:solidFill>
                  <a:schemeClr val="accent2"/>
                </a:solidFill>
              </a:rPr>
              <a:t>swapRows</a:t>
            </a:r>
            <a:r>
              <a:rPr lang="en-US" sz="2400" dirty="0"/>
              <a:t>(</a:t>
            </a:r>
            <a:r>
              <a:rPr lang="en-US" sz="2400" b="1" dirty="0" err="1">
                <a:solidFill>
                  <a:schemeClr val="accent1">
                    <a:lumMod val="60000"/>
                    <a:lumOff val="40000"/>
                  </a:schemeClr>
                </a:solidFill>
              </a:rPr>
              <a:t>int</a:t>
            </a:r>
            <a:r>
              <a:rPr lang="en-US" sz="2400" dirty="0"/>
              <a:t> </a:t>
            </a:r>
            <a:r>
              <a:rPr lang="en-US" sz="2400" dirty="0" err="1"/>
              <a:t>i</a:t>
            </a:r>
            <a:r>
              <a:rPr lang="en-US" sz="2400" dirty="0"/>
              <a:t>,</a:t>
            </a:r>
            <a:r>
              <a:rPr lang="en-US" sz="2400" dirty="0">
                <a:solidFill>
                  <a:schemeClr val="accent1">
                    <a:lumMod val="60000"/>
                    <a:lumOff val="40000"/>
                  </a:schemeClr>
                </a:solidFill>
              </a:rPr>
              <a:t> </a:t>
            </a:r>
            <a:r>
              <a:rPr lang="en-US" sz="2400" b="1" dirty="0" err="1">
                <a:solidFill>
                  <a:schemeClr val="accent1">
                    <a:lumMod val="60000"/>
                    <a:lumOff val="40000"/>
                  </a:schemeClr>
                </a:solidFill>
              </a:rPr>
              <a:t>int</a:t>
            </a:r>
            <a:r>
              <a:rPr lang="en-US" sz="2400" dirty="0">
                <a:solidFill>
                  <a:schemeClr val="accent1">
                    <a:lumMod val="60000"/>
                    <a:lumOff val="40000"/>
                  </a:schemeClr>
                </a:solidFill>
              </a:rPr>
              <a:t> </a:t>
            </a:r>
            <a:r>
              <a:rPr lang="en-US" sz="2400" dirty="0"/>
              <a:t>j) {</a:t>
            </a:r>
            <a:br>
              <a:rPr lang="en-US" sz="2400" dirty="0"/>
            </a:br>
            <a:r>
              <a:rPr lang="en-US" sz="2400" dirty="0"/>
              <a:t>  </a:t>
            </a:r>
            <a:r>
              <a:rPr lang="en-US" sz="2400" b="1" dirty="0">
                <a:solidFill>
                  <a:schemeClr val="tx2"/>
                </a:solidFill>
              </a:rPr>
              <a:t>if</a:t>
            </a:r>
            <a:r>
              <a:rPr lang="en-US" sz="2400" dirty="0"/>
              <a:t> (</a:t>
            </a:r>
            <a:r>
              <a:rPr lang="en-US" sz="2400" dirty="0" err="1"/>
              <a:t>i</a:t>
            </a:r>
            <a:r>
              <a:rPr lang="en-US" sz="2400" dirty="0"/>
              <a:t> == j) </a:t>
            </a:r>
            <a:r>
              <a:rPr lang="en-US" sz="2400" b="1" dirty="0">
                <a:solidFill>
                  <a:schemeClr val="tx2"/>
                </a:solidFill>
              </a:rPr>
              <a:t>return</a:t>
            </a:r>
            <a:r>
              <a:rPr lang="en-US" sz="2400" dirty="0"/>
              <a:t>;</a:t>
            </a:r>
            <a:br>
              <a:rPr lang="en-US" sz="2400" dirty="0"/>
            </a:br>
            <a:r>
              <a:rPr lang="en-US" sz="2400" dirty="0"/>
              <a:t>  </a:t>
            </a:r>
            <a:r>
              <a:rPr lang="en-US" sz="2400" b="1" dirty="0" err="1">
                <a:solidFill>
                  <a:schemeClr val="accent1">
                    <a:lumMod val="60000"/>
                    <a:lumOff val="40000"/>
                  </a:schemeClr>
                </a:solidFill>
              </a:rPr>
              <a:t>int</a:t>
            </a:r>
            <a:r>
              <a:rPr lang="en-US" sz="2400" dirty="0"/>
              <a:t> a = </a:t>
            </a:r>
            <a:r>
              <a:rPr lang="en-US" sz="2400" dirty="0" err="1"/>
              <a:t>i</a:t>
            </a:r>
            <a:r>
              <a:rPr lang="en-US" sz="2400" dirty="0"/>
              <a:t> * cols;</a:t>
            </a:r>
            <a:br>
              <a:rPr lang="en-US" sz="2400" dirty="0"/>
            </a:br>
            <a:r>
              <a:rPr lang="en-US" sz="2400" dirty="0"/>
              <a:t>  </a:t>
            </a:r>
            <a:r>
              <a:rPr lang="en-US" sz="2400" b="1" dirty="0" err="1">
                <a:solidFill>
                  <a:schemeClr val="accent1">
                    <a:lumMod val="60000"/>
                    <a:lumOff val="40000"/>
                  </a:schemeClr>
                </a:solidFill>
              </a:rPr>
              <a:t>int</a:t>
            </a:r>
            <a:r>
              <a:rPr lang="en-US" sz="2400" dirty="0"/>
              <a:t> b = </a:t>
            </a:r>
            <a:r>
              <a:rPr lang="en-US" sz="2400" dirty="0">
                <a:solidFill>
                  <a:srgbClr val="FF0000"/>
                </a:solidFill>
              </a:rPr>
              <a:t>j </a:t>
            </a:r>
            <a:r>
              <a:rPr lang="en-US" sz="2400" b="1" dirty="0">
                <a:solidFill>
                  <a:srgbClr val="FF0000"/>
                </a:solidFill>
              </a:rPr>
              <a:t>/</a:t>
            </a:r>
            <a:r>
              <a:rPr lang="en-US" sz="2400" dirty="0">
                <a:solidFill>
                  <a:srgbClr val="FF0000"/>
                </a:solidFill>
              </a:rPr>
              <a:t> cols;</a:t>
            </a:r>
            <a:br>
              <a:rPr lang="en-US" sz="2400" dirty="0"/>
            </a:br>
            <a:r>
              <a:rPr lang="en-US" sz="2400" dirty="0"/>
              <a:t>  </a:t>
            </a:r>
            <a:r>
              <a:rPr lang="en-US" sz="2400" b="1" dirty="0" err="1">
                <a:solidFill>
                  <a:schemeClr val="accent1">
                    <a:lumMod val="60000"/>
                    <a:lumOff val="40000"/>
                  </a:schemeClr>
                </a:solidFill>
              </a:rPr>
              <a:t>int</a:t>
            </a:r>
            <a:r>
              <a:rPr lang="en-US" sz="2400" dirty="0"/>
              <a:t> cc = </a:t>
            </a:r>
            <a:r>
              <a:rPr lang="en-US" sz="2400" dirty="0" err="1"/>
              <a:t>columnCount</a:t>
            </a:r>
            <a:r>
              <a:rPr lang="en-US" sz="2400" dirty="0"/>
              <a:t>();</a:t>
            </a:r>
            <a:br>
              <a:rPr lang="en-US" sz="2400" dirty="0"/>
            </a:br>
            <a:r>
              <a:rPr lang="en-US" sz="2400" dirty="0"/>
              <a:t>  </a:t>
            </a:r>
            <a:r>
              <a:rPr lang="en-US" sz="2400" b="1" dirty="0">
                <a:solidFill>
                  <a:schemeClr val="tx2"/>
                </a:solidFill>
              </a:rPr>
              <a:t>for</a:t>
            </a:r>
            <a:r>
              <a:rPr lang="en-US" sz="2400" dirty="0"/>
              <a:t> (</a:t>
            </a:r>
            <a:r>
              <a:rPr lang="en-US" sz="2400" b="1" dirty="0" err="1">
                <a:solidFill>
                  <a:schemeClr val="accent1">
                    <a:lumMod val="60000"/>
                    <a:lumOff val="40000"/>
                  </a:schemeClr>
                </a:solidFill>
              </a:rPr>
              <a:t>int</a:t>
            </a:r>
            <a:r>
              <a:rPr lang="en-US" sz="2400" dirty="0"/>
              <a:t> k = 0; k &lt; cc; k++) {</a:t>
            </a:r>
            <a:br>
              <a:rPr lang="en-US" sz="2400" dirty="0"/>
            </a:br>
            <a:r>
              <a:rPr lang="en-US" sz="2400" dirty="0"/>
              <a:t>    </a:t>
            </a:r>
            <a:r>
              <a:rPr lang="en-US" sz="2400" b="1" dirty="0" err="1">
                <a:solidFill>
                  <a:schemeClr val="accent1">
                    <a:lumMod val="60000"/>
                    <a:lumOff val="40000"/>
                  </a:schemeClr>
                </a:solidFill>
              </a:rPr>
              <a:t>int</a:t>
            </a:r>
            <a:r>
              <a:rPr lang="en-US" sz="2400" dirty="0"/>
              <a:t> i1 = a + k;</a:t>
            </a:r>
            <a:br>
              <a:rPr lang="en-US" sz="2400" dirty="0"/>
            </a:br>
            <a:r>
              <a:rPr lang="en-US" sz="2400" dirty="0"/>
              <a:t>    </a:t>
            </a:r>
            <a:r>
              <a:rPr lang="en-US" sz="2400" b="1" dirty="0" err="1">
                <a:solidFill>
                  <a:schemeClr val="accent1">
                    <a:lumMod val="60000"/>
                    <a:lumOff val="40000"/>
                  </a:schemeClr>
                </a:solidFill>
              </a:rPr>
              <a:t>int</a:t>
            </a:r>
            <a:r>
              <a:rPr lang="en-US" sz="2400" dirty="0"/>
              <a:t> i2 = b + k;</a:t>
            </a:r>
            <a:br>
              <a:rPr lang="en-US" sz="2400" dirty="0"/>
            </a:br>
            <a:r>
              <a:rPr lang="en-US" sz="2400" dirty="0"/>
              <a:t>   </a:t>
            </a:r>
            <a:r>
              <a:rPr lang="en-US" sz="2400" dirty="0">
                <a:solidFill>
                  <a:schemeClr val="accent1">
                    <a:lumMod val="60000"/>
                    <a:lumOff val="40000"/>
                  </a:schemeClr>
                </a:solidFill>
              </a:rPr>
              <a:t> </a:t>
            </a:r>
            <a:r>
              <a:rPr lang="en-US" sz="2400" b="1" dirty="0">
                <a:solidFill>
                  <a:schemeClr val="accent1">
                    <a:lumMod val="60000"/>
                    <a:lumOff val="40000"/>
                  </a:schemeClr>
                </a:solidFill>
              </a:rPr>
              <a:t>double</a:t>
            </a:r>
            <a:r>
              <a:rPr lang="en-US" sz="2400" dirty="0">
                <a:solidFill>
                  <a:schemeClr val="accent1">
                    <a:lumMod val="60000"/>
                    <a:lumOff val="40000"/>
                  </a:schemeClr>
                </a:solidFill>
              </a:rPr>
              <a:t> </a:t>
            </a:r>
            <a:r>
              <a:rPr lang="en-US" sz="2400" dirty="0"/>
              <a:t>t = data[i1];</a:t>
            </a:r>
            <a:br>
              <a:rPr lang="en-US" sz="2400" dirty="0"/>
            </a:br>
            <a:r>
              <a:rPr lang="en-US" sz="2400" dirty="0"/>
              <a:t>    data[i1] = data[i2];</a:t>
            </a:r>
            <a:br>
              <a:rPr lang="en-US" sz="2400" dirty="0"/>
            </a:br>
            <a:r>
              <a:rPr lang="en-US" sz="2400" dirty="0"/>
              <a:t>    data[i2] = t;</a:t>
            </a:r>
            <a:br>
              <a:rPr lang="en-US" sz="2400" dirty="0"/>
            </a:br>
            <a:r>
              <a:rPr lang="en-US" sz="2400" dirty="0"/>
              <a:t> } }</a:t>
            </a:r>
          </a:p>
        </p:txBody>
      </p:sp>
    </p:spTree>
    <p:extLst>
      <p:ext uri="{BB962C8B-B14F-4D97-AF65-F5344CB8AC3E}">
        <p14:creationId xmlns:p14="http://schemas.microsoft.com/office/powerpoint/2010/main" val="6260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919E-C5F3-8C48-9186-2860115C88C5}"/>
              </a:ext>
            </a:extLst>
          </p:cNvPr>
          <p:cNvSpPr>
            <a:spLocks noGrp="1"/>
          </p:cNvSpPr>
          <p:nvPr>
            <p:ph type="title"/>
          </p:nvPr>
        </p:nvSpPr>
        <p:spPr/>
        <p:txBody>
          <a:bodyPr/>
          <a:lstStyle/>
          <a:p>
            <a:r>
              <a:rPr lang="en-US" dirty="0"/>
              <a:t>STEPS OF MUTATION TESTING</a:t>
            </a:r>
          </a:p>
        </p:txBody>
      </p:sp>
      <p:graphicFrame>
        <p:nvGraphicFramePr>
          <p:cNvPr id="7" name="Content Placeholder 2">
            <a:extLst>
              <a:ext uri="{FF2B5EF4-FFF2-40B4-BE49-F238E27FC236}">
                <a16:creationId xmlns:a16="http://schemas.microsoft.com/office/drawing/2014/main" id="{00491A9C-E99D-794A-8ECA-C8DED35AABE6}"/>
              </a:ext>
            </a:extLst>
          </p:cNvPr>
          <p:cNvGraphicFramePr>
            <a:graphicFrameLocks noGrp="1"/>
          </p:cNvGraphicFramePr>
          <p:nvPr>
            <p:ph idx="1"/>
            <p:extLst>
              <p:ext uri="{D42A27DB-BD31-4B8C-83A1-F6EECF244321}">
                <p14:modId xmlns:p14="http://schemas.microsoft.com/office/powerpoint/2010/main" val="1949579266"/>
              </p:ext>
            </p:extLst>
          </p:nvPr>
        </p:nvGraphicFramePr>
        <p:xfrm>
          <a:off x="1016722" y="20970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2B482339-696C-9F4B-A78F-8B35E5EB2E0D}"/>
              </a:ext>
            </a:extLst>
          </p:cNvPr>
          <p:cNvSpPr/>
          <p:nvPr/>
        </p:nvSpPr>
        <p:spPr>
          <a:xfrm>
            <a:off x="6163484" y="2097088"/>
            <a:ext cx="4759238" cy="3541712"/>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7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The Test Suite Outcomes</a:t>
            </a:r>
          </a:p>
        </p:txBody>
      </p:sp>
      <p:sp>
        <p:nvSpPr>
          <p:cNvPr id="7" name="TextBox 6"/>
          <p:cNvSpPr txBox="1"/>
          <p:nvPr/>
        </p:nvSpPr>
        <p:spPr>
          <a:xfrm>
            <a:off x="212532" y="2711114"/>
            <a:ext cx="1218062" cy="369332"/>
          </a:xfrm>
          <a:prstGeom prst="rect">
            <a:avLst/>
          </a:prstGeom>
          <a:noFill/>
          <a:ln w="28575">
            <a:solidFill>
              <a:schemeClr val="accent1"/>
            </a:solidFill>
          </a:ln>
        </p:spPr>
        <p:txBody>
          <a:bodyPr wrap="square" rtlCol="0">
            <a:spAutoFit/>
          </a:bodyPr>
          <a:lstStyle/>
          <a:p>
            <a:r>
              <a:rPr lang="en-US" dirty="0"/>
              <a:t>Mutant 1</a:t>
            </a:r>
          </a:p>
        </p:txBody>
      </p:sp>
      <p:sp>
        <p:nvSpPr>
          <p:cNvPr id="13" name="Oval 12"/>
          <p:cNvSpPr/>
          <p:nvPr/>
        </p:nvSpPr>
        <p:spPr>
          <a:xfrm>
            <a:off x="3654967" y="5941349"/>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654967" y="6211713"/>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654967" y="6482077"/>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702664" y="2711114"/>
            <a:ext cx="1790700" cy="807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Runner</a:t>
            </a:r>
          </a:p>
        </p:txBody>
      </p:sp>
      <p:cxnSp>
        <p:nvCxnSpPr>
          <p:cNvPr id="6" name="Straight Arrow Connector 5"/>
          <p:cNvCxnSpPr/>
          <p:nvPr/>
        </p:nvCxnSpPr>
        <p:spPr>
          <a:xfrm>
            <a:off x="1430594" y="2874797"/>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493364" y="3123905"/>
            <a:ext cx="103258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2532" y="3149695"/>
            <a:ext cx="1218062" cy="369332"/>
          </a:xfrm>
          <a:prstGeom prst="rect">
            <a:avLst/>
          </a:prstGeom>
          <a:noFill/>
          <a:ln w="28575">
            <a:solidFill>
              <a:schemeClr val="accent1"/>
            </a:solidFill>
          </a:ln>
        </p:spPr>
        <p:txBody>
          <a:bodyPr wrap="square" rtlCol="0">
            <a:spAutoFit/>
          </a:bodyPr>
          <a:lstStyle/>
          <a:p>
            <a:r>
              <a:rPr lang="en-US" dirty="0"/>
              <a:t>Test Suite</a:t>
            </a:r>
          </a:p>
        </p:txBody>
      </p:sp>
      <p:cxnSp>
        <p:nvCxnSpPr>
          <p:cNvPr id="38" name="Straight Arrow Connector 37"/>
          <p:cNvCxnSpPr/>
          <p:nvPr/>
        </p:nvCxnSpPr>
        <p:spPr>
          <a:xfrm>
            <a:off x="1430594" y="3333223"/>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35660" y="2930404"/>
            <a:ext cx="1218062" cy="369332"/>
          </a:xfrm>
          <a:prstGeom prst="rect">
            <a:avLst/>
          </a:prstGeom>
          <a:noFill/>
          <a:ln w="28575">
            <a:solidFill>
              <a:schemeClr val="accent1"/>
            </a:solidFill>
          </a:ln>
        </p:spPr>
        <p:txBody>
          <a:bodyPr wrap="square" rtlCol="0">
            <a:spAutoFit/>
          </a:bodyPr>
          <a:lstStyle/>
          <a:p>
            <a:r>
              <a:rPr lang="en-US" b="1" dirty="0">
                <a:solidFill>
                  <a:srgbClr val="00B050"/>
                </a:solidFill>
              </a:rPr>
              <a:t>P P </a:t>
            </a:r>
            <a:r>
              <a:rPr lang="en-US" b="1" dirty="0">
                <a:solidFill>
                  <a:srgbClr val="FF0000"/>
                </a:solidFill>
              </a:rPr>
              <a:t>F </a:t>
            </a:r>
            <a:r>
              <a:rPr lang="en-US" b="1" dirty="0">
                <a:solidFill>
                  <a:srgbClr val="00B050"/>
                </a:solidFill>
              </a:rPr>
              <a:t>P P</a:t>
            </a:r>
          </a:p>
        </p:txBody>
      </p:sp>
      <p:pic>
        <p:nvPicPr>
          <p:cNvPr id="40" name="Picture 2" descr="http://clipartix.com/wp-content/uploads/2016/04/Free-thumbs-up-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4008" y="3798570"/>
            <a:ext cx="684020" cy="6423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8237978" y="3900548"/>
            <a:ext cx="1927860" cy="369332"/>
          </a:xfrm>
          <a:prstGeom prst="rect">
            <a:avLst/>
          </a:prstGeom>
          <a:noFill/>
        </p:spPr>
        <p:txBody>
          <a:bodyPr wrap="square" rtlCol="0">
            <a:spAutoFit/>
          </a:bodyPr>
          <a:lstStyle/>
          <a:p>
            <a:r>
              <a:rPr lang="en-US" dirty="0"/>
              <a:t>Mutant is killed</a:t>
            </a:r>
          </a:p>
        </p:txBody>
      </p:sp>
      <p:sp>
        <p:nvSpPr>
          <p:cNvPr id="16" name="TextBox 15"/>
          <p:cNvSpPr txBox="1"/>
          <p:nvPr/>
        </p:nvSpPr>
        <p:spPr>
          <a:xfrm>
            <a:off x="212532" y="3706971"/>
            <a:ext cx="1218062" cy="369332"/>
          </a:xfrm>
          <a:prstGeom prst="rect">
            <a:avLst/>
          </a:prstGeom>
          <a:noFill/>
          <a:ln w="28575">
            <a:solidFill>
              <a:schemeClr val="accent1"/>
            </a:solidFill>
          </a:ln>
        </p:spPr>
        <p:txBody>
          <a:bodyPr wrap="square" rtlCol="0">
            <a:spAutoFit/>
          </a:bodyPr>
          <a:lstStyle/>
          <a:p>
            <a:r>
              <a:rPr lang="en-US" dirty="0"/>
              <a:t>Mutant 2</a:t>
            </a:r>
          </a:p>
        </p:txBody>
      </p:sp>
      <p:sp>
        <p:nvSpPr>
          <p:cNvPr id="17" name="Rectangle 16"/>
          <p:cNvSpPr/>
          <p:nvPr/>
        </p:nvSpPr>
        <p:spPr>
          <a:xfrm>
            <a:off x="2702664" y="3706971"/>
            <a:ext cx="1790700" cy="807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Runner</a:t>
            </a:r>
          </a:p>
        </p:txBody>
      </p:sp>
      <p:cxnSp>
        <p:nvCxnSpPr>
          <p:cNvPr id="18" name="Straight Arrow Connector 17"/>
          <p:cNvCxnSpPr/>
          <p:nvPr/>
        </p:nvCxnSpPr>
        <p:spPr>
          <a:xfrm>
            <a:off x="1430594" y="3870654"/>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3364" y="4119762"/>
            <a:ext cx="103258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2532" y="4145552"/>
            <a:ext cx="1218062" cy="369332"/>
          </a:xfrm>
          <a:prstGeom prst="rect">
            <a:avLst/>
          </a:prstGeom>
          <a:noFill/>
          <a:ln w="28575">
            <a:solidFill>
              <a:schemeClr val="accent1"/>
            </a:solidFill>
          </a:ln>
        </p:spPr>
        <p:txBody>
          <a:bodyPr wrap="square" rtlCol="0">
            <a:spAutoFit/>
          </a:bodyPr>
          <a:lstStyle/>
          <a:p>
            <a:r>
              <a:rPr lang="en-US" dirty="0"/>
              <a:t>Test Suite</a:t>
            </a:r>
          </a:p>
        </p:txBody>
      </p:sp>
      <p:cxnSp>
        <p:nvCxnSpPr>
          <p:cNvPr id="21" name="Straight Arrow Connector 20"/>
          <p:cNvCxnSpPr/>
          <p:nvPr/>
        </p:nvCxnSpPr>
        <p:spPr>
          <a:xfrm>
            <a:off x="1430594" y="4329080"/>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35660" y="3926261"/>
            <a:ext cx="1218062" cy="369332"/>
          </a:xfrm>
          <a:prstGeom prst="rect">
            <a:avLst/>
          </a:prstGeom>
          <a:noFill/>
          <a:ln w="28575">
            <a:solidFill>
              <a:schemeClr val="accent1"/>
            </a:solidFill>
          </a:ln>
        </p:spPr>
        <p:txBody>
          <a:bodyPr wrap="square" rtlCol="0">
            <a:spAutoFit/>
          </a:bodyPr>
          <a:lstStyle/>
          <a:p>
            <a:r>
              <a:rPr lang="en-US" b="1" dirty="0">
                <a:solidFill>
                  <a:srgbClr val="00B050"/>
                </a:solidFill>
              </a:rPr>
              <a:t>P </a:t>
            </a:r>
            <a:r>
              <a:rPr lang="en-US" b="1" dirty="0">
                <a:solidFill>
                  <a:srgbClr val="FF0000"/>
                </a:solidFill>
              </a:rPr>
              <a:t>F </a:t>
            </a:r>
            <a:r>
              <a:rPr lang="en-US" b="1" dirty="0">
                <a:solidFill>
                  <a:srgbClr val="00B050"/>
                </a:solidFill>
              </a:rPr>
              <a:t>P P </a:t>
            </a:r>
            <a:r>
              <a:rPr lang="en-US" b="1" dirty="0">
                <a:solidFill>
                  <a:srgbClr val="FF0000"/>
                </a:solidFill>
              </a:rPr>
              <a:t>F</a:t>
            </a:r>
          </a:p>
        </p:txBody>
      </p:sp>
      <p:sp>
        <p:nvSpPr>
          <p:cNvPr id="23" name="TextBox 22"/>
          <p:cNvSpPr txBox="1"/>
          <p:nvPr/>
        </p:nvSpPr>
        <p:spPr>
          <a:xfrm>
            <a:off x="212532" y="4799109"/>
            <a:ext cx="1218062" cy="369332"/>
          </a:xfrm>
          <a:prstGeom prst="rect">
            <a:avLst/>
          </a:prstGeom>
          <a:noFill/>
          <a:ln w="28575">
            <a:solidFill>
              <a:schemeClr val="accent1"/>
            </a:solidFill>
          </a:ln>
        </p:spPr>
        <p:txBody>
          <a:bodyPr wrap="square" rtlCol="0">
            <a:spAutoFit/>
          </a:bodyPr>
          <a:lstStyle/>
          <a:p>
            <a:r>
              <a:rPr lang="en-US" dirty="0"/>
              <a:t>Mutant 3</a:t>
            </a:r>
          </a:p>
        </p:txBody>
      </p:sp>
      <p:sp>
        <p:nvSpPr>
          <p:cNvPr id="24" name="Rectangle 23"/>
          <p:cNvSpPr/>
          <p:nvPr/>
        </p:nvSpPr>
        <p:spPr>
          <a:xfrm>
            <a:off x="2702664" y="4799109"/>
            <a:ext cx="1790700" cy="807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Runner</a:t>
            </a:r>
          </a:p>
        </p:txBody>
      </p:sp>
      <p:cxnSp>
        <p:nvCxnSpPr>
          <p:cNvPr id="26" name="Straight Arrow Connector 25"/>
          <p:cNvCxnSpPr/>
          <p:nvPr/>
        </p:nvCxnSpPr>
        <p:spPr>
          <a:xfrm>
            <a:off x="1430594" y="4962792"/>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93364" y="5211900"/>
            <a:ext cx="103258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2532" y="5237690"/>
            <a:ext cx="1218062" cy="369332"/>
          </a:xfrm>
          <a:prstGeom prst="rect">
            <a:avLst/>
          </a:prstGeom>
          <a:noFill/>
          <a:ln w="28575">
            <a:solidFill>
              <a:schemeClr val="accent1"/>
            </a:solidFill>
          </a:ln>
        </p:spPr>
        <p:txBody>
          <a:bodyPr wrap="square" rtlCol="0">
            <a:spAutoFit/>
          </a:bodyPr>
          <a:lstStyle/>
          <a:p>
            <a:r>
              <a:rPr lang="en-US" dirty="0"/>
              <a:t>Test Suite</a:t>
            </a:r>
          </a:p>
        </p:txBody>
      </p:sp>
      <p:cxnSp>
        <p:nvCxnSpPr>
          <p:cNvPr id="29" name="Straight Arrow Connector 28"/>
          <p:cNvCxnSpPr/>
          <p:nvPr/>
        </p:nvCxnSpPr>
        <p:spPr>
          <a:xfrm>
            <a:off x="1430594" y="5421218"/>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35660" y="5018399"/>
            <a:ext cx="1218062" cy="369332"/>
          </a:xfrm>
          <a:prstGeom prst="rect">
            <a:avLst/>
          </a:prstGeom>
          <a:noFill/>
          <a:ln w="28575">
            <a:solidFill>
              <a:schemeClr val="accent1"/>
            </a:solidFill>
          </a:ln>
        </p:spPr>
        <p:txBody>
          <a:bodyPr wrap="square" rtlCol="0">
            <a:spAutoFit/>
          </a:bodyPr>
          <a:lstStyle/>
          <a:p>
            <a:r>
              <a:rPr lang="en-US" b="1" dirty="0">
                <a:solidFill>
                  <a:srgbClr val="00B050"/>
                </a:solidFill>
              </a:rPr>
              <a:t>P P P P P</a:t>
            </a:r>
          </a:p>
        </p:txBody>
      </p:sp>
      <p:sp>
        <p:nvSpPr>
          <p:cNvPr id="31" name="Oval 30"/>
          <p:cNvSpPr/>
          <p:nvPr/>
        </p:nvSpPr>
        <p:spPr>
          <a:xfrm>
            <a:off x="801154" y="5941349"/>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01154" y="6211713"/>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01154" y="6482077"/>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6066328" y="5882355"/>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6066328" y="6152719"/>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6066328" y="6423083"/>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2" descr="http://clipartix.com/wp-content/uploads/2016/04/Free-thumbs-up-clip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632" y="2759254"/>
            <a:ext cx="684020" cy="64238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8202602" y="2861232"/>
            <a:ext cx="1927860" cy="369332"/>
          </a:xfrm>
          <a:prstGeom prst="rect">
            <a:avLst/>
          </a:prstGeom>
          <a:noFill/>
        </p:spPr>
        <p:txBody>
          <a:bodyPr wrap="square" rtlCol="0">
            <a:spAutoFit/>
          </a:bodyPr>
          <a:lstStyle/>
          <a:p>
            <a:r>
              <a:rPr lang="en-US" dirty="0"/>
              <a:t>Mutant is killed</a:t>
            </a:r>
          </a:p>
        </p:txBody>
      </p:sp>
      <p:pic>
        <p:nvPicPr>
          <p:cNvPr id="2050" name="Picture 2" descr="Image result for thumbs dow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008" y="4837886"/>
            <a:ext cx="748594" cy="74859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8237978" y="4983775"/>
            <a:ext cx="2023622" cy="646331"/>
          </a:xfrm>
          <a:prstGeom prst="rect">
            <a:avLst/>
          </a:prstGeom>
          <a:noFill/>
        </p:spPr>
        <p:txBody>
          <a:bodyPr wrap="square" rtlCol="0">
            <a:spAutoFit/>
          </a:bodyPr>
          <a:lstStyle/>
          <a:p>
            <a:r>
              <a:rPr lang="en-US" dirty="0"/>
              <a:t>Mutant is surviving </a:t>
            </a:r>
          </a:p>
          <a:p>
            <a:pPr algn="ctr"/>
            <a:r>
              <a:rPr lang="en-US" dirty="0"/>
              <a:t>(NOT killed)</a:t>
            </a:r>
          </a:p>
        </p:txBody>
      </p:sp>
    </p:spTree>
    <p:extLst>
      <p:ext uri="{BB962C8B-B14F-4D97-AF65-F5344CB8AC3E}">
        <p14:creationId xmlns:p14="http://schemas.microsoft.com/office/powerpoint/2010/main" val="1026739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Mutation Score Computation</a:t>
            </a:r>
          </a:p>
        </p:txBody>
      </p:sp>
      <p:sp>
        <p:nvSpPr>
          <p:cNvPr id="7" name="TextBox 6"/>
          <p:cNvSpPr txBox="1"/>
          <p:nvPr/>
        </p:nvSpPr>
        <p:spPr>
          <a:xfrm>
            <a:off x="212532" y="2711114"/>
            <a:ext cx="1218062" cy="369332"/>
          </a:xfrm>
          <a:prstGeom prst="rect">
            <a:avLst/>
          </a:prstGeom>
          <a:noFill/>
          <a:ln w="28575">
            <a:solidFill>
              <a:schemeClr val="accent1"/>
            </a:solidFill>
          </a:ln>
        </p:spPr>
        <p:txBody>
          <a:bodyPr wrap="square" rtlCol="0">
            <a:spAutoFit/>
          </a:bodyPr>
          <a:lstStyle/>
          <a:p>
            <a:r>
              <a:rPr lang="en-US" dirty="0"/>
              <a:t>Mutant 1</a:t>
            </a:r>
          </a:p>
        </p:txBody>
      </p:sp>
      <p:sp>
        <p:nvSpPr>
          <p:cNvPr id="13" name="Oval 12"/>
          <p:cNvSpPr/>
          <p:nvPr/>
        </p:nvSpPr>
        <p:spPr>
          <a:xfrm>
            <a:off x="3654967" y="5941349"/>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654967" y="6211713"/>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654967" y="6482077"/>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702664" y="2711114"/>
            <a:ext cx="1790700" cy="807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Runner</a:t>
            </a:r>
          </a:p>
        </p:txBody>
      </p:sp>
      <p:cxnSp>
        <p:nvCxnSpPr>
          <p:cNvPr id="6" name="Straight Arrow Connector 5"/>
          <p:cNvCxnSpPr/>
          <p:nvPr/>
        </p:nvCxnSpPr>
        <p:spPr>
          <a:xfrm>
            <a:off x="1430594" y="2874797"/>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493364" y="3123905"/>
            <a:ext cx="103258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2532" y="3149695"/>
            <a:ext cx="1218062" cy="369332"/>
          </a:xfrm>
          <a:prstGeom prst="rect">
            <a:avLst/>
          </a:prstGeom>
          <a:noFill/>
          <a:ln w="28575">
            <a:solidFill>
              <a:schemeClr val="accent1"/>
            </a:solidFill>
          </a:ln>
        </p:spPr>
        <p:txBody>
          <a:bodyPr wrap="square" rtlCol="0">
            <a:spAutoFit/>
          </a:bodyPr>
          <a:lstStyle/>
          <a:p>
            <a:r>
              <a:rPr lang="en-US" dirty="0"/>
              <a:t>Test Suite</a:t>
            </a:r>
          </a:p>
        </p:txBody>
      </p:sp>
      <p:cxnSp>
        <p:nvCxnSpPr>
          <p:cNvPr id="38" name="Straight Arrow Connector 37"/>
          <p:cNvCxnSpPr/>
          <p:nvPr/>
        </p:nvCxnSpPr>
        <p:spPr>
          <a:xfrm>
            <a:off x="1430594" y="3333223"/>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35660" y="2930404"/>
            <a:ext cx="1218062" cy="369332"/>
          </a:xfrm>
          <a:prstGeom prst="rect">
            <a:avLst/>
          </a:prstGeom>
          <a:noFill/>
          <a:ln w="28575">
            <a:solidFill>
              <a:schemeClr val="accent1"/>
            </a:solidFill>
          </a:ln>
        </p:spPr>
        <p:txBody>
          <a:bodyPr wrap="square" rtlCol="0">
            <a:spAutoFit/>
          </a:bodyPr>
          <a:lstStyle/>
          <a:p>
            <a:r>
              <a:rPr lang="en-US" b="1" dirty="0">
                <a:solidFill>
                  <a:srgbClr val="00B050"/>
                </a:solidFill>
              </a:rPr>
              <a:t>P P </a:t>
            </a:r>
            <a:r>
              <a:rPr lang="en-US" b="1" dirty="0">
                <a:solidFill>
                  <a:srgbClr val="FF0000"/>
                </a:solidFill>
              </a:rPr>
              <a:t>F </a:t>
            </a:r>
            <a:r>
              <a:rPr lang="en-US" b="1" dirty="0">
                <a:solidFill>
                  <a:srgbClr val="00B050"/>
                </a:solidFill>
              </a:rPr>
              <a:t>P P</a:t>
            </a:r>
          </a:p>
        </p:txBody>
      </p:sp>
      <p:sp>
        <p:nvSpPr>
          <p:cNvPr id="16" name="TextBox 15"/>
          <p:cNvSpPr txBox="1"/>
          <p:nvPr/>
        </p:nvSpPr>
        <p:spPr>
          <a:xfrm>
            <a:off x="212532" y="3706971"/>
            <a:ext cx="1218062" cy="369332"/>
          </a:xfrm>
          <a:prstGeom prst="rect">
            <a:avLst/>
          </a:prstGeom>
          <a:noFill/>
          <a:ln w="28575">
            <a:solidFill>
              <a:schemeClr val="accent1"/>
            </a:solidFill>
          </a:ln>
        </p:spPr>
        <p:txBody>
          <a:bodyPr wrap="square" rtlCol="0">
            <a:spAutoFit/>
          </a:bodyPr>
          <a:lstStyle/>
          <a:p>
            <a:r>
              <a:rPr lang="en-US" dirty="0"/>
              <a:t>Mutant 2</a:t>
            </a:r>
          </a:p>
        </p:txBody>
      </p:sp>
      <p:sp>
        <p:nvSpPr>
          <p:cNvPr id="17" name="Rectangle 16"/>
          <p:cNvSpPr/>
          <p:nvPr/>
        </p:nvSpPr>
        <p:spPr>
          <a:xfrm>
            <a:off x="2702664" y="3706971"/>
            <a:ext cx="1790700" cy="807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Runner</a:t>
            </a:r>
          </a:p>
        </p:txBody>
      </p:sp>
      <p:cxnSp>
        <p:nvCxnSpPr>
          <p:cNvPr id="18" name="Straight Arrow Connector 17"/>
          <p:cNvCxnSpPr/>
          <p:nvPr/>
        </p:nvCxnSpPr>
        <p:spPr>
          <a:xfrm>
            <a:off x="1430594" y="3870654"/>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93364" y="4119762"/>
            <a:ext cx="103258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2532" y="4145552"/>
            <a:ext cx="1218062" cy="369332"/>
          </a:xfrm>
          <a:prstGeom prst="rect">
            <a:avLst/>
          </a:prstGeom>
          <a:noFill/>
          <a:ln w="28575">
            <a:solidFill>
              <a:schemeClr val="accent1"/>
            </a:solidFill>
          </a:ln>
        </p:spPr>
        <p:txBody>
          <a:bodyPr wrap="square" rtlCol="0">
            <a:spAutoFit/>
          </a:bodyPr>
          <a:lstStyle/>
          <a:p>
            <a:r>
              <a:rPr lang="en-US" dirty="0"/>
              <a:t>Test Suite</a:t>
            </a:r>
          </a:p>
        </p:txBody>
      </p:sp>
      <p:cxnSp>
        <p:nvCxnSpPr>
          <p:cNvPr id="21" name="Straight Arrow Connector 20"/>
          <p:cNvCxnSpPr/>
          <p:nvPr/>
        </p:nvCxnSpPr>
        <p:spPr>
          <a:xfrm>
            <a:off x="1430594" y="4329080"/>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35660" y="3926261"/>
            <a:ext cx="1218062" cy="369332"/>
          </a:xfrm>
          <a:prstGeom prst="rect">
            <a:avLst/>
          </a:prstGeom>
          <a:noFill/>
          <a:ln w="28575">
            <a:solidFill>
              <a:schemeClr val="accent1"/>
            </a:solidFill>
          </a:ln>
        </p:spPr>
        <p:txBody>
          <a:bodyPr wrap="square" rtlCol="0">
            <a:spAutoFit/>
          </a:bodyPr>
          <a:lstStyle/>
          <a:p>
            <a:r>
              <a:rPr lang="en-US" b="1" dirty="0">
                <a:solidFill>
                  <a:srgbClr val="00B050"/>
                </a:solidFill>
              </a:rPr>
              <a:t>P </a:t>
            </a:r>
            <a:r>
              <a:rPr lang="en-US" b="1" dirty="0">
                <a:solidFill>
                  <a:srgbClr val="FF0000"/>
                </a:solidFill>
              </a:rPr>
              <a:t>F </a:t>
            </a:r>
            <a:r>
              <a:rPr lang="en-US" b="1" dirty="0">
                <a:solidFill>
                  <a:srgbClr val="00B050"/>
                </a:solidFill>
              </a:rPr>
              <a:t>P P </a:t>
            </a:r>
            <a:r>
              <a:rPr lang="en-US" b="1" dirty="0">
                <a:solidFill>
                  <a:srgbClr val="FF0000"/>
                </a:solidFill>
              </a:rPr>
              <a:t>F</a:t>
            </a:r>
          </a:p>
        </p:txBody>
      </p:sp>
      <p:sp>
        <p:nvSpPr>
          <p:cNvPr id="23" name="TextBox 22"/>
          <p:cNvSpPr txBox="1"/>
          <p:nvPr/>
        </p:nvSpPr>
        <p:spPr>
          <a:xfrm>
            <a:off x="212532" y="4799109"/>
            <a:ext cx="1218062" cy="369332"/>
          </a:xfrm>
          <a:prstGeom prst="rect">
            <a:avLst/>
          </a:prstGeom>
          <a:noFill/>
          <a:ln w="28575">
            <a:solidFill>
              <a:schemeClr val="accent1"/>
            </a:solidFill>
          </a:ln>
        </p:spPr>
        <p:txBody>
          <a:bodyPr wrap="square" rtlCol="0">
            <a:spAutoFit/>
          </a:bodyPr>
          <a:lstStyle/>
          <a:p>
            <a:r>
              <a:rPr lang="en-US" dirty="0"/>
              <a:t>Mutant 3</a:t>
            </a:r>
          </a:p>
        </p:txBody>
      </p:sp>
      <p:sp>
        <p:nvSpPr>
          <p:cNvPr id="24" name="Rectangle 23"/>
          <p:cNvSpPr/>
          <p:nvPr/>
        </p:nvSpPr>
        <p:spPr>
          <a:xfrm>
            <a:off x="2702664" y="4799109"/>
            <a:ext cx="1790700" cy="807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Runner</a:t>
            </a:r>
          </a:p>
        </p:txBody>
      </p:sp>
      <p:cxnSp>
        <p:nvCxnSpPr>
          <p:cNvPr id="26" name="Straight Arrow Connector 25"/>
          <p:cNvCxnSpPr/>
          <p:nvPr/>
        </p:nvCxnSpPr>
        <p:spPr>
          <a:xfrm>
            <a:off x="1430594" y="4962792"/>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93364" y="5211900"/>
            <a:ext cx="103258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2532" y="5237690"/>
            <a:ext cx="1218062" cy="369332"/>
          </a:xfrm>
          <a:prstGeom prst="rect">
            <a:avLst/>
          </a:prstGeom>
          <a:noFill/>
          <a:ln w="28575">
            <a:solidFill>
              <a:schemeClr val="accent1"/>
            </a:solidFill>
          </a:ln>
        </p:spPr>
        <p:txBody>
          <a:bodyPr wrap="square" rtlCol="0">
            <a:spAutoFit/>
          </a:bodyPr>
          <a:lstStyle/>
          <a:p>
            <a:r>
              <a:rPr lang="en-US" dirty="0"/>
              <a:t>Test Suite</a:t>
            </a:r>
          </a:p>
        </p:txBody>
      </p:sp>
      <p:cxnSp>
        <p:nvCxnSpPr>
          <p:cNvPr id="29" name="Straight Arrow Connector 28"/>
          <p:cNvCxnSpPr/>
          <p:nvPr/>
        </p:nvCxnSpPr>
        <p:spPr>
          <a:xfrm>
            <a:off x="1430594" y="5421218"/>
            <a:ext cx="12720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35660" y="5018399"/>
            <a:ext cx="1218062" cy="369332"/>
          </a:xfrm>
          <a:prstGeom prst="rect">
            <a:avLst/>
          </a:prstGeom>
          <a:noFill/>
          <a:ln w="28575">
            <a:solidFill>
              <a:schemeClr val="accent1"/>
            </a:solidFill>
          </a:ln>
        </p:spPr>
        <p:txBody>
          <a:bodyPr wrap="square" rtlCol="0">
            <a:spAutoFit/>
          </a:bodyPr>
          <a:lstStyle/>
          <a:p>
            <a:r>
              <a:rPr lang="en-US" b="1" dirty="0">
                <a:solidFill>
                  <a:srgbClr val="00B050"/>
                </a:solidFill>
              </a:rPr>
              <a:t>P P P P P</a:t>
            </a:r>
          </a:p>
        </p:txBody>
      </p:sp>
      <p:sp>
        <p:nvSpPr>
          <p:cNvPr id="31" name="Oval 30"/>
          <p:cNvSpPr/>
          <p:nvPr/>
        </p:nvSpPr>
        <p:spPr>
          <a:xfrm>
            <a:off x="801154" y="5941349"/>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801154" y="6211713"/>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801154" y="6482077"/>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6066328" y="5882355"/>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6066328" y="6152719"/>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6066328" y="6423083"/>
            <a:ext cx="163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Callout 2"/>
          <p:cNvSpPr/>
          <p:nvPr/>
        </p:nvSpPr>
        <p:spPr>
          <a:xfrm>
            <a:off x="6984815" y="2765323"/>
            <a:ext cx="331838" cy="3775747"/>
          </a:xfrm>
          <a:prstGeom prst="rightArrowCallout">
            <a:avLst>
              <a:gd name="adj1" fmla="val 38333"/>
              <a:gd name="adj2" fmla="val 4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8" name="TextBox 7"/>
              <p:cNvSpPr txBox="1"/>
              <p:nvPr/>
            </p:nvSpPr>
            <p:spPr>
              <a:xfrm>
                <a:off x="7150734" y="3706971"/>
                <a:ext cx="4907933" cy="17553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𝑚𝑢𝑡𝑎𝑡𝑖𝑜𝑛</m:t>
                      </m:r>
                      <m:r>
                        <a:rPr lang="en-US" sz="2800" b="0" i="1" smtClean="0">
                          <a:latin typeface="Cambria Math" panose="02040503050406030204" pitchFamily="18" charset="0"/>
                        </a:rPr>
                        <m:t> </m:t>
                      </m:r>
                      <m:r>
                        <a:rPr lang="en-US" sz="2800" b="0" i="1" smtClean="0">
                          <a:latin typeface="Cambria Math" panose="02040503050406030204" pitchFamily="18" charset="0"/>
                        </a:rPr>
                        <m:t>𝑠𝑐𝑜𝑟𝑒</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e>
                      </m:d>
                    </m:oMath>
                  </m:oMathPara>
                </a14:m>
                <a:endParaRPr lang="en-US" sz="2800" b="0" i="1" dirty="0">
                  <a:latin typeface="Cambria Math" panose="02040503050406030204" pitchFamily="18" charset="0"/>
                </a:endParaRPr>
              </a:p>
              <a:p>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𝑘𝑖𝑙𝑙𝑒𝑑</m:t>
                          </m:r>
                          <m:r>
                            <a:rPr lang="en-US" sz="2800" b="0" i="1" smtClean="0">
                              <a:latin typeface="Cambria Math" panose="02040503050406030204" pitchFamily="18" charset="0"/>
                            </a:rPr>
                            <m:t> </m:t>
                          </m:r>
                          <m:r>
                            <a:rPr lang="en-US" sz="2800" b="0" i="1" smtClean="0">
                              <a:latin typeface="Cambria Math" panose="02040503050406030204" pitchFamily="18" charset="0"/>
                            </a:rPr>
                            <m:t>𝑚𝑢𝑡𝑎𝑛𝑡𝑠</m:t>
                          </m:r>
                        </m:num>
                        <m:den>
                          <m:r>
                            <a:rPr lang="en-US" sz="2800" b="0" i="1" smtClean="0">
                              <a:latin typeface="Cambria Math" panose="02040503050406030204" pitchFamily="18" charset="0"/>
                            </a:rPr>
                            <m:t>𝑎𝑙𝑙</m:t>
                          </m:r>
                          <m:r>
                            <a:rPr lang="en-US" sz="2800" b="0" i="1" smtClean="0">
                              <a:latin typeface="Cambria Math" panose="02040503050406030204" pitchFamily="18" charset="0"/>
                            </a:rPr>
                            <m:t> </m:t>
                          </m:r>
                          <m:r>
                            <a:rPr lang="en-US" sz="2800" b="0" i="1" smtClean="0">
                              <a:latin typeface="Cambria Math" panose="02040503050406030204" pitchFamily="18" charset="0"/>
                            </a:rPr>
                            <m:t>𝑔𝑒𝑛𝑒𝑟𝑎𝑡𝑒𝑑</m:t>
                          </m:r>
                          <m:r>
                            <a:rPr lang="en-US" sz="2800" b="0" i="1" smtClean="0">
                              <a:latin typeface="Cambria Math" panose="02040503050406030204" pitchFamily="18" charset="0"/>
                            </a:rPr>
                            <m:t> </m:t>
                          </m:r>
                          <m:r>
                            <a:rPr lang="en-US" sz="2800" b="0" i="1" smtClean="0">
                              <a:latin typeface="Cambria Math" panose="02040503050406030204" pitchFamily="18" charset="0"/>
                            </a:rPr>
                            <m:t>𝑚𝑢𝑡𝑎𝑛𝑡𝑠</m:t>
                          </m:r>
                        </m:den>
                      </m:f>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7150734" y="3706971"/>
                <a:ext cx="4907933" cy="1755352"/>
              </a:xfrm>
              <a:prstGeom prst="rect">
                <a:avLst/>
              </a:prstGeom>
              <a:blipFill>
                <a:blip r:embed="rId2"/>
                <a:stretch>
                  <a:fillRect t="-2158" b="-9353"/>
                </a:stretch>
              </a:blipFill>
            </p:spPr>
            <p:txBody>
              <a:bodyPr/>
              <a:lstStyle/>
              <a:p>
                <a:r>
                  <a:rPr lang="en-US">
                    <a:noFill/>
                  </a:rPr>
                  <a:t> </a:t>
                </a:r>
              </a:p>
            </p:txBody>
          </p:sp>
        </mc:Fallback>
      </mc:AlternateContent>
    </p:spTree>
    <p:extLst>
      <p:ext uri="{BB962C8B-B14F-4D97-AF65-F5344CB8AC3E}">
        <p14:creationId xmlns:p14="http://schemas.microsoft.com/office/powerpoint/2010/main" val="3105240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1FC6-0AFC-8540-97D7-09A70FE59332}"/>
              </a:ext>
            </a:extLst>
          </p:cNvPr>
          <p:cNvSpPr>
            <a:spLocks noGrp="1"/>
          </p:cNvSpPr>
          <p:nvPr>
            <p:ph type="title"/>
          </p:nvPr>
        </p:nvSpPr>
        <p:spPr/>
        <p:txBody>
          <a:bodyPr/>
          <a:lstStyle/>
          <a:p>
            <a:r>
              <a:rPr lang="en-US" dirty="0" err="1"/>
              <a:t>Vectorz</a:t>
            </a:r>
            <a:r>
              <a:rPr lang="en-US" dirty="0"/>
              <a:t> Killed Mutant Example</a:t>
            </a:r>
          </a:p>
        </p:txBody>
      </p:sp>
      <p:sp>
        <p:nvSpPr>
          <p:cNvPr id="3" name="Content Placeholder 2">
            <a:extLst>
              <a:ext uri="{FF2B5EF4-FFF2-40B4-BE49-F238E27FC236}">
                <a16:creationId xmlns:a16="http://schemas.microsoft.com/office/drawing/2014/main" id="{230C7B62-CB53-3145-BA7B-E3307D970972}"/>
              </a:ext>
            </a:extLst>
          </p:cNvPr>
          <p:cNvSpPr>
            <a:spLocks noGrp="1"/>
          </p:cNvSpPr>
          <p:nvPr>
            <p:ph idx="1"/>
          </p:nvPr>
        </p:nvSpPr>
        <p:spPr>
          <a:xfrm>
            <a:off x="6307773" y="1986252"/>
            <a:ext cx="5762308" cy="3763386"/>
          </a:xfrm>
        </p:spPr>
        <p:txBody>
          <a:bodyPr>
            <a:normAutofit/>
          </a:bodyPr>
          <a:lstStyle/>
          <a:p>
            <a:pPr marL="0" indent="0">
              <a:buNone/>
            </a:pPr>
            <a:r>
              <a:rPr lang="en-US" sz="2000" b="1" dirty="0">
                <a:solidFill>
                  <a:schemeClr val="tx2"/>
                </a:solidFill>
              </a:rPr>
              <a:t>private</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doSwapTest</a:t>
            </a:r>
            <a:r>
              <a:rPr lang="en-US" sz="2000" dirty="0"/>
              <a:t>(</a:t>
            </a:r>
            <a:r>
              <a:rPr lang="en-US" sz="2000" b="1" dirty="0" err="1">
                <a:solidFill>
                  <a:schemeClr val="accent1">
                    <a:lumMod val="60000"/>
                    <a:lumOff val="40000"/>
                  </a:schemeClr>
                </a:solidFill>
              </a:rPr>
              <a:t>AMatrix</a:t>
            </a:r>
            <a:r>
              <a:rPr lang="en-US" sz="2000" dirty="0"/>
              <a:t> m) {</a:t>
            </a:r>
            <a:br>
              <a:rPr lang="en-US" sz="2000" dirty="0"/>
            </a:br>
            <a:r>
              <a:rPr lang="en-US" sz="2000" b="1" dirty="0">
                <a:solidFill>
                  <a:schemeClr val="tx2"/>
                </a:solidFill>
              </a:rPr>
              <a:t>if</a:t>
            </a:r>
            <a:r>
              <a:rPr lang="en-US" sz="2000" b="1" dirty="0"/>
              <a:t> </a:t>
            </a:r>
            <a:r>
              <a:rPr lang="en-US" sz="2000" dirty="0"/>
              <a:t>((</a:t>
            </a:r>
            <a:r>
              <a:rPr lang="en-US" sz="2000" dirty="0" err="1"/>
              <a:t>m.rowCount</a:t>
            </a:r>
            <a:r>
              <a:rPr lang="en-US" sz="2000" dirty="0"/>
              <a:t>()&lt;2)||(</a:t>
            </a:r>
            <a:r>
              <a:rPr lang="en-US" sz="2000" dirty="0" err="1"/>
              <a:t>m.columnCount</a:t>
            </a:r>
            <a:r>
              <a:rPr lang="en-US" sz="2000" dirty="0"/>
              <a:t>()&lt;2)) </a:t>
            </a:r>
            <a:r>
              <a:rPr lang="en-US" sz="2000" b="1" dirty="0">
                <a:solidFill>
                  <a:schemeClr val="tx2"/>
                </a:solidFill>
              </a:rPr>
              <a:t>return</a:t>
            </a:r>
            <a:r>
              <a:rPr lang="en-US" sz="2000" dirty="0"/>
              <a:t>;</a:t>
            </a:r>
          </a:p>
          <a:p>
            <a:pPr marL="0" indent="0">
              <a:buNone/>
            </a:pPr>
            <a:r>
              <a:rPr lang="en-US" sz="2000" dirty="0"/>
              <a:t>m=</a:t>
            </a:r>
            <a:r>
              <a:rPr lang="en-US" sz="2000" dirty="0" err="1"/>
              <a:t>m.clone</a:t>
            </a:r>
            <a:r>
              <a:rPr lang="en-US" sz="2000" dirty="0"/>
              <a:t>();</a:t>
            </a:r>
            <a:br>
              <a:rPr lang="en-US" sz="2000" dirty="0"/>
            </a:br>
            <a:r>
              <a:rPr lang="en-US" sz="2000" b="1" dirty="0" err="1">
                <a:solidFill>
                  <a:schemeClr val="accent1">
                    <a:lumMod val="60000"/>
                    <a:lumOff val="40000"/>
                  </a:schemeClr>
                </a:solidFill>
              </a:rPr>
              <a:t>AMatrix</a:t>
            </a:r>
            <a:r>
              <a:rPr lang="en-US" sz="2000" dirty="0"/>
              <a:t> m2=</a:t>
            </a:r>
            <a:r>
              <a:rPr lang="en-US" sz="2000" dirty="0" err="1"/>
              <a:t>m.clone</a:t>
            </a:r>
            <a:r>
              <a:rPr lang="en-US" sz="2000" dirty="0"/>
              <a:t>();</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 </a:t>
            </a:r>
          </a:p>
          <a:p>
            <a:pPr marL="0" indent="0">
              <a:buNone/>
            </a:pPr>
            <a:endParaRPr lang="en-US" sz="2000" dirty="0"/>
          </a:p>
        </p:txBody>
      </p:sp>
      <p:sp>
        <p:nvSpPr>
          <p:cNvPr id="5" name="Content Placeholder 2">
            <a:extLst>
              <a:ext uri="{FF2B5EF4-FFF2-40B4-BE49-F238E27FC236}">
                <a16:creationId xmlns:a16="http://schemas.microsoft.com/office/drawing/2014/main" id="{C2F4B238-0F28-9643-A476-59AB78472024}"/>
              </a:ext>
            </a:extLst>
          </p:cNvPr>
          <p:cNvSpPr txBox="1">
            <a:spLocks/>
          </p:cNvSpPr>
          <p:nvPr/>
        </p:nvSpPr>
        <p:spPr>
          <a:xfrm>
            <a:off x="1229485" y="1986252"/>
            <a:ext cx="3679970" cy="354171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en-US" sz="2000" b="1" dirty="0">
                <a:solidFill>
                  <a:schemeClr val="tx2"/>
                </a:solidFill>
              </a:rPr>
              <a:t>public</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swapRows</a:t>
            </a:r>
            <a:r>
              <a:rPr lang="en-US" sz="2000" dirty="0"/>
              <a:t>(</a:t>
            </a:r>
            <a:r>
              <a:rPr lang="en-US" sz="2000" b="1" dirty="0" err="1">
                <a:solidFill>
                  <a:schemeClr val="accent1">
                    <a:lumMod val="60000"/>
                    <a:lumOff val="40000"/>
                  </a:schemeClr>
                </a:solidFill>
              </a:rPr>
              <a:t>int</a:t>
            </a:r>
            <a:r>
              <a:rPr lang="en-US" sz="2000" dirty="0"/>
              <a:t> </a:t>
            </a:r>
            <a:r>
              <a:rPr lang="en-US" sz="2000" dirty="0" err="1"/>
              <a:t>i</a:t>
            </a:r>
            <a:r>
              <a:rPr lang="en-US" sz="2000" dirty="0"/>
              <a:t>,</a:t>
            </a:r>
            <a:r>
              <a:rPr lang="en-US" sz="2000" dirty="0">
                <a:solidFill>
                  <a:schemeClr val="accent1">
                    <a:lumMod val="60000"/>
                    <a:lumOff val="40000"/>
                  </a:schemeClr>
                </a:solidFill>
              </a:rPr>
              <a:t> </a:t>
            </a:r>
            <a:r>
              <a:rPr lang="en-US" sz="2000" b="1" dirty="0" err="1">
                <a:solidFill>
                  <a:schemeClr val="accent1">
                    <a:lumMod val="60000"/>
                    <a:lumOff val="40000"/>
                  </a:schemeClr>
                </a:solidFill>
              </a:rPr>
              <a:t>int</a:t>
            </a:r>
            <a:r>
              <a:rPr lang="en-US" sz="2000" dirty="0">
                <a:solidFill>
                  <a:schemeClr val="accent1">
                    <a:lumMod val="60000"/>
                    <a:lumOff val="40000"/>
                  </a:schemeClr>
                </a:solidFill>
              </a:rPr>
              <a:t> </a:t>
            </a:r>
            <a:r>
              <a:rPr lang="en-US" sz="2000" dirty="0"/>
              <a:t>j) {</a:t>
            </a:r>
            <a:br>
              <a:rPr lang="en-US" sz="2000" dirty="0"/>
            </a:br>
            <a:r>
              <a:rPr lang="en-US" sz="2000" dirty="0"/>
              <a:t>  </a:t>
            </a:r>
            <a:r>
              <a:rPr lang="en-US" sz="2000" b="1" dirty="0">
                <a:solidFill>
                  <a:schemeClr val="tx2"/>
                </a:solidFill>
              </a:rPr>
              <a:t>if</a:t>
            </a:r>
            <a:r>
              <a:rPr lang="en-US" sz="2000" dirty="0"/>
              <a:t> (</a:t>
            </a:r>
            <a:r>
              <a:rPr lang="en-US" sz="2000" dirty="0" err="1"/>
              <a:t>i</a:t>
            </a:r>
            <a:r>
              <a:rPr lang="en-US" sz="2000" dirty="0"/>
              <a:t> == j) </a:t>
            </a:r>
            <a:r>
              <a:rPr lang="en-US" sz="2000" b="1" dirty="0">
                <a:solidFill>
                  <a:schemeClr val="tx2"/>
                </a:solidFill>
              </a:rPr>
              <a:t>return</a:t>
            </a:r>
            <a:r>
              <a:rPr lang="en-US" sz="2000" dirty="0"/>
              <a:t>;</a:t>
            </a:r>
            <a:br>
              <a:rPr lang="en-US" sz="2000" dirty="0"/>
            </a:br>
            <a:r>
              <a:rPr lang="en-US" sz="2000" dirty="0"/>
              <a:t>  </a:t>
            </a:r>
            <a:r>
              <a:rPr lang="en-US" sz="2000" b="1" dirty="0" err="1">
                <a:solidFill>
                  <a:schemeClr val="accent1">
                    <a:lumMod val="60000"/>
                    <a:lumOff val="40000"/>
                  </a:schemeClr>
                </a:solidFill>
              </a:rPr>
              <a:t>int</a:t>
            </a:r>
            <a:r>
              <a:rPr lang="en-US" sz="2000" b="1" dirty="0"/>
              <a:t> </a:t>
            </a:r>
            <a:r>
              <a:rPr lang="en-US" sz="2000" dirty="0"/>
              <a:t>a = </a:t>
            </a:r>
            <a:r>
              <a:rPr lang="en-US" sz="2000" dirty="0" err="1"/>
              <a:t>i</a:t>
            </a:r>
            <a:r>
              <a:rPr lang="en-US" sz="2000" dirty="0"/>
              <a:t> * cols;</a:t>
            </a:r>
            <a:br>
              <a:rPr lang="en-US" sz="2000" dirty="0"/>
            </a:br>
            <a:r>
              <a:rPr lang="en-US" sz="2000" dirty="0"/>
              <a:t>  </a:t>
            </a:r>
            <a:r>
              <a:rPr lang="en-US" sz="2000" b="1" dirty="0" err="1">
                <a:solidFill>
                  <a:schemeClr val="accent1">
                    <a:lumMod val="60000"/>
                    <a:lumOff val="40000"/>
                  </a:schemeClr>
                </a:solidFill>
              </a:rPr>
              <a:t>int</a:t>
            </a:r>
            <a:r>
              <a:rPr lang="en-US" sz="2000" dirty="0"/>
              <a:t> b = </a:t>
            </a:r>
            <a:r>
              <a:rPr lang="en-US" sz="2000" dirty="0">
                <a:solidFill>
                  <a:srgbClr val="FF0000"/>
                </a:solidFill>
              </a:rPr>
              <a:t>j</a:t>
            </a:r>
            <a:r>
              <a:rPr lang="en-US" sz="2000" b="1" dirty="0">
                <a:solidFill>
                  <a:srgbClr val="FF0000"/>
                </a:solidFill>
              </a:rPr>
              <a:t> / </a:t>
            </a:r>
            <a:r>
              <a:rPr lang="en-US" sz="2000" dirty="0">
                <a:solidFill>
                  <a:srgbClr val="FF0000"/>
                </a:solidFill>
              </a:rPr>
              <a:t>cols;</a:t>
            </a:r>
            <a:br>
              <a:rPr lang="en-US" sz="2000" dirty="0"/>
            </a:br>
            <a:r>
              <a:rPr lang="en-US" sz="2000" dirty="0"/>
              <a:t>  </a:t>
            </a:r>
            <a:r>
              <a:rPr lang="en-US" sz="2000" b="1" dirty="0" err="1">
                <a:solidFill>
                  <a:schemeClr val="accent1">
                    <a:lumMod val="60000"/>
                    <a:lumOff val="40000"/>
                  </a:schemeClr>
                </a:solidFill>
              </a:rPr>
              <a:t>int</a:t>
            </a:r>
            <a:r>
              <a:rPr lang="en-US" sz="2000" dirty="0"/>
              <a:t> cc = </a:t>
            </a:r>
            <a:r>
              <a:rPr lang="en-US" sz="2000" dirty="0" err="1"/>
              <a:t>columnCount</a:t>
            </a:r>
            <a:r>
              <a:rPr lang="en-US" sz="2000" dirty="0"/>
              <a:t>();</a:t>
            </a:r>
            <a:br>
              <a:rPr lang="en-US" sz="2000" dirty="0"/>
            </a:br>
            <a:r>
              <a:rPr lang="en-US" sz="2000" dirty="0"/>
              <a:t>  </a:t>
            </a:r>
            <a:r>
              <a:rPr lang="en-US" sz="2000" b="1" dirty="0">
                <a:solidFill>
                  <a:schemeClr val="tx2"/>
                </a:solidFill>
              </a:rPr>
              <a:t>for</a:t>
            </a:r>
            <a:r>
              <a:rPr lang="en-US" sz="2000" b="1" dirty="0"/>
              <a:t> </a:t>
            </a:r>
            <a:r>
              <a:rPr lang="en-US" sz="2000" dirty="0"/>
              <a:t>(</a:t>
            </a:r>
            <a:r>
              <a:rPr lang="en-US" sz="2000" b="1" dirty="0" err="1">
                <a:solidFill>
                  <a:schemeClr val="accent1">
                    <a:lumMod val="60000"/>
                    <a:lumOff val="40000"/>
                  </a:schemeClr>
                </a:solidFill>
              </a:rPr>
              <a:t>int</a:t>
            </a:r>
            <a:r>
              <a:rPr lang="en-US" sz="2000" dirty="0"/>
              <a:t> k = 0; k &lt; cc; k++) {</a:t>
            </a:r>
            <a:br>
              <a:rPr lang="en-US" sz="2000" dirty="0"/>
            </a:br>
            <a:r>
              <a:rPr lang="en-US" sz="2000" dirty="0"/>
              <a:t>    </a:t>
            </a:r>
            <a:r>
              <a:rPr lang="en-US" sz="2000" b="1" dirty="0" err="1">
                <a:solidFill>
                  <a:schemeClr val="accent1">
                    <a:lumMod val="60000"/>
                    <a:lumOff val="40000"/>
                  </a:schemeClr>
                </a:solidFill>
              </a:rPr>
              <a:t>int</a:t>
            </a:r>
            <a:r>
              <a:rPr lang="en-US" sz="2000" dirty="0"/>
              <a:t> i1 = a + k;</a:t>
            </a:r>
            <a:br>
              <a:rPr lang="en-US" sz="2000" dirty="0"/>
            </a:br>
            <a:r>
              <a:rPr lang="en-US" sz="2000" dirty="0"/>
              <a:t>    </a:t>
            </a:r>
            <a:r>
              <a:rPr lang="en-US" sz="2000" b="1" dirty="0" err="1">
                <a:solidFill>
                  <a:schemeClr val="accent1">
                    <a:lumMod val="60000"/>
                    <a:lumOff val="40000"/>
                  </a:schemeClr>
                </a:solidFill>
              </a:rPr>
              <a:t>int</a:t>
            </a:r>
            <a:r>
              <a:rPr lang="en-US" sz="2000" dirty="0"/>
              <a:t> i2 = b + k;</a:t>
            </a:r>
            <a:br>
              <a:rPr lang="en-US" sz="2000" dirty="0"/>
            </a:br>
            <a:r>
              <a:rPr lang="en-US" sz="2000" dirty="0"/>
              <a:t>   </a:t>
            </a:r>
            <a:r>
              <a:rPr lang="en-US" sz="2000" dirty="0">
                <a:solidFill>
                  <a:schemeClr val="accent1">
                    <a:lumMod val="60000"/>
                    <a:lumOff val="40000"/>
                  </a:schemeClr>
                </a:solidFill>
              </a:rPr>
              <a:t> </a:t>
            </a:r>
            <a:r>
              <a:rPr lang="en-US" sz="2000" b="1" dirty="0">
                <a:solidFill>
                  <a:schemeClr val="accent1">
                    <a:lumMod val="60000"/>
                    <a:lumOff val="40000"/>
                  </a:schemeClr>
                </a:solidFill>
              </a:rPr>
              <a:t>double</a:t>
            </a:r>
            <a:r>
              <a:rPr lang="en-US" sz="2000" dirty="0">
                <a:solidFill>
                  <a:schemeClr val="accent1">
                    <a:lumMod val="60000"/>
                    <a:lumOff val="40000"/>
                  </a:schemeClr>
                </a:solidFill>
              </a:rPr>
              <a:t> </a:t>
            </a:r>
            <a:r>
              <a:rPr lang="en-US" sz="2000" dirty="0"/>
              <a:t>t = data[i1];</a:t>
            </a:r>
            <a:br>
              <a:rPr lang="en-US" sz="2000" dirty="0"/>
            </a:br>
            <a:r>
              <a:rPr lang="en-US" sz="2000" dirty="0"/>
              <a:t>    data[i1] = data[i2];</a:t>
            </a:r>
            <a:br>
              <a:rPr lang="en-US" sz="2000" dirty="0"/>
            </a:br>
            <a:r>
              <a:rPr lang="en-US" sz="2000" dirty="0"/>
              <a:t>    data[i2] = t;</a:t>
            </a:r>
            <a:br>
              <a:rPr lang="en-US" sz="2000" dirty="0"/>
            </a:br>
            <a:r>
              <a:rPr lang="en-US" sz="2000" dirty="0"/>
              <a:t> } }</a:t>
            </a:r>
          </a:p>
        </p:txBody>
      </p:sp>
    </p:spTree>
    <p:extLst>
      <p:ext uri="{BB962C8B-B14F-4D97-AF65-F5344CB8AC3E}">
        <p14:creationId xmlns:p14="http://schemas.microsoft.com/office/powerpoint/2010/main" val="131890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2160-4E72-0F4F-AE96-D1506289ECC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BCA5994-6212-9841-89D5-FD005CAB42E7}"/>
              </a:ext>
            </a:extLst>
          </p:cNvPr>
          <p:cNvSpPr>
            <a:spLocks noGrp="1"/>
          </p:cNvSpPr>
          <p:nvPr>
            <p:ph sz="half" idx="1"/>
          </p:nvPr>
        </p:nvSpPr>
        <p:spPr>
          <a:ln w="57150">
            <a:solidFill>
              <a:schemeClr val="tx2"/>
            </a:solidFill>
          </a:ln>
        </p:spPr>
        <p:txBody>
          <a:bodyPr/>
          <a:lstStyle/>
          <a:p>
            <a:pPr marL="0" indent="0" algn="ctr">
              <a:buNone/>
            </a:pPr>
            <a:r>
              <a:rPr lang="en-US" sz="2800" dirty="0">
                <a:solidFill>
                  <a:schemeClr val="tx2"/>
                </a:solidFill>
              </a:rPr>
              <a:t>Mutation Testing</a:t>
            </a:r>
          </a:p>
          <a:p>
            <a:r>
              <a:rPr lang="en-US" b="1" dirty="0"/>
              <a:t>Goal: </a:t>
            </a:r>
            <a:r>
              <a:rPr lang="en-US" dirty="0"/>
              <a:t>Technique that evaluates the quality of test suites</a:t>
            </a:r>
          </a:p>
        </p:txBody>
      </p:sp>
      <p:sp>
        <p:nvSpPr>
          <p:cNvPr id="6" name="Content Placeholder 5">
            <a:extLst>
              <a:ext uri="{FF2B5EF4-FFF2-40B4-BE49-F238E27FC236}">
                <a16:creationId xmlns:a16="http://schemas.microsoft.com/office/drawing/2014/main" id="{DBFE45E5-72CB-974A-AB2F-46B781EAFF1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050020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1FC6-0AFC-8540-97D7-09A70FE59332}"/>
              </a:ext>
            </a:extLst>
          </p:cNvPr>
          <p:cNvSpPr>
            <a:spLocks noGrp="1"/>
          </p:cNvSpPr>
          <p:nvPr>
            <p:ph type="title"/>
          </p:nvPr>
        </p:nvSpPr>
        <p:spPr/>
        <p:txBody>
          <a:bodyPr/>
          <a:lstStyle/>
          <a:p>
            <a:r>
              <a:rPr lang="en-US" dirty="0" err="1"/>
              <a:t>Vectorz</a:t>
            </a:r>
            <a:r>
              <a:rPr lang="en-US" dirty="0"/>
              <a:t> Killed Mutant Example</a:t>
            </a:r>
          </a:p>
        </p:txBody>
      </p:sp>
      <p:sp>
        <p:nvSpPr>
          <p:cNvPr id="3" name="Content Placeholder 2">
            <a:extLst>
              <a:ext uri="{FF2B5EF4-FFF2-40B4-BE49-F238E27FC236}">
                <a16:creationId xmlns:a16="http://schemas.microsoft.com/office/drawing/2014/main" id="{230C7B62-CB53-3145-BA7B-E3307D970972}"/>
              </a:ext>
            </a:extLst>
          </p:cNvPr>
          <p:cNvSpPr>
            <a:spLocks noGrp="1"/>
          </p:cNvSpPr>
          <p:nvPr>
            <p:ph idx="1"/>
          </p:nvPr>
        </p:nvSpPr>
        <p:spPr>
          <a:xfrm>
            <a:off x="6307773" y="1986252"/>
            <a:ext cx="5762308" cy="3763386"/>
          </a:xfrm>
        </p:spPr>
        <p:txBody>
          <a:bodyPr>
            <a:normAutofit/>
          </a:bodyPr>
          <a:lstStyle/>
          <a:p>
            <a:pPr marL="0" indent="0">
              <a:buNone/>
            </a:pPr>
            <a:r>
              <a:rPr lang="en-US" sz="2000" b="1" dirty="0">
                <a:solidFill>
                  <a:schemeClr val="tx2"/>
                </a:solidFill>
              </a:rPr>
              <a:t>private</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doSwapTest</a:t>
            </a:r>
            <a:r>
              <a:rPr lang="en-US" sz="2000" dirty="0"/>
              <a:t>(</a:t>
            </a:r>
            <a:r>
              <a:rPr lang="en-US" sz="2000" b="1" dirty="0" err="1">
                <a:solidFill>
                  <a:schemeClr val="accent1">
                    <a:lumMod val="60000"/>
                    <a:lumOff val="40000"/>
                  </a:schemeClr>
                </a:solidFill>
              </a:rPr>
              <a:t>AMatrix</a:t>
            </a:r>
            <a:r>
              <a:rPr lang="en-US" sz="2000" dirty="0"/>
              <a:t> m) {</a:t>
            </a:r>
            <a:br>
              <a:rPr lang="en-US" sz="2000" dirty="0"/>
            </a:br>
            <a:r>
              <a:rPr lang="en-US" sz="2000" b="1" dirty="0">
                <a:solidFill>
                  <a:schemeClr val="tx2"/>
                </a:solidFill>
              </a:rPr>
              <a:t>if</a:t>
            </a:r>
            <a:r>
              <a:rPr lang="en-US" sz="2000" b="1" dirty="0"/>
              <a:t> </a:t>
            </a:r>
            <a:r>
              <a:rPr lang="en-US" sz="2000" dirty="0"/>
              <a:t>((</a:t>
            </a:r>
            <a:r>
              <a:rPr lang="en-US" sz="2000" dirty="0" err="1"/>
              <a:t>m.rowCount</a:t>
            </a:r>
            <a:r>
              <a:rPr lang="en-US" sz="2000" dirty="0"/>
              <a:t>()&lt;2)||(</a:t>
            </a:r>
            <a:r>
              <a:rPr lang="en-US" sz="2000" dirty="0" err="1"/>
              <a:t>m.columnCount</a:t>
            </a:r>
            <a:r>
              <a:rPr lang="en-US" sz="2000" dirty="0"/>
              <a:t>()&lt;2)) </a:t>
            </a:r>
            <a:r>
              <a:rPr lang="en-US" sz="2000" b="1" dirty="0">
                <a:solidFill>
                  <a:schemeClr val="tx2"/>
                </a:solidFill>
              </a:rPr>
              <a:t>return</a:t>
            </a:r>
            <a:r>
              <a:rPr lang="en-US" sz="2000" dirty="0"/>
              <a:t>;</a:t>
            </a:r>
          </a:p>
          <a:p>
            <a:pPr marL="0" indent="0">
              <a:buNone/>
            </a:pPr>
            <a:r>
              <a:rPr lang="en-US" sz="2000" dirty="0"/>
              <a:t>m=</a:t>
            </a:r>
            <a:r>
              <a:rPr lang="en-US" sz="2000" dirty="0" err="1"/>
              <a:t>m.clone</a:t>
            </a:r>
            <a:r>
              <a:rPr lang="en-US" sz="2000" dirty="0"/>
              <a:t>();</a:t>
            </a:r>
            <a:br>
              <a:rPr lang="en-US" sz="2000" dirty="0"/>
            </a:br>
            <a:r>
              <a:rPr lang="en-US" sz="2000" b="1" dirty="0" err="1">
                <a:solidFill>
                  <a:schemeClr val="accent1">
                    <a:lumMod val="60000"/>
                    <a:lumOff val="40000"/>
                  </a:schemeClr>
                </a:solidFill>
              </a:rPr>
              <a:t>AMatrix</a:t>
            </a:r>
            <a:r>
              <a:rPr lang="en-US" sz="2000" dirty="0"/>
              <a:t> m2=</a:t>
            </a:r>
            <a:r>
              <a:rPr lang="en-US" sz="2000" dirty="0" err="1"/>
              <a:t>m.clone</a:t>
            </a:r>
            <a:r>
              <a:rPr lang="en-US" sz="2000" dirty="0"/>
              <a:t>();</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 </a:t>
            </a:r>
          </a:p>
          <a:p>
            <a:pPr marL="0" indent="0">
              <a:buNone/>
            </a:pPr>
            <a:endParaRPr lang="en-US" sz="2000" dirty="0"/>
          </a:p>
        </p:txBody>
      </p:sp>
      <p:sp>
        <p:nvSpPr>
          <p:cNvPr id="5" name="Content Placeholder 2">
            <a:extLst>
              <a:ext uri="{FF2B5EF4-FFF2-40B4-BE49-F238E27FC236}">
                <a16:creationId xmlns:a16="http://schemas.microsoft.com/office/drawing/2014/main" id="{C2F4B238-0F28-9643-A476-59AB78472024}"/>
              </a:ext>
            </a:extLst>
          </p:cNvPr>
          <p:cNvSpPr txBox="1">
            <a:spLocks/>
          </p:cNvSpPr>
          <p:nvPr/>
        </p:nvSpPr>
        <p:spPr>
          <a:xfrm>
            <a:off x="1229485" y="1986252"/>
            <a:ext cx="3679970" cy="354171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en-US" sz="2000" b="1" dirty="0">
                <a:solidFill>
                  <a:schemeClr val="tx2"/>
                </a:solidFill>
              </a:rPr>
              <a:t>public</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swapRows</a:t>
            </a:r>
            <a:r>
              <a:rPr lang="en-US" sz="2000" dirty="0"/>
              <a:t>(</a:t>
            </a:r>
            <a:r>
              <a:rPr lang="en-US" sz="2000" b="1" dirty="0" err="1">
                <a:solidFill>
                  <a:schemeClr val="accent1">
                    <a:lumMod val="60000"/>
                    <a:lumOff val="40000"/>
                  </a:schemeClr>
                </a:solidFill>
              </a:rPr>
              <a:t>int</a:t>
            </a:r>
            <a:r>
              <a:rPr lang="en-US" sz="2000" dirty="0"/>
              <a:t> </a:t>
            </a:r>
            <a:r>
              <a:rPr lang="en-US" sz="2000" dirty="0" err="1"/>
              <a:t>i</a:t>
            </a:r>
            <a:r>
              <a:rPr lang="en-US" sz="2000" dirty="0"/>
              <a:t>,</a:t>
            </a:r>
            <a:r>
              <a:rPr lang="en-US" sz="2000" dirty="0">
                <a:solidFill>
                  <a:schemeClr val="accent1">
                    <a:lumMod val="60000"/>
                    <a:lumOff val="40000"/>
                  </a:schemeClr>
                </a:solidFill>
              </a:rPr>
              <a:t> </a:t>
            </a:r>
            <a:r>
              <a:rPr lang="en-US" sz="2000" b="1" dirty="0" err="1">
                <a:solidFill>
                  <a:schemeClr val="accent1">
                    <a:lumMod val="60000"/>
                    <a:lumOff val="40000"/>
                  </a:schemeClr>
                </a:solidFill>
              </a:rPr>
              <a:t>int</a:t>
            </a:r>
            <a:r>
              <a:rPr lang="en-US" sz="2000" dirty="0">
                <a:solidFill>
                  <a:schemeClr val="accent1">
                    <a:lumMod val="60000"/>
                    <a:lumOff val="40000"/>
                  </a:schemeClr>
                </a:solidFill>
              </a:rPr>
              <a:t> </a:t>
            </a:r>
            <a:r>
              <a:rPr lang="en-US" sz="2000" dirty="0"/>
              <a:t>j) {</a:t>
            </a:r>
            <a:br>
              <a:rPr lang="en-US" sz="2000" dirty="0"/>
            </a:br>
            <a:r>
              <a:rPr lang="en-US" sz="2000" dirty="0"/>
              <a:t>  </a:t>
            </a:r>
            <a:r>
              <a:rPr lang="en-US" sz="2000" b="1" dirty="0">
                <a:solidFill>
                  <a:schemeClr val="tx2"/>
                </a:solidFill>
              </a:rPr>
              <a:t>if</a:t>
            </a:r>
            <a:r>
              <a:rPr lang="en-US" sz="2000" dirty="0"/>
              <a:t> (</a:t>
            </a:r>
            <a:r>
              <a:rPr lang="en-US" sz="2000" dirty="0" err="1"/>
              <a:t>i</a:t>
            </a:r>
            <a:r>
              <a:rPr lang="en-US" sz="2000" dirty="0"/>
              <a:t> == j) </a:t>
            </a:r>
            <a:r>
              <a:rPr lang="en-US" sz="2000" b="1" dirty="0">
                <a:solidFill>
                  <a:schemeClr val="tx2"/>
                </a:solidFill>
              </a:rPr>
              <a:t>return</a:t>
            </a:r>
            <a:r>
              <a:rPr lang="en-US" sz="2000" dirty="0"/>
              <a:t>;</a:t>
            </a:r>
            <a:br>
              <a:rPr lang="en-US" sz="2000" dirty="0"/>
            </a:br>
            <a:r>
              <a:rPr lang="en-US" sz="2000" dirty="0"/>
              <a:t>  </a:t>
            </a:r>
            <a:r>
              <a:rPr lang="en-US" sz="2000" b="1" dirty="0" err="1">
                <a:solidFill>
                  <a:schemeClr val="accent1">
                    <a:lumMod val="60000"/>
                    <a:lumOff val="40000"/>
                  </a:schemeClr>
                </a:solidFill>
              </a:rPr>
              <a:t>int</a:t>
            </a:r>
            <a:r>
              <a:rPr lang="en-US" sz="2000" b="1" dirty="0"/>
              <a:t> </a:t>
            </a:r>
            <a:r>
              <a:rPr lang="en-US" sz="2000" dirty="0"/>
              <a:t>a = </a:t>
            </a:r>
            <a:r>
              <a:rPr lang="en-US" sz="2000" dirty="0" err="1"/>
              <a:t>i</a:t>
            </a:r>
            <a:r>
              <a:rPr lang="en-US" sz="2000" dirty="0"/>
              <a:t> * cols;</a:t>
            </a:r>
            <a:br>
              <a:rPr lang="en-US" sz="2000" dirty="0"/>
            </a:br>
            <a:r>
              <a:rPr lang="en-US" sz="2000" dirty="0"/>
              <a:t>  </a:t>
            </a:r>
            <a:r>
              <a:rPr lang="en-US" sz="2000" b="1" dirty="0" err="1">
                <a:solidFill>
                  <a:schemeClr val="accent1">
                    <a:lumMod val="60000"/>
                    <a:lumOff val="40000"/>
                  </a:schemeClr>
                </a:solidFill>
              </a:rPr>
              <a:t>int</a:t>
            </a:r>
            <a:r>
              <a:rPr lang="en-US" sz="2000" dirty="0"/>
              <a:t> b = </a:t>
            </a:r>
            <a:r>
              <a:rPr lang="en-US" sz="2000" dirty="0">
                <a:solidFill>
                  <a:srgbClr val="FF0000"/>
                </a:solidFill>
              </a:rPr>
              <a:t>j</a:t>
            </a:r>
            <a:r>
              <a:rPr lang="en-US" sz="2000" b="1" dirty="0">
                <a:solidFill>
                  <a:srgbClr val="FF0000"/>
                </a:solidFill>
              </a:rPr>
              <a:t> / </a:t>
            </a:r>
            <a:r>
              <a:rPr lang="en-US" sz="2000" dirty="0">
                <a:solidFill>
                  <a:srgbClr val="FF0000"/>
                </a:solidFill>
              </a:rPr>
              <a:t>cols;</a:t>
            </a:r>
            <a:br>
              <a:rPr lang="en-US" sz="2000" dirty="0"/>
            </a:br>
            <a:r>
              <a:rPr lang="en-US" sz="2000" dirty="0"/>
              <a:t>  </a:t>
            </a:r>
            <a:r>
              <a:rPr lang="en-US" sz="2000" b="1" dirty="0" err="1">
                <a:solidFill>
                  <a:schemeClr val="accent1">
                    <a:lumMod val="60000"/>
                    <a:lumOff val="40000"/>
                  </a:schemeClr>
                </a:solidFill>
              </a:rPr>
              <a:t>int</a:t>
            </a:r>
            <a:r>
              <a:rPr lang="en-US" sz="2000" dirty="0"/>
              <a:t> cc = </a:t>
            </a:r>
            <a:r>
              <a:rPr lang="en-US" sz="2000" dirty="0" err="1"/>
              <a:t>columnCount</a:t>
            </a:r>
            <a:r>
              <a:rPr lang="en-US" sz="2000" dirty="0"/>
              <a:t>();</a:t>
            </a:r>
            <a:br>
              <a:rPr lang="en-US" sz="2000" dirty="0"/>
            </a:br>
            <a:r>
              <a:rPr lang="en-US" sz="2000" dirty="0"/>
              <a:t>  </a:t>
            </a:r>
            <a:r>
              <a:rPr lang="en-US" sz="2000" b="1" dirty="0">
                <a:solidFill>
                  <a:schemeClr val="tx2"/>
                </a:solidFill>
              </a:rPr>
              <a:t>for</a:t>
            </a:r>
            <a:r>
              <a:rPr lang="en-US" sz="2000" b="1" dirty="0"/>
              <a:t> </a:t>
            </a:r>
            <a:r>
              <a:rPr lang="en-US" sz="2000" dirty="0"/>
              <a:t>(</a:t>
            </a:r>
            <a:r>
              <a:rPr lang="en-US" sz="2000" b="1" dirty="0" err="1">
                <a:solidFill>
                  <a:schemeClr val="accent1">
                    <a:lumMod val="60000"/>
                    <a:lumOff val="40000"/>
                  </a:schemeClr>
                </a:solidFill>
              </a:rPr>
              <a:t>int</a:t>
            </a:r>
            <a:r>
              <a:rPr lang="en-US" sz="2000" dirty="0"/>
              <a:t> k = 0; k &lt; cc; k++) {</a:t>
            </a:r>
            <a:br>
              <a:rPr lang="en-US" sz="2000" dirty="0"/>
            </a:br>
            <a:r>
              <a:rPr lang="en-US" sz="2000" dirty="0"/>
              <a:t>    </a:t>
            </a:r>
            <a:r>
              <a:rPr lang="en-US" sz="2000" b="1" dirty="0" err="1">
                <a:solidFill>
                  <a:schemeClr val="accent1">
                    <a:lumMod val="60000"/>
                    <a:lumOff val="40000"/>
                  </a:schemeClr>
                </a:solidFill>
              </a:rPr>
              <a:t>int</a:t>
            </a:r>
            <a:r>
              <a:rPr lang="en-US" sz="2000" dirty="0"/>
              <a:t> i1 = a + k;</a:t>
            </a:r>
            <a:br>
              <a:rPr lang="en-US" sz="2000" dirty="0"/>
            </a:br>
            <a:r>
              <a:rPr lang="en-US" sz="2000" dirty="0"/>
              <a:t>    </a:t>
            </a:r>
            <a:r>
              <a:rPr lang="en-US" sz="2000" b="1" dirty="0" err="1">
                <a:solidFill>
                  <a:schemeClr val="accent1">
                    <a:lumMod val="60000"/>
                    <a:lumOff val="40000"/>
                  </a:schemeClr>
                </a:solidFill>
              </a:rPr>
              <a:t>int</a:t>
            </a:r>
            <a:r>
              <a:rPr lang="en-US" sz="2000" dirty="0"/>
              <a:t> i2 = b + k;</a:t>
            </a:r>
            <a:br>
              <a:rPr lang="en-US" sz="2000" dirty="0"/>
            </a:br>
            <a:r>
              <a:rPr lang="en-US" sz="2000" dirty="0"/>
              <a:t>   </a:t>
            </a:r>
            <a:r>
              <a:rPr lang="en-US" sz="2000" dirty="0">
                <a:solidFill>
                  <a:schemeClr val="accent1">
                    <a:lumMod val="60000"/>
                    <a:lumOff val="40000"/>
                  </a:schemeClr>
                </a:solidFill>
              </a:rPr>
              <a:t> </a:t>
            </a:r>
            <a:r>
              <a:rPr lang="en-US" sz="2000" b="1" dirty="0">
                <a:solidFill>
                  <a:schemeClr val="accent1">
                    <a:lumMod val="60000"/>
                    <a:lumOff val="40000"/>
                  </a:schemeClr>
                </a:solidFill>
              </a:rPr>
              <a:t>double</a:t>
            </a:r>
            <a:r>
              <a:rPr lang="en-US" sz="2000" dirty="0">
                <a:solidFill>
                  <a:schemeClr val="accent1">
                    <a:lumMod val="60000"/>
                    <a:lumOff val="40000"/>
                  </a:schemeClr>
                </a:solidFill>
              </a:rPr>
              <a:t> </a:t>
            </a:r>
            <a:r>
              <a:rPr lang="en-US" sz="2000" dirty="0"/>
              <a:t>t = data[i1];</a:t>
            </a:r>
            <a:br>
              <a:rPr lang="en-US" sz="2000" dirty="0"/>
            </a:br>
            <a:r>
              <a:rPr lang="en-US" sz="2000" dirty="0"/>
              <a:t>    data[i1] = data[i2];</a:t>
            </a:r>
            <a:br>
              <a:rPr lang="en-US" sz="2000" dirty="0"/>
            </a:br>
            <a:r>
              <a:rPr lang="en-US" sz="2000" dirty="0"/>
              <a:t>    data[i2] = t;</a:t>
            </a:r>
            <a:br>
              <a:rPr lang="en-US" sz="2000" dirty="0"/>
            </a:br>
            <a:r>
              <a:rPr lang="en-US" sz="2000" dirty="0"/>
              <a:t> } }</a:t>
            </a:r>
          </a:p>
        </p:txBody>
      </p:sp>
      <p:pic>
        <p:nvPicPr>
          <p:cNvPr id="6" name="Picture 2" descr="http://clipartix.com/wp-content/uploads/2016/04/Free-thumbs-up-clipart.jpg">
            <a:extLst>
              <a:ext uri="{FF2B5EF4-FFF2-40B4-BE49-F238E27FC236}">
                <a16:creationId xmlns:a16="http://schemas.microsoft.com/office/drawing/2014/main" id="{BCD81117-630B-A84B-B573-ADF27EB83B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773" y="5402818"/>
            <a:ext cx="684020" cy="6423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C433A5-4C9A-6742-9A9B-8EE23EE96807}"/>
              </a:ext>
            </a:extLst>
          </p:cNvPr>
          <p:cNvSpPr txBox="1"/>
          <p:nvPr/>
        </p:nvSpPr>
        <p:spPr>
          <a:xfrm>
            <a:off x="7091742" y="5504796"/>
            <a:ext cx="2374229" cy="461665"/>
          </a:xfrm>
          <a:prstGeom prst="rect">
            <a:avLst/>
          </a:prstGeom>
          <a:noFill/>
        </p:spPr>
        <p:txBody>
          <a:bodyPr wrap="square" rtlCol="0">
            <a:spAutoFit/>
          </a:bodyPr>
          <a:lstStyle/>
          <a:p>
            <a:r>
              <a:rPr lang="en-US" sz="2400" dirty="0"/>
              <a:t>Mutant is killed</a:t>
            </a:r>
          </a:p>
        </p:txBody>
      </p:sp>
    </p:spTree>
    <p:extLst>
      <p:ext uri="{BB962C8B-B14F-4D97-AF65-F5344CB8AC3E}">
        <p14:creationId xmlns:p14="http://schemas.microsoft.com/office/powerpoint/2010/main" val="1465563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9BB3-FA43-D74D-B0E6-EF118D5EB6C1}"/>
              </a:ext>
            </a:extLst>
          </p:cNvPr>
          <p:cNvSpPr>
            <a:spLocks noGrp="1"/>
          </p:cNvSpPr>
          <p:nvPr>
            <p:ph type="title"/>
          </p:nvPr>
        </p:nvSpPr>
        <p:spPr/>
        <p:txBody>
          <a:bodyPr/>
          <a:lstStyle/>
          <a:p>
            <a:r>
              <a:rPr lang="en-US" dirty="0"/>
              <a:t>Background: Approximate Transformations</a:t>
            </a:r>
          </a:p>
        </p:txBody>
      </p:sp>
      <p:sp>
        <p:nvSpPr>
          <p:cNvPr id="3" name="Content Placeholder 2">
            <a:extLst>
              <a:ext uri="{FF2B5EF4-FFF2-40B4-BE49-F238E27FC236}">
                <a16:creationId xmlns:a16="http://schemas.microsoft.com/office/drawing/2014/main" id="{C282CF0B-16CC-CB4D-9F2E-78BE8330975C}"/>
              </a:ext>
            </a:extLst>
          </p:cNvPr>
          <p:cNvSpPr>
            <a:spLocks noGrp="1"/>
          </p:cNvSpPr>
          <p:nvPr>
            <p:ph idx="1"/>
          </p:nvPr>
        </p:nvSpPr>
        <p:spPr/>
        <p:txBody>
          <a:bodyPr/>
          <a:lstStyle/>
          <a:p>
            <a:r>
              <a:rPr lang="en-US" dirty="0"/>
              <a:t>Semantic changing transformations</a:t>
            </a:r>
          </a:p>
          <a:p>
            <a:r>
              <a:rPr lang="en-US" dirty="0"/>
              <a:t>Trade accuracy for performance</a:t>
            </a:r>
          </a:p>
          <a:p>
            <a:r>
              <a:rPr lang="en-US" dirty="0"/>
              <a:t>Big popularity in research recently</a:t>
            </a:r>
          </a:p>
          <a:p>
            <a:pPr lvl="1"/>
            <a:r>
              <a:rPr lang="en-US" dirty="0"/>
              <a:t>Machine learning, multimedia, data mining, …</a:t>
            </a:r>
          </a:p>
          <a:p>
            <a:r>
              <a:rPr lang="en-US" dirty="0"/>
              <a:t>Example Transformations:</a:t>
            </a:r>
          </a:p>
          <a:p>
            <a:pPr lvl="1"/>
            <a:r>
              <a:rPr lang="en-US" dirty="0"/>
              <a:t>Integer to short precision degradation</a:t>
            </a:r>
          </a:p>
          <a:p>
            <a:pPr lvl="1"/>
            <a:r>
              <a:rPr lang="en-US" dirty="0"/>
              <a:t>Loop perforation</a:t>
            </a:r>
          </a:p>
        </p:txBody>
      </p:sp>
    </p:spTree>
    <p:extLst>
      <p:ext uri="{BB962C8B-B14F-4D97-AF65-F5344CB8AC3E}">
        <p14:creationId xmlns:p14="http://schemas.microsoft.com/office/powerpoint/2010/main" val="355892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570A-E5AB-0244-925F-0BB2647288F5}"/>
              </a:ext>
            </a:extLst>
          </p:cNvPr>
          <p:cNvSpPr>
            <a:spLocks noGrp="1"/>
          </p:cNvSpPr>
          <p:nvPr>
            <p:ph type="title"/>
          </p:nvPr>
        </p:nvSpPr>
        <p:spPr/>
        <p:txBody>
          <a:bodyPr/>
          <a:lstStyle/>
          <a:p>
            <a:r>
              <a:rPr lang="en-US" dirty="0" err="1"/>
              <a:t>Vectorz</a:t>
            </a:r>
            <a:r>
              <a:rPr lang="en-US" dirty="0"/>
              <a:t> Precision Degradation Example</a:t>
            </a:r>
          </a:p>
        </p:txBody>
      </p:sp>
      <p:sp>
        <p:nvSpPr>
          <p:cNvPr id="4" name="Content Placeholder 2">
            <a:extLst>
              <a:ext uri="{FF2B5EF4-FFF2-40B4-BE49-F238E27FC236}">
                <a16:creationId xmlns:a16="http://schemas.microsoft.com/office/drawing/2014/main" id="{8E783BF0-98C8-874D-B5AB-9C3A5C44E66A}"/>
              </a:ext>
            </a:extLst>
          </p:cNvPr>
          <p:cNvSpPr>
            <a:spLocks noGrp="1"/>
          </p:cNvSpPr>
          <p:nvPr>
            <p:ph idx="1"/>
          </p:nvPr>
        </p:nvSpPr>
        <p:spPr>
          <a:xfrm>
            <a:off x="2145964" y="1659206"/>
            <a:ext cx="9766993" cy="4329470"/>
          </a:xfrm>
        </p:spPr>
        <p:txBody>
          <a:bodyPr>
            <a:noAutofit/>
          </a:bodyPr>
          <a:lstStyle/>
          <a:p>
            <a:pPr marL="0" indent="0">
              <a:lnSpc>
                <a:spcPct val="100000"/>
              </a:lnSpc>
              <a:buNone/>
            </a:pPr>
            <a:r>
              <a:rPr lang="en-US" sz="2400" b="1" dirty="0">
                <a:solidFill>
                  <a:schemeClr val="tx2"/>
                </a:solidFill>
              </a:rPr>
              <a:t>public</a:t>
            </a:r>
            <a:r>
              <a:rPr lang="en-US" sz="2400" b="1" dirty="0"/>
              <a:t> </a:t>
            </a:r>
            <a:r>
              <a:rPr lang="en-US" sz="2400" b="1" dirty="0">
                <a:solidFill>
                  <a:schemeClr val="accent1">
                    <a:lumMod val="60000"/>
                    <a:lumOff val="40000"/>
                  </a:schemeClr>
                </a:solidFill>
              </a:rPr>
              <a:t>void</a:t>
            </a:r>
            <a:r>
              <a:rPr lang="en-US" sz="2400" b="1" dirty="0">
                <a:solidFill>
                  <a:schemeClr val="accent1">
                    <a:lumMod val="75000"/>
                  </a:schemeClr>
                </a:solidFill>
              </a:rPr>
              <a:t> </a:t>
            </a:r>
            <a:r>
              <a:rPr lang="en-US" sz="2400" dirty="0" err="1">
                <a:solidFill>
                  <a:schemeClr val="accent2"/>
                </a:solidFill>
              </a:rPr>
              <a:t>swapRows</a:t>
            </a:r>
            <a:r>
              <a:rPr lang="en-US" sz="2400" dirty="0"/>
              <a:t>(</a:t>
            </a:r>
            <a:r>
              <a:rPr lang="en-US" sz="2400" b="1" dirty="0" err="1">
                <a:solidFill>
                  <a:schemeClr val="accent1">
                    <a:lumMod val="60000"/>
                    <a:lumOff val="40000"/>
                  </a:schemeClr>
                </a:solidFill>
              </a:rPr>
              <a:t>int</a:t>
            </a:r>
            <a:r>
              <a:rPr lang="en-US" sz="2400" dirty="0"/>
              <a:t> </a:t>
            </a:r>
            <a:r>
              <a:rPr lang="en-US" sz="2400" dirty="0" err="1"/>
              <a:t>i</a:t>
            </a:r>
            <a:r>
              <a:rPr lang="en-US" sz="2400" dirty="0"/>
              <a:t>,</a:t>
            </a:r>
            <a:r>
              <a:rPr lang="en-US" sz="2400" dirty="0">
                <a:solidFill>
                  <a:schemeClr val="accent1">
                    <a:lumMod val="60000"/>
                    <a:lumOff val="40000"/>
                  </a:schemeClr>
                </a:solidFill>
              </a:rPr>
              <a:t> </a:t>
            </a:r>
            <a:r>
              <a:rPr lang="en-US" sz="2400" b="1" dirty="0" err="1">
                <a:solidFill>
                  <a:schemeClr val="accent1">
                    <a:lumMod val="60000"/>
                    <a:lumOff val="40000"/>
                  </a:schemeClr>
                </a:solidFill>
              </a:rPr>
              <a:t>int</a:t>
            </a:r>
            <a:r>
              <a:rPr lang="en-US" sz="2400" dirty="0">
                <a:solidFill>
                  <a:schemeClr val="accent1">
                    <a:lumMod val="60000"/>
                    <a:lumOff val="40000"/>
                  </a:schemeClr>
                </a:solidFill>
              </a:rPr>
              <a:t> </a:t>
            </a:r>
            <a:r>
              <a:rPr lang="en-US" sz="2400" dirty="0"/>
              <a:t>j) {</a:t>
            </a:r>
            <a:br>
              <a:rPr lang="en-US" sz="2400" dirty="0"/>
            </a:br>
            <a:r>
              <a:rPr lang="en-US" sz="2400" dirty="0"/>
              <a:t>  </a:t>
            </a:r>
            <a:r>
              <a:rPr lang="en-US" sz="2400" b="1" dirty="0">
                <a:solidFill>
                  <a:schemeClr val="tx2"/>
                </a:solidFill>
              </a:rPr>
              <a:t>if</a:t>
            </a:r>
            <a:r>
              <a:rPr lang="en-US" sz="2400" dirty="0"/>
              <a:t> (</a:t>
            </a:r>
            <a:r>
              <a:rPr lang="en-US" sz="2400" dirty="0" err="1"/>
              <a:t>i</a:t>
            </a:r>
            <a:r>
              <a:rPr lang="en-US" sz="2400" dirty="0"/>
              <a:t> == j) </a:t>
            </a:r>
            <a:r>
              <a:rPr lang="en-US" sz="2400" b="1" dirty="0">
                <a:solidFill>
                  <a:schemeClr val="tx2"/>
                </a:solidFill>
              </a:rPr>
              <a:t>return</a:t>
            </a:r>
            <a:r>
              <a:rPr lang="en-US" sz="2400" dirty="0"/>
              <a:t>;</a:t>
            </a:r>
            <a:br>
              <a:rPr lang="en-US" sz="2400" dirty="0"/>
            </a:br>
            <a:r>
              <a:rPr lang="en-US" sz="2400" dirty="0"/>
              <a:t>  </a:t>
            </a:r>
            <a:r>
              <a:rPr lang="en-US" sz="2400" b="1" dirty="0" err="1">
                <a:solidFill>
                  <a:schemeClr val="accent1">
                    <a:lumMod val="60000"/>
                    <a:lumOff val="40000"/>
                  </a:schemeClr>
                </a:solidFill>
              </a:rPr>
              <a:t>int</a:t>
            </a:r>
            <a:r>
              <a:rPr lang="en-US" sz="2400" dirty="0"/>
              <a:t> a = </a:t>
            </a:r>
            <a:r>
              <a:rPr lang="en-US" sz="2400" dirty="0" err="1"/>
              <a:t>i</a:t>
            </a:r>
            <a:r>
              <a:rPr lang="en-US" sz="2400" dirty="0"/>
              <a:t> * cols;</a:t>
            </a:r>
            <a:br>
              <a:rPr lang="en-US" sz="2400" dirty="0"/>
            </a:br>
            <a:r>
              <a:rPr lang="en-US" sz="2400" dirty="0"/>
              <a:t>  </a:t>
            </a:r>
            <a:r>
              <a:rPr lang="en-US" sz="2400" b="1" dirty="0" err="1">
                <a:solidFill>
                  <a:schemeClr val="accent1">
                    <a:lumMod val="60000"/>
                    <a:lumOff val="40000"/>
                  </a:schemeClr>
                </a:solidFill>
              </a:rPr>
              <a:t>int</a:t>
            </a:r>
            <a:r>
              <a:rPr lang="en-US" sz="2400" dirty="0"/>
              <a:t> b = j * cols;</a:t>
            </a:r>
            <a:br>
              <a:rPr lang="en-US" sz="2400" dirty="0"/>
            </a:br>
            <a:r>
              <a:rPr lang="en-US" sz="2400" dirty="0"/>
              <a:t>  </a:t>
            </a:r>
            <a:r>
              <a:rPr lang="en-US" sz="2400" b="1" dirty="0" err="1">
                <a:solidFill>
                  <a:schemeClr val="accent1">
                    <a:lumMod val="60000"/>
                    <a:lumOff val="40000"/>
                  </a:schemeClr>
                </a:solidFill>
              </a:rPr>
              <a:t>int</a:t>
            </a:r>
            <a:r>
              <a:rPr lang="en-US" sz="2400" dirty="0"/>
              <a:t> cc = </a:t>
            </a:r>
            <a:r>
              <a:rPr lang="en-US" sz="2400" dirty="0" err="1"/>
              <a:t>columnCount</a:t>
            </a:r>
            <a:r>
              <a:rPr lang="en-US" sz="2400" dirty="0"/>
              <a:t>();</a:t>
            </a:r>
            <a:br>
              <a:rPr lang="en-US" sz="2400" dirty="0"/>
            </a:br>
            <a:r>
              <a:rPr lang="en-US" sz="2400" dirty="0"/>
              <a:t>  </a:t>
            </a:r>
            <a:r>
              <a:rPr lang="en-US" sz="2400" b="1" dirty="0">
                <a:solidFill>
                  <a:schemeClr val="tx2"/>
                </a:solidFill>
              </a:rPr>
              <a:t>for</a:t>
            </a:r>
            <a:r>
              <a:rPr lang="en-US" sz="2400" dirty="0"/>
              <a:t> (</a:t>
            </a:r>
            <a:r>
              <a:rPr lang="en-US" sz="2400" b="1" dirty="0" err="1">
                <a:solidFill>
                  <a:schemeClr val="accent1">
                    <a:lumMod val="60000"/>
                    <a:lumOff val="40000"/>
                  </a:schemeClr>
                </a:solidFill>
              </a:rPr>
              <a:t>int</a:t>
            </a:r>
            <a:r>
              <a:rPr lang="en-US" sz="2400" dirty="0"/>
              <a:t> k = 0; k &lt; cc; k++) {</a:t>
            </a:r>
            <a:br>
              <a:rPr lang="en-US" sz="2400" dirty="0"/>
            </a:br>
            <a:r>
              <a:rPr lang="en-US" sz="2400" dirty="0"/>
              <a:t>    </a:t>
            </a:r>
            <a:r>
              <a:rPr lang="en-US" sz="2400" b="1" dirty="0" err="1">
                <a:solidFill>
                  <a:schemeClr val="accent1">
                    <a:lumMod val="60000"/>
                    <a:lumOff val="40000"/>
                  </a:schemeClr>
                </a:solidFill>
              </a:rPr>
              <a:t>int</a:t>
            </a:r>
            <a:r>
              <a:rPr lang="en-US" sz="2400" dirty="0"/>
              <a:t> i1 = a + k;</a:t>
            </a:r>
            <a:br>
              <a:rPr lang="en-US" sz="2400" dirty="0"/>
            </a:br>
            <a:r>
              <a:rPr lang="en-US" sz="2400" dirty="0"/>
              <a:t>    </a:t>
            </a:r>
            <a:r>
              <a:rPr lang="en-US" sz="2400" b="1" dirty="0" err="1">
                <a:solidFill>
                  <a:schemeClr val="accent1">
                    <a:lumMod val="60000"/>
                    <a:lumOff val="40000"/>
                  </a:schemeClr>
                </a:solidFill>
              </a:rPr>
              <a:t>int</a:t>
            </a:r>
            <a:r>
              <a:rPr lang="en-US" sz="2400" dirty="0"/>
              <a:t> i2 = b + k;</a:t>
            </a:r>
            <a:br>
              <a:rPr lang="en-US" sz="2400" dirty="0"/>
            </a:br>
            <a:r>
              <a:rPr lang="en-US" sz="2400" dirty="0"/>
              <a:t>   </a:t>
            </a:r>
            <a:r>
              <a:rPr lang="en-US" sz="2400" dirty="0">
                <a:solidFill>
                  <a:schemeClr val="accent1">
                    <a:lumMod val="60000"/>
                    <a:lumOff val="40000"/>
                  </a:schemeClr>
                </a:solidFill>
              </a:rPr>
              <a:t> </a:t>
            </a:r>
            <a:r>
              <a:rPr lang="en-US" sz="2400" b="1" dirty="0">
                <a:solidFill>
                  <a:schemeClr val="accent1">
                    <a:lumMod val="60000"/>
                    <a:lumOff val="40000"/>
                  </a:schemeClr>
                </a:solidFill>
              </a:rPr>
              <a:t>double</a:t>
            </a:r>
            <a:r>
              <a:rPr lang="en-US" sz="2400" dirty="0">
                <a:solidFill>
                  <a:schemeClr val="accent1">
                    <a:lumMod val="60000"/>
                    <a:lumOff val="40000"/>
                  </a:schemeClr>
                </a:solidFill>
              </a:rPr>
              <a:t> </a:t>
            </a:r>
            <a:r>
              <a:rPr lang="en-US" sz="2400" dirty="0"/>
              <a:t>t = data[i1];</a:t>
            </a:r>
            <a:br>
              <a:rPr lang="en-US" sz="2400" dirty="0"/>
            </a:br>
            <a:r>
              <a:rPr lang="en-US" sz="2400" dirty="0"/>
              <a:t>    data[i1] = data[i2];</a:t>
            </a:r>
            <a:br>
              <a:rPr lang="en-US" sz="2400" dirty="0"/>
            </a:br>
            <a:r>
              <a:rPr lang="en-US" sz="2400" dirty="0"/>
              <a:t>    data[i2] = t;</a:t>
            </a:r>
            <a:br>
              <a:rPr lang="en-US" sz="2400" dirty="0"/>
            </a:br>
            <a:r>
              <a:rPr lang="en-US" sz="2400" dirty="0"/>
              <a:t> } }</a:t>
            </a:r>
          </a:p>
        </p:txBody>
      </p:sp>
    </p:spTree>
    <p:extLst>
      <p:ext uri="{BB962C8B-B14F-4D97-AF65-F5344CB8AC3E}">
        <p14:creationId xmlns:p14="http://schemas.microsoft.com/office/powerpoint/2010/main" val="312852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570A-E5AB-0244-925F-0BB2647288F5}"/>
              </a:ext>
            </a:extLst>
          </p:cNvPr>
          <p:cNvSpPr>
            <a:spLocks noGrp="1"/>
          </p:cNvSpPr>
          <p:nvPr>
            <p:ph type="title"/>
          </p:nvPr>
        </p:nvSpPr>
        <p:spPr/>
        <p:txBody>
          <a:bodyPr/>
          <a:lstStyle/>
          <a:p>
            <a:r>
              <a:rPr lang="en-US" dirty="0" err="1"/>
              <a:t>Vectorz</a:t>
            </a:r>
            <a:r>
              <a:rPr lang="en-US" dirty="0"/>
              <a:t> Precision Degradation Example</a:t>
            </a:r>
          </a:p>
        </p:txBody>
      </p:sp>
      <p:sp>
        <p:nvSpPr>
          <p:cNvPr id="4" name="Content Placeholder 2">
            <a:extLst>
              <a:ext uri="{FF2B5EF4-FFF2-40B4-BE49-F238E27FC236}">
                <a16:creationId xmlns:a16="http://schemas.microsoft.com/office/drawing/2014/main" id="{8E783BF0-98C8-874D-B5AB-9C3A5C44E66A}"/>
              </a:ext>
            </a:extLst>
          </p:cNvPr>
          <p:cNvSpPr>
            <a:spLocks noGrp="1"/>
          </p:cNvSpPr>
          <p:nvPr>
            <p:ph idx="1"/>
          </p:nvPr>
        </p:nvSpPr>
        <p:spPr>
          <a:xfrm>
            <a:off x="2145964" y="1659206"/>
            <a:ext cx="9766993" cy="4329470"/>
          </a:xfrm>
        </p:spPr>
        <p:txBody>
          <a:bodyPr>
            <a:noAutofit/>
          </a:bodyPr>
          <a:lstStyle/>
          <a:p>
            <a:pPr marL="0" indent="0">
              <a:lnSpc>
                <a:spcPct val="100000"/>
              </a:lnSpc>
              <a:buNone/>
            </a:pPr>
            <a:r>
              <a:rPr lang="en-US" sz="2400" b="1" dirty="0">
                <a:solidFill>
                  <a:schemeClr val="tx2"/>
                </a:solidFill>
              </a:rPr>
              <a:t>public</a:t>
            </a:r>
            <a:r>
              <a:rPr lang="en-US" sz="2400" b="1" dirty="0"/>
              <a:t> </a:t>
            </a:r>
            <a:r>
              <a:rPr lang="en-US" sz="2400" b="1" dirty="0">
                <a:solidFill>
                  <a:schemeClr val="accent1">
                    <a:lumMod val="60000"/>
                    <a:lumOff val="40000"/>
                  </a:schemeClr>
                </a:solidFill>
              </a:rPr>
              <a:t>void</a:t>
            </a:r>
            <a:r>
              <a:rPr lang="en-US" sz="2400" b="1" dirty="0">
                <a:solidFill>
                  <a:schemeClr val="accent1">
                    <a:lumMod val="75000"/>
                  </a:schemeClr>
                </a:solidFill>
              </a:rPr>
              <a:t> </a:t>
            </a:r>
            <a:r>
              <a:rPr lang="en-US" sz="2400" dirty="0" err="1">
                <a:solidFill>
                  <a:schemeClr val="accent2"/>
                </a:solidFill>
              </a:rPr>
              <a:t>swapRows</a:t>
            </a:r>
            <a:r>
              <a:rPr lang="en-US" sz="2400" dirty="0"/>
              <a:t>(</a:t>
            </a:r>
            <a:r>
              <a:rPr lang="en-US" sz="2400" b="1" dirty="0" err="1">
                <a:solidFill>
                  <a:schemeClr val="accent1">
                    <a:lumMod val="60000"/>
                    <a:lumOff val="40000"/>
                  </a:schemeClr>
                </a:solidFill>
              </a:rPr>
              <a:t>int</a:t>
            </a:r>
            <a:r>
              <a:rPr lang="en-US" sz="2400" dirty="0"/>
              <a:t> </a:t>
            </a:r>
            <a:r>
              <a:rPr lang="en-US" sz="2400" dirty="0" err="1"/>
              <a:t>i</a:t>
            </a:r>
            <a:r>
              <a:rPr lang="en-US" sz="2400" dirty="0"/>
              <a:t>,</a:t>
            </a:r>
            <a:r>
              <a:rPr lang="en-US" sz="2400" dirty="0">
                <a:solidFill>
                  <a:schemeClr val="accent1">
                    <a:lumMod val="60000"/>
                    <a:lumOff val="40000"/>
                  </a:schemeClr>
                </a:solidFill>
              </a:rPr>
              <a:t> </a:t>
            </a:r>
            <a:r>
              <a:rPr lang="en-US" sz="2400" b="1" dirty="0" err="1">
                <a:solidFill>
                  <a:schemeClr val="accent1">
                    <a:lumMod val="60000"/>
                    <a:lumOff val="40000"/>
                  </a:schemeClr>
                </a:solidFill>
              </a:rPr>
              <a:t>int</a:t>
            </a:r>
            <a:r>
              <a:rPr lang="en-US" sz="2400" dirty="0">
                <a:solidFill>
                  <a:schemeClr val="accent1">
                    <a:lumMod val="60000"/>
                    <a:lumOff val="40000"/>
                  </a:schemeClr>
                </a:solidFill>
              </a:rPr>
              <a:t> </a:t>
            </a:r>
            <a:r>
              <a:rPr lang="en-US" sz="2400" dirty="0"/>
              <a:t>j) {</a:t>
            </a:r>
            <a:br>
              <a:rPr lang="en-US" sz="2400" dirty="0"/>
            </a:br>
            <a:r>
              <a:rPr lang="en-US" sz="2400" dirty="0"/>
              <a:t>  </a:t>
            </a:r>
            <a:r>
              <a:rPr lang="en-US" sz="2400" b="1" dirty="0">
                <a:solidFill>
                  <a:schemeClr val="tx2"/>
                </a:solidFill>
              </a:rPr>
              <a:t>if</a:t>
            </a:r>
            <a:r>
              <a:rPr lang="en-US" sz="2400" dirty="0"/>
              <a:t> (</a:t>
            </a:r>
            <a:r>
              <a:rPr lang="en-US" sz="2400" dirty="0" err="1"/>
              <a:t>i</a:t>
            </a:r>
            <a:r>
              <a:rPr lang="en-US" sz="2400" dirty="0"/>
              <a:t> == j) </a:t>
            </a:r>
            <a:r>
              <a:rPr lang="en-US" sz="2400" b="1" dirty="0">
                <a:solidFill>
                  <a:schemeClr val="tx2"/>
                </a:solidFill>
              </a:rPr>
              <a:t>return</a:t>
            </a:r>
            <a:r>
              <a:rPr lang="en-US" sz="2400" dirty="0"/>
              <a:t>;</a:t>
            </a:r>
            <a:br>
              <a:rPr lang="en-US" sz="2400" dirty="0"/>
            </a:br>
            <a:r>
              <a:rPr lang="en-US" sz="2400" dirty="0"/>
              <a:t>  </a:t>
            </a:r>
            <a:r>
              <a:rPr lang="en-US" sz="2400" b="1" dirty="0" err="1">
                <a:solidFill>
                  <a:schemeClr val="accent1">
                    <a:lumMod val="60000"/>
                    <a:lumOff val="40000"/>
                  </a:schemeClr>
                </a:solidFill>
              </a:rPr>
              <a:t>int</a:t>
            </a:r>
            <a:r>
              <a:rPr lang="en-US" sz="2400" dirty="0"/>
              <a:t> a = </a:t>
            </a:r>
            <a:r>
              <a:rPr lang="en-US" sz="2400" dirty="0" err="1"/>
              <a:t>i</a:t>
            </a:r>
            <a:r>
              <a:rPr lang="en-US" sz="2400" dirty="0"/>
              <a:t> * cols;</a:t>
            </a:r>
            <a:br>
              <a:rPr lang="en-US" sz="2400" dirty="0"/>
            </a:br>
            <a:r>
              <a:rPr lang="en-US" sz="2400" dirty="0"/>
              <a:t>  </a:t>
            </a:r>
            <a:r>
              <a:rPr lang="en-US" sz="2400" b="1" dirty="0" err="1">
                <a:solidFill>
                  <a:schemeClr val="accent1">
                    <a:lumMod val="60000"/>
                    <a:lumOff val="40000"/>
                  </a:schemeClr>
                </a:solidFill>
              </a:rPr>
              <a:t>int</a:t>
            </a:r>
            <a:r>
              <a:rPr lang="en-US" sz="2400" dirty="0"/>
              <a:t> b = j * cols;</a:t>
            </a:r>
            <a:br>
              <a:rPr lang="en-US" sz="2400" dirty="0"/>
            </a:br>
            <a:r>
              <a:rPr lang="en-US" sz="2400" dirty="0"/>
              <a:t>  </a:t>
            </a:r>
            <a:r>
              <a:rPr lang="en-US" sz="2400" b="1" dirty="0" err="1">
                <a:solidFill>
                  <a:schemeClr val="accent1">
                    <a:lumMod val="60000"/>
                    <a:lumOff val="40000"/>
                  </a:schemeClr>
                </a:solidFill>
              </a:rPr>
              <a:t>int</a:t>
            </a:r>
            <a:r>
              <a:rPr lang="en-US" sz="2400" dirty="0"/>
              <a:t> cc = </a:t>
            </a:r>
            <a:r>
              <a:rPr lang="en-US" sz="2400" dirty="0" err="1"/>
              <a:t>columnCount</a:t>
            </a:r>
            <a:r>
              <a:rPr lang="en-US" sz="2400" dirty="0"/>
              <a:t>();</a:t>
            </a:r>
            <a:br>
              <a:rPr lang="en-US" sz="2400" dirty="0"/>
            </a:br>
            <a:r>
              <a:rPr lang="en-US" sz="2400" dirty="0"/>
              <a:t>  </a:t>
            </a:r>
            <a:r>
              <a:rPr lang="en-US" sz="2400" b="1" dirty="0">
                <a:solidFill>
                  <a:schemeClr val="tx2"/>
                </a:solidFill>
              </a:rPr>
              <a:t>for</a:t>
            </a:r>
            <a:r>
              <a:rPr lang="en-US" sz="2400" dirty="0"/>
              <a:t> (</a:t>
            </a:r>
            <a:r>
              <a:rPr lang="en-US" sz="2400" b="1" dirty="0" err="1">
                <a:solidFill>
                  <a:schemeClr val="accent1">
                    <a:lumMod val="60000"/>
                    <a:lumOff val="40000"/>
                  </a:schemeClr>
                </a:solidFill>
              </a:rPr>
              <a:t>int</a:t>
            </a:r>
            <a:r>
              <a:rPr lang="en-US" sz="2400" dirty="0"/>
              <a:t> k = 0; k &lt; cc; k++) {</a:t>
            </a:r>
            <a:br>
              <a:rPr lang="en-US" sz="2400" dirty="0"/>
            </a:br>
            <a:r>
              <a:rPr lang="en-US" sz="2400" dirty="0"/>
              <a:t>    </a:t>
            </a:r>
            <a:r>
              <a:rPr lang="en-US" sz="2400" b="1" dirty="0" err="1">
                <a:solidFill>
                  <a:schemeClr val="accent1">
                    <a:lumMod val="60000"/>
                    <a:lumOff val="40000"/>
                  </a:schemeClr>
                </a:solidFill>
              </a:rPr>
              <a:t>int</a:t>
            </a:r>
            <a:r>
              <a:rPr lang="en-US" sz="2400" dirty="0"/>
              <a:t> i1 = </a:t>
            </a:r>
            <a:r>
              <a:rPr lang="en-US" sz="2400" b="1" dirty="0">
                <a:solidFill>
                  <a:srgbClr val="FF0000"/>
                </a:solidFill>
              </a:rPr>
              <a:t>(short) (a + k);</a:t>
            </a:r>
            <a:br>
              <a:rPr lang="en-US" sz="2400" dirty="0"/>
            </a:br>
            <a:r>
              <a:rPr lang="en-US" sz="2400" dirty="0"/>
              <a:t>    </a:t>
            </a:r>
            <a:r>
              <a:rPr lang="en-US" sz="2400" b="1" dirty="0" err="1">
                <a:solidFill>
                  <a:schemeClr val="accent1">
                    <a:lumMod val="60000"/>
                    <a:lumOff val="40000"/>
                  </a:schemeClr>
                </a:solidFill>
              </a:rPr>
              <a:t>int</a:t>
            </a:r>
            <a:r>
              <a:rPr lang="en-US" sz="2400" dirty="0"/>
              <a:t> i2 = b + k;</a:t>
            </a:r>
            <a:br>
              <a:rPr lang="en-US" sz="2400" dirty="0"/>
            </a:br>
            <a:r>
              <a:rPr lang="en-US" sz="2400" dirty="0"/>
              <a:t>   </a:t>
            </a:r>
            <a:r>
              <a:rPr lang="en-US" sz="2400" dirty="0">
                <a:solidFill>
                  <a:schemeClr val="accent1">
                    <a:lumMod val="60000"/>
                    <a:lumOff val="40000"/>
                  </a:schemeClr>
                </a:solidFill>
              </a:rPr>
              <a:t> </a:t>
            </a:r>
            <a:r>
              <a:rPr lang="en-US" sz="2400" b="1" dirty="0">
                <a:solidFill>
                  <a:schemeClr val="accent1">
                    <a:lumMod val="60000"/>
                    <a:lumOff val="40000"/>
                  </a:schemeClr>
                </a:solidFill>
              </a:rPr>
              <a:t>double</a:t>
            </a:r>
            <a:r>
              <a:rPr lang="en-US" sz="2400" dirty="0">
                <a:solidFill>
                  <a:schemeClr val="accent1">
                    <a:lumMod val="60000"/>
                    <a:lumOff val="40000"/>
                  </a:schemeClr>
                </a:solidFill>
              </a:rPr>
              <a:t> </a:t>
            </a:r>
            <a:r>
              <a:rPr lang="en-US" sz="2400" dirty="0"/>
              <a:t>t = data[i1];</a:t>
            </a:r>
            <a:br>
              <a:rPr lang="en-US" sz="2400" dirty="0"/>
            </a:br>
            <a:r>
              <a:rPr lang="en-US" sz="2400" dirty="0"/>
              <a:t>    data[i1] = data[i2];</a:t>
            </a:r>
            <a:br>
              <a:rPr lang="en-US" sz="2400" dirty="0"/>
            </a:br>
            <a:r>
              <a:rPr lang="en-US" sz="2400" dirty="0"/>
              <a:t>    data[i2] = t;</a:t>
            </a:r>
            <a:br>
              <a:rPr lang="en-US" sz="2400" dirty="0"/>
            </a:br>
            <a:r>
              <a:rPr lang="en-US" sz="2400" dirty="0"/>
              <a:t> } }</a:t>
            </a:r>
          </a:p>
        </p:txBody>
      </p:sp>
      <p:sp>
        <p:nvSpPr>
          <p:cNvPr id="3" name="Rectangle 2">
            <a:extLst>
              <a:ext uri="{FF2B5EF4-FFF2-40B4-BE49-F238E27FC236}">
                <a16:creationId xmlns:a16="http://schemas.microsoft.com/office/drawing/2014/main" id="{7D99DA96-FA7E-EC4D-A0A9-CA41A32C3C9B}"/>
              </a:ext>
            </a:extLst>
          </p:cNvPr>
          <p:cNvSpPr/>
          <p:nvPr/>
        </p:nvSpPr>
        <p:spPr>
          <a:xfrm>
            <a:off x="5659333" y="3938241"/>
            <a:ext cx="3876702" cy="369332"/>
          </a:xfrm>
          <a:prstGeom prst="rect">
            <a:avLst/>
          </a:prstGeom>
        </p:spPr>
        <p:txBody>
          <a:bodyPr wrap="none">
            <a:spAutoFit/>
          </a:bodyPr>
          <a:lstStyle/>
          <a:p>
            <a:r>
              <a:rPr lang="en-US" b="1" dirty="0">
                <a:solidFill>
                  <a:srgbClr val="FF0000"/>
                </a:solidFill>
              </a:rPr>
              <a:t>Integer to short precision degradation</a:t>
            </a:r>
          </a:p>
        </p:txBody>
      </p:sp>
    </p:spTree>
    <p:extLst>
      <p:ext uri="{BB962C8B-B14F-4D97-AF65-F5344CB8AC3E}">
        <p14:creationId xmlns:p14="http://schemas.microsoft.com/office/powerpoint/2010/main" val="1183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1FC6-0AFC-8540-97D7-09A70FE59332}"/>
              </a:ext>
            </a:extLst>
          </p:cNvPr>
          <p:cNvSpPr>
            <a:spLocks noGrp="1"/>
          </p:cNvSpPr>
          <p:nvPr>
            <p:ph type="title"/>
          </p:nvPr>
        </p:nvSpPr>
        <p:spPr/>
        <p:txBody>
          <a:bodyPr/>
          <a:lstStyle/>
          <a:p>
            <a:r>
              <a:rPr lang="en-US" dirty="0" err="1"/>
              <a:t>Vectorz</a:t>
            </a:r>
            <a:r>
              <a:rPr lang="en-US" dirty="0"/>
              <a:t> Precision Degradation Example</a:t>
            </a:r>
          </a:p>
        </p:txBody>
      </p:sp>
      <p:sp>
        <p:nvSpPr>
          <p:cNvPr id="3" name="Content Placeholder 2">
            <a:extLst>
              <a:ext uri="{FF2B5EF4-FFF2-40B4-BE49-F238E27FC236}">
                <a16:creationId xmlns:a16="http://schemas.microsoft.com/office/drawing/2014/main" id="{230C7B62-CB53-3145-BA7B-E3307D970972}"/>
              </a:ext>
            </a:extLst>
          </p:cNvPr>
          <p:cNvSpPr>
            <a:spLocks noGrp="1"/>
          </p:cNvSpPr>
          <p:nvPr>
            <p:ph idx="1"/>
          </p:nvPr>
        </p:nvSpPr>
        <p:spPr>
          <a:xfrm>
            <a:off x="6307773" y="1986252"/>
            <a:ext cx="5762308" cy="3763386"/>
          </a:xfrm>
        </p:spPr>
        <p:txBody>
          <a:bodyPr>
            <a:normAutofit/>
          </a:bodyPr>
          <a:lstStyle/>
          <a:p>
            <a:pPr marL="0" indent="0">
              <a:buNone/>
            </a:pPr>
            <a:r>
              <a:rPr lang="en-US" sz="2000" b="1" dirty="0">
                <a:solidFill>
                  <a:schemeClr val="tx2"/>
                </a:solidFill>
              </a:rPr>
              <a:t>private</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doSwapTest</a:t>
            </a:r>
            <a:r>
              <a:rPr lang="en-US" sz="2000" dirty="0"/>
              <a:t>(</a:t>
            </a:r>
            <a:r>
              <a:rPr lang="en-US" sz="2000" b="1" dirty="0" err="1">
                <a:solidFill>
                  <a:schemeClr val="accent1">
                    <a:lumMod val="60000"/>
                    <a:lumOff val="40000"/>
                  </a:schemeClr>
                </a:solidFill>
              </a:rPr>
              <a:t>AMatrix</a:t>
            </a:r>
            <a:r>
              <a:rPr lang="en-US" sz="2000" dirty="0"/>
              <a:t> m) {</a:t>
            </a:r>
            <a:br>
              <a:rPr lang="en-US" sz="2000" dirty="0"/>
            </a:br>
            <a:r>
              <a:rPr lang="en-US" sz="2000" b="1" dirty="0">
                <a:solidFill>
                  <a:schemeClr val="tx2"/>
                </a:solidFill>
              </a:rPr>
              <a:t>if</a:t>
            </a:r>
            <a:r>
              <a:rPr lang="en-US" sz="2000" b="1" dirty="0"/>
              <a:t> </a:t>
            </a:r>
            <a:r>
              <a:rPr lang="en-US" sz="2000" dirty="0"/>
              <a:t>((</a:t>
            </a:r>
            <a:r>
              <a:rPr lang="en-US" sz="2000" dirty="0" err="1"/>
              <a:t>m.rowCount</a:t>
            </a:r>
            <a:r>
              <a:rPr lang="en-US" sz="2000" dirty="0"/>
              <a:t>()&lt;2)||(</a:t>
            </a:r>
            <a:r>
              <a:rPr lang="en-US" sz="2000" dirty="0" err="1"/>
              <a:t>m.columnCount</a:t>
            </a:r>
            <a:r>
              <a:rPr lang="en-US" sz="2000" dirty="0"/>
              <a:t>()&lt;2)) </a:t>
            </a:r>
            <a:r>
              <a:rPr lang="en-US" sz="2000" b="1" dirty="0">
                <a:solidFill>
                  <a:schemeClr val="tx2"/>
                </a:solidFill>
              </a:rPr>
              <a:t>return</a:t>
            </a:r>
            <a:r>
              <a:rPr lang="en-US" sz="2000" dirty="0"/>
              <a:t>;</a:t>
            </a:r>
          </a:p>
          <a:p>
            <a:pPr marL="0" indent="0">
              <a:buNone/>
            </a:pPr>
            <a:r>
              <a:rPr lang="en-US" sz="2000" dirty="0"/>
              <a:t>m=</a:t>
            </a:r>
            <a:r>
              <a:rPr lang="en-US" sz="2000" dirty="0" err="1"/>
              <a:t>m.clone</a:t>
            </a:r>
            <a:r>
              <a:rPr lang="en-US" sz="2000" dirty="0"/>
              <a:t>();</a:t>
            </a:r>
            <a:br>
              <a:rPr lang="en-US" sz="2000" dirty="0"/>
            </a:br>
            <a:r>
              <a:rPr lang="en-US" sz="2000" b="1" dirty="0" err="1">
                <a:solidFill>
                  <a:schemeClr val="accent1">
                    <a:lumMod val="60000"/>
                    <a:lumOff val="40000"/>
                  </a:schemeClr>
                </a:solidFill>
              </a:rPr>
              <a:t>AMatrix</a:t>
            </a:r>
            <a:r>
              <a:rPr lang="en-US" sz="2000" dirty="0"/>
              <a:t> m2=</a:t>
            </a:r>
            <a:r>
              <a:rPr lang="en-US" sz="2000" dirty="0" err="1"/>
              <a:t>m.clone</a:t>
            </a:r>
            <a:r>
              <a:rPr lang="en-US" sz="2000" dirty="0"/>
              <a:t>();</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 </a:t>
            </a:r>
          </a:p>
          <a:p>
            <a:pPr marL="0" indent="0">
              <a:buNone/>
            </a:pPr>
            <a:endParaRPr lang="en-US" sz="2000" dirty="0"/>
          </a:p>
        </p:txBody>
      </p:sp>
      <p:sp>
        <p:nvSpPr>
          <p:cNvPr id="5" name="Content Placeholder 2">
            <a:extLst>
              <a:ext uri="{FF2B5EF4-FFF2-40B4-BE49-F238E27FC236}">
                <a16:creationId xmlns:a16="http://schemas.microsoft.com/office/drawing/2014/main" id="{C2F4B238-0F28-9643-A476-59AB78472024}"/>
              </a:ext>
            </a:extLst>
          </p:cNvPr>
          <p:cNvSpPr txBox="1">
            <a:spLocks/>
          </p:cNvSpPr>
          <p:nvPr/>
        </p:nvSpPr>
        <p:spPr>
          <a:xfrm>
            <a:off x="1294059" y="1986252"/>
            <a:ext cx="3679970" cy="354171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en-US" sz="2000" b="1" dirty="0">
                <a:solidFill>
                  <a:schemeClr val="tx2"/>
                </a:solidFill>
              </a:rPr>
              <a:t>public</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swapRows</a:t>
            </a:r>
            <a:r>
              <a:rPr lang="en-US" sz="2000" dirty="0"/>
              <a:t>(</a:t>
            </a:r>
            <a:r>
              <a:rPr lang="en-US" sz="2000" b="1" dirty="0" err="1">
                <a:solidFill>
                  <a:schemeClr val="accent1">
                    <a:lumMod val="60000"/>
                    <a:lumOff val="40000"/>
                  </a:schemeClr>
                </a:solidFill>
              </a:rPr>
              <a:t>int</a:t>
            </a:r>
            <a:r>
              <a:rPr lang="en-US" sz="2000" dirty="0"/>
              <a:t> </a:t>
            </a:r>
            <a:r>
              <a:rPr lang="en-US" sz="2000" dirty="0" err="1"/>
              <a:t>i</a:t>
            </a:r>
            <a:r>
              <a:rPr lang="en-US" sz="2000" dirty="0"/>
              <a:t>,</a:t>
            </a:r>
            <a:r>
              <a:rPr lang="en-US" sz="2000" dirty="0">
                <a:solidFill>
                  <a:schemeClr val="accent1">
                    <a:lumMod val="60000"/>
                    <a:lumOff val="40000"/>
                  </a:schemeClr>
                </a:solidFill>
              </a:rPr>
              <a:t> </a:t>
            </a:r>
            <a:r>
              <a:rPr lang="en-US" sz="2000" b="1" dirty="0" err="1">
                <a:solidFill>
                  <a:schemeClr val="accent1">
                    <a:lumMod val="60000"/>
                    <a:lumOff val="40000"/>
                  </a:schemeClr>
                </a:solidFill>
              </a:rPr>
              <a:t>int</a:t>
            </a:r>
            <a:r>
              <a:rPr lang="en-US" sz="2000" dirty="0">
                <a:solidFill>
                  <a:schemeClr val="accent1">
                    <a:lumMod val="60000"/>
                    <a:lumOff val="40000"/>
                  </a:schemeClr>
                </a:solidFill>
              </a:rPr>
              <a:t> </a:t>
            </a:r>
            <a:r>
              <a:rPr lang="en-US" sz="2000" dirty="0"/>
              <a:t>j) {</a:t>
            </a:r>
            <a:br>
              <a:rPr lang="en-US" sz="2000" dirty="0"/>
            </a:br>
            <a:r>
              <a:rPr lang="en-US" sz="2000" dirty="0"/>
              <a:t>  </a:t>
            </a:r>
            <a:r>
              <a:rPr lang="en-US" sz="2000" b="1" dirty="0">
                <a:solidFill>
                  <a:schemeClr val="tx2"/>
                </a:solidFill>
              </a:rPr>
              <a:t>if</a:t>
            </a:r>
            <a:r>
              <a:rPr lang="en-US" sz="2000" dirty="0"/>
              <a:t> (</a:t>
            </a:r>
            <a:r>
              <a:rPr lang="en-US" sz="2000" dirty="0" err="1"/>
              <a:t>i</a:t>
            </a:r>
            <a:r>
              <a:rPr lang="en-US" sz="2000" dirty="0"/>
              <a:t> == j) </a:t>
            </a:r>
            <a:r>
              <a:rPr lang="en-US" sz="2000" b="1" dirty="0">
                <a:solidFill>
                  <a:schemeClr val="tx2"/>
                </a:solidFill>
              </a:rPr>
              <a:t>return</a:t>
            </a:r>
            <a:r>
              <a:rPr lang="en-US" sz="2000" dirty="0"/>
              <a:t>;</a:t>
            </a:r>
            <a:br>
              <a:rPr lang="en-US" sz="2000" dirty="0"/>
            </a:br>
            <a:r>
              <a:rPr lang="en-US" sz="2000" dirty="0"/>
              <a:t>  </a:t>
            </a:r>
            <a:r>
              <a:rPr lang="en-US" sz="2000" b="1" dirty="0" err="1">
                <a:solidFill>
                  <a:schemeClr val="accent1">
                    <a:lumMod val="60000"/>
                    <a:lumOff val="40000"/>
                  </a:schemeClr>
                </a:solidFill>
              </a:rPr>
              <a:t>int</a:t>
            </a:r>
            <a:r>
              <a:rPr lang="en-US" sz="2000" b="1" dirty="0"/>
              <a:t> </a:t>
            </a:r>
            <a:r>
              <a:rPr lang="en-US" sz="2000" dirty="0"/>
              <a:t>a = </a:t>
            </a:r>
            <a:r>
              <a:rPr lang="en-US" sz="2000" dirty="0" err="1"/>
              <a:t>i</a:t>
            </a:r>
            <a:r>
              <a:rPr lang="en-US" sz="2000" dirty="0"/>
              <a:t> * cols;</a:t>
            </a:r>
            <a:br>
              <a:rPr lang="en-US" sz="2000" dirty="0"/>
            </a:br>
            <a:r>
              <a:rPr lang="en-US" sz="2000" dirty="0"/>
              <a:t>  </a:t>
            </a:r>
            <a:r>
              <a:rPr lang="en-US" sz="2000" b="1" dirty="0" err="1">
                <a:solidFill>
                  <a:schemeClr val="accent1">
                    <a:lumMod val="60000"/>
                    <a:lumOff val="40000"/>
                  </a:schemeClr>
                </a:solidFill>
              </a:rPr>
              <a:t>int</a:t>
            </a:r>
            <a:r>
              <a:rPr lang="en-US" sz="2000" dirty="0"/>
              <a:t> b = j</a:t>
            </a:r>
            <a:r>
              <a:rPr lang="en-US" sz="2000" b="1" dirty="0"/>
              <a:t> </a:t>
            </a:r>
            <a:r>
              <a:rPr lang="en-US" sz="2000" dirty="0"/>
              <a:t>*</a:t>
            </a:r>
            <a:r>
              <a:rPr lang="en-US" sz="2000" b="1" dirty="0"/>
              <a:t> </a:t>
            </a:r>
            <a:r>
              <a:rPr lang="en-US" sz="2000" dirty="0"/>
              <a:t>cols;</a:t>
            </a:r>
            <a:br>
              <a:rPr lang="en-US" sz="2000" dirty="0"/>
            </a:br>
            <a:r>
              <a:rPr lang="en-US" sz="2000" dirty="0"/>
              <a:t>  </a:t>
            </a:r>
            <a:r>
              <a:rPr lang="en-US" sz="2000" b="1" dirty="0" err="1">
                <a:solidFill>
                  <a:schemeClr val="accent1">
                    <a:lumMod val="60000"/>
                    <a:lumOff val="40000"/>
                  </a:schemeClr>
                </a:solidFill>
              </a:rPr>
              <a:t>int</a:t>
            </a:r>
            <a:r>
              <a:rPr lang="en-US" sz="2000" dirty="0"/>
              <a:t> cc = </a:t>
            </a:r>
            <a:r>
              <a:rPr lang="en-US" sz="2000" dirty="0" err="1"/>
              <a:t>columnCount</a:t>
            </a:r>
            <a:r>
              <a:rPr lang="en-US" sz="2000" dirty="0"/>
              <a:t>();</a:t>
            </a:r>
            <a:br>
              <a:rPr lang="en-US" sz="2000" dirty="0"/>
            </a:br>
            <a:r>
              <a:rPr lang="en-US" sz="2000" dirty="0"/>
              <a:t>  </a:t>
            </a:r>
            <a:r>
              <a:rPr lang="en-US" sz="2000" b="1" dirty="0">
                <a:solidFill>
                  <a:schemeClr val="tx2"/>
                </a:solidFill>
              </a:rPr>
              <a:t>for</a:t>
            </a:r>
            <a:r>
              <a:rPr lang="en-US" sz="2000" b="1" dirty="0"/>
              <a:t> </a:t>
            </a:r>
            <a:r>
              <a:rPr lang="en-US" sz="2000" dirty="0"/>
              <a:t>(</a:t>
            </a:r>
            <a:r>
              <a:rPr lang="en-US" sz="2000" b="1" dirty="0" err="1">
                <a:solidFill>
                  <a:schemeClr val="accent1">
                    <a:lumMod val="60000"/>
                    <a:lumOff val="40000"/>
                  </a:schemeClr>
                </a:solidFill>
              </a:rPr>
              <a:t>int</a:t>
            </a:r>
            <a:r>
              <a:rPr lang="en-US" sz="2000" dirty="0"/>
              <a:t> k = 0; k &lt; cc; k++) {</a:t>
            </a:r>
            <a:br>
              <a:rPr lang="en-US" sz="2000" dirty="0"/>
            </a:br>
            <a:r>
              <a:rPr lang="en-US" sz="2000" dirty="0"/>
              <a:t>    </a:t>
            </a:r>
            <a:r>
              <a:rPr lang="en-US" sz="2000" b="1" dirty="0" err="1">
                <a:solidFill>
                  <a:schemeClr val="accent1">
                    <a:lumMod val="60000"/>
                    <a:lumOff val="40000"/>
                  </a:schemeClr>
                </a:solidFill>
              </a:rPr>
              <a:t>int</a:t>
            </a:r>
            <a:r>
              <a:rPr lang="en-US" sz="2000" dirty="0"/>
              <a:t> i1 = </a:t>
            </a:r>
            <a:r>
              <a:rPr lang="en-US" sz="2000" b="1" dirty="0">
                <a:solidFill>
                  <a:srgbClr val="FF0000"/>
                </a:solidFill>
              </a:rPr>
              <a:t>(short) (a + k);</a:t>
            </a:r>
            <a:br>
              <a:rPr lang="en-US" sz="2000" dirty="0"/>
            </a:br>
            <a:r>
              <a:rPr lang="en-US" sz="2000" dirty="0"/>
              <a:t>    </a:t>
            </a:r>
            <a:r>
              <a:rPr lang="en-US" sz="2000" b="1" dirty="0" err="1">
                <a:solidFill>
                  <a:schemeClr val="accent1">
                    <a:lumMod val="60000"/>
                    <a:lumOff val="40000"/>
                  </a:schemeClr>
                </a:solidFill>
              </a:rPr>
              <a:t>int</a:t>
            </a:r>
            <a:r>
              <a:rPr lang="en-US" sz="2000" dirty="0"/>
              <a:t> i2 = b + k;</a:t>
            </a:r>
            <a:br>
              <a:rPr lang="en-US" sz="2000" dirty="0"/>
            </a:br>
            <a:r>
              <a:rPr lang="en-US" sz="2000" dirty="0"/>
              <a:t>   </a:t>
            </a:r>
            <a:r>
              <a:rPr lang="en-US" sz="2000" dirty="0">
                <a:solidFill>
                  <a:schemeClr val="accent1">
                    <a:lumMod val="60000"/>
                    <a:lumOff val="40000"/>
                  </a:schemeClr>
                </a:solidFill>
              </a:rPr>
              <a:t> </a:t>
            </a:r>
            <a:r>
              <a:rPr lang="en-US" sz="2000" b="1" dirty="0">
                <a:solidFill>
                  <a:schemeClr val="accent1">
                    <a:lumMod val="60000"/>
                    <a:lumOff val="40000"/>
                  </a:schemeClr>
                </a:solidFill>
              </a:rPr>
              <a:t>double</a:t>
            </a:r>
            <a:r>
              <a:rPr lang="en-US" sz="2000" dirty="0">
                <a:solidFill>
                  <a:schemeClr val="accent1">
                    <a:lumMod val="60000"/>
                    <a:lumOff val="40000"/>
                  </a:schemeClr>
                </a:solidFill>
              </a:rPr>
              <a:t> </a:t>
            </a:r>
            <a:r>
              <a:rPr lang="en-US" sz="2000" dirty="0"/>
              <a:t>t = data[i1];</a:t>
            </a:r>
            <a:br>
              <a:rPr lang="en-US" sz="2000" dirty="0"/>
            </a:br>
            <a:r>
              <a:rPr lang="en-US" sz="2000" dirty="0"/>
              <a:t>    data[i1] = data[i2];</a:t>
            </a:r>
            <a:br>
              <a:rPr lang="en-US" sz="2000" dirty="0"/>
            </a:br>
            <a:r>
              <a:rPr lang="en-US" sz="2000" dirty="0"/>
              <a:t>    data[i2] = t;</a:t>
            </a:r>
            <a:br>
              <a:rPr lang="en-US" sz="2000" dirty="0"/>
            </a:br>
            <a:r>
              <a:rPr lang="en-US" sz="2000" dirty="0"/>
              <a:t> } }</a:t>
            </a:r>
          </a:p>
        </p:txBody>
      </p:sp>
      <p:sp>
        <p:nvSpPr>
          <p:cNvPr id="7" name="TextBox 6">
            <a:extLst>
              <a:ext uri="{FF2B5EF4-FFF2-40B4-BE49-F238E27FC236}">
                <a16:creationId xmlns:a16="http://schemas.microsoft.com/office/drawing/2014/main" id="{81C433A5-4C9A-6742-9A9B-8EE23EE96807}"/>
              </a:ext>
            </a:extLst>
          </p:cNvPr>
          <p:cNvSpPr txBox="1"/>
          <p:nvPr/>
        </p:nvSpPr>
        <p:spPr>
          <a:xfrm>
            <a:off x="7091742" y="5504796"/>
            <a:ext cx="3056810" cy="461665"/>
          </a:xfrm>
          <a:prstGeom prst="rect">
            <a:avLst/>
          </a:prstGeom>
          <a:noFill/>
        </p:spPr>
        <p:txBody>
          <a:bodyPr wrap="square" rtlCol="0">
            <a:spAutoFit/>
          </a:bodyPr>
          <a:lstStyle/>
          <a:p>
            <a:r>
              <a:rPr lang="en-US" sz="2400" dirty="0"/>
              <a:t>Mutant is NOT killed</a:t>
            </a:r>
          </a:p>
        </p:txBody>
      </p:sp>
      <p:pic>
        <p:nvPicPr>
          <p:cNvPr id="8" name="Picture 2" descr="Image result for thumbs down">
            <a:extLst>
              <a:ext uri="{FF2B5EF4-FFF2-40B4-BE49-F238E27FC236}">
                <a16:creationId xmlns:a16="http://schemas.microsoft.com/office/drawing/2014/main" id="{8A3D1151-E7A1-4044-8791-C54ED6F6E8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773" y="5361331"/>
            <a:ext cx="748594" cy="74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23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4A3A-74FD-884E-95C1-5978F215F32B}"/>
              </a:ext>
            </a:extLst>
          </p:cNvPr>
          <p:cNvSpPr>
            <a:spLocks noGrp="1"/>
          </p:cNvSpPr>
          <p:nvPr>
            <p:ph type="title"/>
          </p:nvPr>
        </p:nvSpPr>
        <p:spPr/>
        <p:txBody>
          <a:bodyPr/>
          <a:lstStyle/>
          <a:p>
            <a:r>
              <a:rPr lang="en-US" dirty="0" err="1"/>
              <a:t>Vectorz</a:t>
            </a:r>
            <a:r>
              <a:rPr lang="en-US" dirty="0"/>
              <a:t> Loop Perforation Example</a:t>
            </a:r>
          </a:p>
        </p:txBody>
      </p:sp>
      <p:sp>
        <p:nvSpPr>
          <p:cNvPr id="3" name="Content Placeholder 2">
            <a:extLst>
              <a:ext uri="{FF2B5EF4-FFF2-40B4-BE49-F238E27FC236}">
                <a16:creationId xmlns:a16="http://schemas.microsoft.com/office/drawing/2014/main" id="{C7AD9840-5753-BD4B-A2E7-FD7DE7B57D36}"/>
              </a:ext>
            </a:extLst>
          </p:cNvPr>
          <p:cNvSpPr>
            <a:spLocks noGrp="1"/>
          </p:cNvSpPr>
          <p:nvPr>
            <p:ph idx="1"/>
          </p:nvPr>
        </p:nvSpPr>
        <p:spPr>
          <a:xfrm>
            <a:off x="2145964" y="1659206"/>
            <a:ext cx="9766993" cy="4329470"/>
          </a:xfrm>
        </p:spPr>
        <p:txBody>
          <a:bodyPr>
            <a:noAutofit/>
          </a:bodyPr>
          <a:lstStyle/>
          <a:p>
            <a:pPr marL="0" indent="0">
              <a:lnSpc>
                <a:spcPct val="100000"/>
              </a:lnSpc>
              <a:buNone/>
            </a:pPr>
            <a:r>
              <a:rPr lang="en-US" sz="2400" b="1" dirty="0">
                <a:solidFill>
                  <a:schemeClr val="tx2"/>
                </a:solidFill>
              </a:rPr>
              <a:t>public</a:t>
            </a:r>
            <a:r>
              <a:rPr lang="en-US" sz="2400" b="1" dirty="0"/>
              <a:t> </a:t>
            </a:r>
            <a:r>
              <a:rPr lang="en-US" sz="2400" b="1" dirty="0">
                <a:solidFill>
                  <a:schemeClr val="accent1">
                    <a:lumMod val="60000"/>
                    <a:lumOff val="40000"/>
                  </a:schemeClr>
                </a:solidFill>
              </a:rPr>
              <a:t>void</a:t>
            </a:r>
            <a:r>
              <a:rPr lang="en-US" sz="2400" b="1" dirty="0">
                <a:solidFill>
                  <a:schemeClr val="accent1">
                    <a:lumMod val="75000"/>
                  </a:schemeClr>
                </a:solidFill>
              </a:rPr>
              <a:t> </a:t>
            </a:r>
            <a:r>
              <a:rPr lang="en-US" sz="2400" dirty="0" err="1">
                <a:solidFill>
                  <a:schemeClr val="accent2"/>
                </a:solidFill>
              </a:rPr>
              <a:t>swapRows</a:t>
            </a:r>
            <a:r>
              <a:rPr lang="en-US" sz="2400" dirty="0"/>
              <a:t>(</a:t>
            </a:r>
            <a:r>
              <a:rPr lang="en-US" sz="2400" b="1" dirty="0" err="1">
                <a:solidFill>
                  <a:schemeClr val="accent1">
                    <a:lumMod val="60000"/>
                    <a:lumOff val="40000"/>
                  </a:schemeClr>
                </a:solidFill>
              </a:rPr>
              <a:t>int</a:t>
            </a:r>
            <a:r>
              <a:rPr lang="en-US" sz="2400" dirty="0"/>
              <a:t> </a:t>
            </a:r>
            <a:r>
              <a:rPr lang="en-US" sz="2400" dirty="0" err="1"/>
              <a:t>i</a:t>
            </a:r>
            <a:r>
              <a:rPr lang="en-US" sz="2400" dirty="0"/>
              <a:t>,</a:t>
            </a:r>
            <a:r>
              <a:rPr lang="en-US" sz="2400" dirty="0">
                <a:solidFill>
                  <a:schemeClr val="accent1">
                    <a:lumMod val="60000"/>
                    <a:lumOff val="40000"/>
                  </a:schemeClr>
                </a:solidFill>
              </a:rPr>
              <a:t> </a:t>
            </a:r>
            <a:r>
              <a:rPr lang="en-US" sz="2400" b="1" dirty="0" err="1">
                <a:solidFill>
                  <a:schemeClr val="accent1">
                    <a:lumMod val="60000"/>
                    <a:lumOff val="40000"/>
                  </a:schemeClr>
                </a:solidFill>
              </a:rPr>
              <a:t>int</a:t>
            </a:r>
            <a:r>
              <a:rPr lang="en-US" sz="2400" dirty="0">
                <a:solidFill>
                  <a:schemeClr val="accent1">
                    <a:lumMod val="60000"/>
                    <a:lumOff val="40000"/>
                  </a:schemeClr>
                </a:solidFill>
              </a:rPr>
              <a:t> </a:t>
            </a:r>
            <a:r>
              <a:rPr lang="en-US" sz="2400" dirty="0"/>
              <a:t>j) {</a:t>
            </a:r>
            <a:br>
              <a:rPr lang="en-US" sz="2400" dirty="0"/>
            </a:br>
            <a:r>
              <a:rPr lang="en-US" sz="2400" dirty="0"/>
              <a:t>  </a:t>
            </a:r>
            <a:r>
              <a:rPr lang="en-US" sz="2400" b="1" dirty="0">
                <a:solidFill>
                  <a:schemeClr val="tx2"/>
                </a:solidFill>
              </a:rPr>
              <a:t>if</a:t>
            </a:r>
            <a:r>
              <a:rPr lang="en-US" sz="2400" dirty="0"/>
              <a:t> (</a:t>
            </a:r>
            <a:r>
              <a:rPr lang="en-US" sz="2400" dirty="0" err="1"/>
              <a:t>i</a:t>
            </a:r>
            <a:r>
              <a:rPr lang="en-US" sz="2400" dirty="0"/>
              <a:t> == j) </a:t>
            </a:r>
            <a:r>
              <a:rPr lang="en-US" sz="2400" b="1" dirty="0">
                <a:solidFill>
                  <a:schemeClr val="tx2"/>
                </a:solidFill>
              </a:rPr>
              <a:t>return</a:t>
            </a:r>
            <a:r>
              <a:rPr lang="en-US" sz="2400" dirty="0"/>
              <a:t>;</a:t>
            </a:r>
            <a:br>
              <a:rPr lang="en-US" sz="2400" dirty="0"/>
            </a:br>
            <a:r>
              <a:rPr lang="en-US" sz="2400" dirty="0"/>
              <a:t>  </a:t>
            </a:r>
            <a:r>
              <a:rPr lang="en-US" sz="2400" b="1" dirty="0" err="1">
                <a:solidFill>
                  <a:schemeClr val="accent1">
                    <a:lumMod val="60000"/>
                    <a:lumOff val="40000"/>
                  </a:schemeClr>
                </a:solidFill>
              </a:rPr>
              <a:t>int</a:t>
            </a:r>
            <a:r>
              <a:rPr lang="en-US" sz="2400" dirty="0"/>
              <a:t> a = </a:t>
            </a:r>
            <a:r>
              <a:rPr lang="en-US" sz="2400" dirty="0" err="1"/>
              <a:t>i</a:t>
            </a:r>
            <a:r>
              <a:rPr lang="en-US" sz="2400" dirty="0"/>
              <a:t> * cols;</a:t>
            </a:r>
            <a:br>
              <a:rPr lang="en-US" sz="2400" dirty="0"/>
            </a:br>
            <a:r>
              <a:rPr lang="en-US" sz="2400" dirty="0"/>
              <a:t>  </a:t>
            </a:r>
            <a:r>
              <a:rPr lang="en-US" sz="2400" b="1" dirty="0" err="1">
                <a:solidFill>
                  <a:schemeClr val="accent1">
                    <a:lumMod val="60000"/>
                    <a:lumOff val="40000"/>
                  </a:schemeClr>
                </a:solidFill>
              </a:rPr>
              <a:t>int</a:t>
            </a:r>
            <a:r>
              <a:rPr lang="en-US" sz="2400" dirty="0"/>
              <a:t> b = j * cols;</a:t>
            </a:r>
            <a:br>
              <a:rPr lang="en-US" sz="2400" dirty="0"/>
            </a:br>
            <a:r>
              <a:rPr lang="en-US" sz="2400" dirty="0"/>
              <a:t>  </a:t>
            </a:r>
            <a:r>
              <a:rPr lang="en-US" sz="2400" b="1" dirty="0" err="1">
                <a:solidFill>
                  <a:schemeClr val="accent1">
                    <a:lumMod val="60000"/>
                    <a:lumOff val="40000"/>
                  </a:schemeClr>
                </a:solidFill>
              </a:rPr>
              <a:t>int</a:t>
            </a:r>
            <a:r>
              <a:rPr lang="en-US" sz="2400" dirty="0"/>
              <a:t> cc = </a:t>
            </a:r>
            <a:r>
              <a:rPr lang="en-US" sz="2400" dirty="0" err="1"/>
              <a:t>columnCount</a:t>
            </a:r>
            <a:r>
              <a:rPr lang="en-US" sz="2400" dirty="0"/>
              <a:t>();</a:t>
            </a:r>
            <a:br>
              <a:rPr lang="en-US" sz="2400" dirty="0"/>
            </a:br>
            <a:r>
              <a:rPr lang="en-US" sz="2400" dirty="0"/>
              <a:t>  </a:t>
            </a:r>
            <a:r>
              <a:rPr lang="en-US" sz="2400" b="1" dirty="0">
                <a:solidFill>
                  <a:schemeClr val="tx2"/>
                </a:solidFill>
              </a:rPr>
              <a:t>for</a:t>
            </a:r>
            <a:r>
              <a:rPr lang="en-US" sz="2400" dirty="0"/>
              <a:t> (</a:t>
            </a:r>
            <a:r>
              <a:rPr lang="en-US" sz="2400" b="1" dirty="0" err="1">
                <a:solidFill>
                  <a:schemeClr val="accent1">
                    <a:lumMod val="60000"/>
                    <a:lumOff val="40000"/>
                  </a:schemeClr>
                </a:solidFill>
              </a:rPr>
              <a:t>int</a:t>
            </a:r>
            <a:r>
              <a:rPr lang="en-US" sz="2400" dirty="0"/>
              <a:t> k = 0; k &lt; cc; k++) {</a:t>
            </a:r>
            <a:br>
              <a:rPr lang="en-US" sz="2400" dirty="0"/>
            </a:br>
            <a:r>
              <a:rPr lang="en-US" sz="2400" dirty="0"/>
              <a:t>    </a:t>
            </a:r>
            <a:r>
              <a:rPr lang="en-US" sz="2400" b="1" dirty="0" err="1">
                <a:solidFill>
                  <a:schemeClr val="accent1">
                    <a:lumMod val="60000"/>
                    <a:lumOff val="40000"/>
                  </a:schemeClr>
                </a:solidFill>
              </a:rPr>
              <a:t>int</a:t>
            </a:r>
            <a:r>
              <a:rPr lang="en-US" sz="2400" dirty="0"/>
              <a:t> i1 = a + k;</a:t>
            </a:r>
            <a:br>
              <a:rPr lang="en-US" sz="2400" dirty="0"/>
            </a:br>
            <a:r>
              <a:rPr lang="en-US" sz="2400" dirty="0"/>
              <a:t>    </a:t>
            </a:r>
            <a:r>
              <a:rPr lang="en-US" sz="2400" b="1" dirty="0" err="1">
                <a:solidFill>
                  <a:schemeClr val="accent1">
                    <a:lumMod val="60000"/>
                    <a:lumOff val="40000"/>
                  </a:schemeClr>
                </a:solidFill>
              </a:rPr>
              <a:t>int</a:t>
            </a:r>
            <a:r>
              <a:rPr lang="en-US" sz="2400" dirty="0"/>
              <a:t> i2 = b + k;</a:t>
            </a:r>
            <a:br>
              <a:rPr lang="en-US" sz="2400" dirty="0"/>
            </a:br>
            <a:r>
              <a:rPr lang="en-US" sz="2400" dirty="0"/>
              <a:t>   </a:t>
            </a:r>
            <a:r>
              <a:rPr lang="en-US" sz="2400" dirty="0">
                <a:solidFill>
                  <a:schemeClr val="accent1">
                    <a:lumMod val="60000"/>
                    <a:lumOff val="40000"/>
                  </a:schemeClr>
                </a:solidFill>
              </a:rPr>
              <a:t> </a:t>
            </a:r>
            <a:r>
              <a:rPr lang="en-US" sz="2400" b="1" dirty="0">
                <a:solidFill>
                  <a:schemeClr val="accent1">
                    <a:lumMod val="60000"/>
                    <a:lumOff val="40000"/>
                  </a:schemeClr>
                </a:solidFill>
              </a:rPr>
              <a:t>double</a:t>
            </a:r>
            <a:r>
              <a:rPr lang="en-US" sz="2400" dirty="0">
                <a:solidFill>
                  <a:schemeClr val="accent1">
                    <a:lumMod val="60000"/>
                    <a:lumOff val="40000"/>
                  </a:schemeClr>
                </a:solidFill>
              </a:rPr>
              <a:t> </a:t>
            </a:r>
            <a:r>
              <a:rPr lang="en-US" sz="2400" dirty="0"/>
              <a:t>t = data[i1];</a:t>
            </a:r>
            <a:br>
              <a:rPr lang="en-US" sz="2400" dirty="0"/>
            </a:br>
            <a:r>
              <a:rPr lang="en-US" sz="2400" dirty="0"/>
              <a:t>    data[i1] = data[i2];</a:t>
            </a:r>
            <a:br>
              <a:rPr lang="en-US" sz="2400" dirty="0"/>
            </a:br>
            <a:r>
              <a:rPr lang="en-US" sz="2400" dirty="0"/>
              <a:t>    data[i2] = t;</a:t>
            </a:r>
            <a:br>
              <a:rPr lang="en-US" sz="2400" dirty="0"/>
            </a:br>
            <a:r>
              <a:rPr lang="en-US" sz="2400" dirty="0"/>
              <a:t> } }</a:t>
            </a:r>
          </a:p>
        </p:txBody>
      </p:sp>
    </p:spTree>
    <p:extLst>
      <p:ext uri="{BB962C8B-B14F-4D97-AF65-F5344CB8AC3E}">
        <p14:creationId xmlns:p14="http://schemas.microsoft.com/office/powerpoint/2010/main" val="2708497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4A3A-74FD-884E-95C1-5978F215F32B}"/>
              </a:ext>
            </a:extLst>
          </p:cNvPr>
          <p:cNvSpPr>
            <a:spLocks noGrp="1"/>
          </p:cNvSpPr>
          <p:nvPr>
            <p:ph type="title"/>
          </p:nvPr>
        </p:nvSpPr>
        <p:spPr/>
        <p:txBody>
          <a:bodyPr/>
          <a:lstStyle/>
          <a:p>
            <a:r>
              <a:rPr lang="en-US" dirty="0" err="1"/>
              <a:t>Vectorz</a:t>
            </a:r>
            <a:r>
              <a:rPr lang="en-US" dirty="0"/>
              <a:t> Loop Perforation Example</a:t>
            </a:r>
          </a:p>
        </p:txBody>
      </p:sp>
      <p:sp>
        <p:nvSpPr>
          <p:cNvPr id="3" name="Content Placeholder 2">
            <a:extLst>
              <a:ext uri="{FF2B5EF4-FFF2-40B4-BE49-F238E27FC236}">
                <a16:creationId xmlns:a16="http://schemas.microsoft.com/office/drawing/2014/main" id="{C7AD9840-5753-BD4B-A2E7-FD7DE7B57D36}"/>
              </a:ext>
            </a:extLst>
          </p:cNvPr>
          <p:cNvSpPr>
            <a:spLocks noGrp="1"/>
          </p:cNvSpPr>
          <p:nvPr>
            <p:ph idx="1"/>
          </p:nvPr>
        </p:nvSpPr>
        <p:spPr>
          <a:xfrm>
            <a:off x="2145964" y="1659206"/>
            <a:ext cx="9766993" cy="4329470"/>
          </a:xfrm>
        </p:spPr>
        <p:txBody>
          <a:bodyPr>
            <a:noAutofit/>
          </a:bodyPr>
          <a:lstStyle/>
          <a:p>
            <a:pPr marL="0" indent="0">
              <a:lnSpc>
                <a:spcPct val="100000"/>
              </a:lnSpc>
              <a:buNone/>
            </a:pPr>
            <a:r>
              <a:rPr lang="en-US" sz="2400" b="1" dirty="0">
                <a:solidFill>
                  <a:schemeClr val="tx2"/>
                </a:solidFill>
              </a:rPr>
              <a:t>public</a:t>
            </a:r>
            <a:r>
              <a:rPr lang="en-US" sz="2400" b="1" dirty="0"/>
              <a:t> </a:t>
            </a:r>
            <a:r>
              <a:rPr lang="en-US" sz="2400" b="1" dirty="0">
                <a:solidFill>
                  <a:schemeClr val="accent1">
                    <a:lumMod val="60000"/>
                    <a:lumOff val="40000"/>
                  </a:schemeClr>
                </a:solidFill>
              </a:rPr>
              <a:t>void</a:t>
            </a:r>
            <a:r>
              <a:rPr lang="en-US" sz="2400" b="1" dirty="0">
                <a:solidFill>
                  <a:schemeClr val="accent1">
                    <a:lumMod val="75000"/>
                  </a:schemeClr>
                </a:solidFill>
              </a:rPr>
              <a:t> </a:t>
            </a:r>
            <a:r>
              <a:rPr lang="en-US" sz="2400" dirty="0" err="1">
                <a:solidFill>
                  <a:schemeClr val="accent2"/>
                </a:solidFill>
              </a:rPr>
              <a:t>swapRows</a:t>
            </a:r>
            <a:r>
              <a:rPr lang="en-US" sz="2400" dirty="0"/>
              <a:t>(</a:t>
            </a:r>
            <a:r>
              <a:rPr lang="en-US" sz="2400" b="1" dirty="0" err="1">
                <a:solidFill>
                  <a:schemeClr val="accent1">
                    <a:lumMod val="60000"/>
                    <a:lumOff val="40000"/>
                  </a:schemeClr>
                </a:solidFill>
              </a:rPr>
              <a:t>int</a:t>
            </a:r>
            <a:r>
              <a:rPr lang="en-US" sz="2400" dirty="0"/>
              <a:t> </a:t>
            </a:r>
            <a:r>
              <a:rPr lang="en-US" sz="2400" dirty="0" err="1"/>
              <a:t>i</a:t>
            </a:r>
            <a:r>
              <a:rPr lang="en-US" sz="2400" dirty="0"/>
              <a:t>,</a:t>
            </a:r>
            <a:r>
              <a:rPr lang="en-US" sz="2400" dirty="0">
                <a:solidFill>
                  <a:schemeClr val="accent1">
                    <a:lumMod val="60000"/>
                    <a:lumOff val="40000"/>
                  </a:schemeClr>
                </a:solidFill>
              </a:rPr>
              <a:t> </a:t>
            </a:r>
            <a:r>
              <a:rPr lang="en-US" sz="2400" b="1" dirty="0" err="1">
                <a:solidFill>
                  <a:schemeClr val="accent1">
                    <a:lumMod val="60000"/>
                    <a:lumOff val="40000"/>
                  </a:schemeClr>
                </a:solidFill>
              </a:rPr>
              <a:t>int</a:t>
            </a:r>
            <a:r>
              <a:rPr lang="en-US" sz="2400" dirty="0">
                <a:solidFill>
                  <a:schemeClr val="accent1">
                    <a:lumMod val="60000"/>
                    <a:lumOff val="40000"/>
                  </a:schemeClr>
                </a:solidFill>
              </a:rPr>
              <a:t> </a:t>
            </a:r>
            <a:r>
              <a:rPr lang="en-US" sz="2400" dirty="0"/>
              <a:t>j) {</a:t>
            </a:r>
            <a:br>
              <a:rPr lang="en-US" sz="2400" dirty="0"/>
            </a:br>
            <a:r>
              <a:rPr lang="en-US" sz="2400" dirty="0"/>
              <a:t>  </a:t>
            </a:r>
            <a:r>
              <a:rPr lang="en-US" sz="2400" b="1" dirty="0">
                <a:solidFill>
                  <a:schemeClr val="tx2"/>
                </a:solidFill>
              </a:rPr>
              <a:t>if</a:t>
            </a:r>
            <a:r>
              <a:rPr lang="en-US" sz="2400" dirty="0"/>
              <a:t> (</a:t>
            </a:r>
            <a:r>
              <a:rPr lang="en-US" sz="2400" dirty="0" err="1"/>
              <a:t>i</a:t>
            </a:r>
            <a:r>
              <a:rPr lang="en-US" sz="2400" dirty="0"/>
              <a:t> == j) </a:t>
            </a:r>
            <a:r>
              <a:rPr lang="en-US" sz="2400" b="1" dirty="0">
                <a:solidFill>
                  <a:schemeClr val="tx2"/>
                </a:solidFill>
              </a:rPr>
              <a:t>return</a:t>
            </a:r>
            <a:r>
              <a:rPr lang="en-US" sz="2400" dirty="0"/>
              <a:t>;</a:t>
            </a:r>
            <a:br>
              <a:rPr lang="en-US" sz="2400" dirty="0"/>
            </a:br>
            <a:r>
              <a:rPr lang="en-US" sz="2400" dirty="0"/>
              <a:t>  </a:t>
            </a:r>
            <a:r>
              <a:rPr lang="en-US" sz="2400" b="1" dirty="0" err="1">
                <a:solidFill>
                  <a:schemeClr val="accent1">
                    <a:lumMod val="60000"/>
                    <a:lumOff val="40000"/>
                  </a:schemeClr>
                </a:solidFill>
              </a:rPr>
              <a:t>int</a:t>
            </a:r>
            <a:r>
              <a:rPr lang="en-US" sz="2400" dirty="0"/>
              <a:t> a = </a:t>
            </a:r>
            <a:r>
              <a:rPr lang="en-US" sz="2400" dirty="0" err="1"/>
              <a:t>i</a:t>
            </a:r>
            <a:r>
              <a:rPr lang="en-US" sz="2400" dirty="0"/>
              <a:t> * cols;</a:t>
            </a:r>
            <a:br>
              <a:rPr lang="en-US" sz="2400" dirty="0"/>
            </a:br>
            <a:r>
              <a:rPr lang="en-US" sz="2400" dirty="0"/>
              <a:t>  </a:t>
            </a:r>
            <a:r>
              <a:rPr lang="en-US" sz="2400" b="1" dirty="0" err="1">
                <a:solidFill>
                  <a:schemeClr val="accent1">
                    <a:lumMod val="60000"/>
                    <a:lumOff val="40000"/>
                  </a:schemeClr>
                </a:solidFill>
              </a:rPr>
              <a:t>int</a:t>
            </a:r>
            <a:r>
              <a:rPr lang="en-US" sz="2400" dirty="0"/>
              <a:t> b = j * cols;</a:t>
            </a:r>
            <a:br>
              <a:rPr lang="en-US" sz="2400" dirty="0"/>
            </a:br>
            <a:r>
              <a:rPr lang="en-US" sz="2400" dirty="0"/>
              <a:t>  </a:t>
            </a:r>
            <a:r>
              <a:rPr lang="en-US" sz="2400" b="1" dirty="0" err="1">
                <a:solidFill>
                  <a:schemeClr val="accent1">
                    <a:lumMod val="60000"/>
                    <a:lumOff val="40000"/>
                  </a:schemeClr>
                </a:solidFill>
              </a:rPr>
              <a:t>int</a:t>
            </a:r>
            <a:r>
              <a:rPr lang="en-US" sz="2400" dirty="0"/>
              <a:t> cc = </a:t>
            </a:r>
            <a:r>
              <a:rPr lang="en-US" sz="2400" dirty="0" err="1"/>
              <a:t>columnCount</a:t>
            </a:r>
            <a:r>
              <a:rPr lang="en-US" sz="2400" dirty="0"/>
              <a:t>();</a:t>
            </a:r>
            <a:br>
              <a:rPr lang="en-US" sz="2400" dirty="0"/>
            </a:br>
            <a:r>
              <a:rPr lang="en-US" sz="2400" dirty="0"/>
              <a:t>  </a:t>
            </a:r>
            <a:r>
              <a:rPr lang="en-US" sz="2400" b="1" dirty="0">
                <a:solidFill>
                  <a:schemeClr val="tx2"/>
                </a:solidFill>
              </a:rPr>
              <a:t>for</a:t>
            </a:r>
            <a:r>
              <a:rPr lang="en-US" sz="2400" dirty="0"/>
              <a:t> (</a:t>
            </a:r>
            <a:r>
              <a:rPr lang="en-US" sz="2400" b="1" dirty="0" err="1">
                <a:solidFill>
                  <a:schemeClr val="accent1">
                    <a:lumMod val="60000"/>
                    <a:lumOff val="40000"/>
                  </a:schemeClr>
                </a:solidFill>
              </a:rPr>
              <a:t>int</a:t>
            </a:r>
            <a:r>
              <a:rPr lang="en-US" sz="2400" dirty="0"/>
              <a:t> k = 0; k &lt; cc; </a:t>
            </a:r>
            <a:r>
              <a:rPr lang="en-US" sz="2400" b="1" dirty="0">
                <a:solidFill>
                  <a:srgbClr val="FF0000"/>
                </a:solidFill>
              </a:rPr>
              <a:t>k+=2</a:t>
            </a:r>
            <a:r>
              <a:rPr lang="en-US" sz="2400" dirty="0"/>
              <a:t>) {</a:t>
            </a:r>
            <a:br>
              <a:rPr lang="en-US" sz="2400" dirty="0"/>
            </a:br>
            <a:r>
              <a:rPr lang="en-US" sz="2400" dirty="0"/>
              <a:t>    </a:t>
            </a:r>
            <a:r>
              <a:rPr lang="en-US" sz="2400" b="1" dirty="0" err="1">
                <a:solidFill>
                  <a:schemeClr val="accent1">
                    <a:lumMod val="60000"/>
                    <a:lumOff val="40000"/>
                  </a:schemeClr>
                </a:solidFill>
              </a:rPr>
              <a:t>int</a:t>
            </a:r>
            <a:r>
              <a:rPr lang="en-US" sz="2400" dirty="0"/>
              <a:t> i1 = a + k;</a:t>
            </a:r>
            <a:br>
              <a:rPr lang="en-US" sz="2400" dirty="0"/>
            </a:br>
            <a:r>
              <a:rPr lang="en-US" sz="2400" dirty="0"/>
              <a:t>    </a:t>
            </a:r>
            <a:r>
              <a:rPr lang="en-US" sz="2400" b="1" dirty="0" err="1">
                <a:solidFill>
                  <a:schemeClr val="accent1">
                    <a:lumMod val="60000"/>
                    <a:lumOff val="40000"/>
                  </a:schemeClr>
                </a:solidFill>
              </a:rPr>
              <a:t>int</a:t>
            </a:r>
            <a:r>
              <a:rPr lang="en-US" sz="2400" dirty="0"/>
              <a:t> i2 = b + k;</a:t>
            </a:r>
            <a:br>
              <a:rPr lang="en-US" sz="2400" dirty="0"/>
            </a:br>
            <a:r>
              <a:rPr lang="en-US" sz="2400" dirty="0"/>
              <a:t>   </a:t>
            </a:r>
            <a:r>
              <a:rPr lang="en-US" sz="2400" dirty="0">
                <a:solidFill>
                  <a:schemeClr val="accent1">
                    <a:lumMod val="60000"/>
                    <a:lumOff val="40000"/>
                  </a:schemeClr>
                </a:solidFill>
              </a:rPr>
              <a:t> </a:t>
            </a:r>
            <a:r>
              <a:rPr lang="en-US" sz="2400" b="1" dirty="0">
                <a:solidFill>
                  <a:schemeClr val="accent1">
                    <a:lumMod val="60000"/>
                    <a:lumOff val="40000"/>
                  </a:schemeClr>
                </a:solidFill>
              </a:rPr>
              <a:t>double</a:t>
            </a:r>
            <a:r>
              <a:rPr lang="en-US" sz="2400" dirty="0">
                <a:solidFill>
                  <a:schemeClr val="accent1">
                    <a:lumMod val="60000"/>
                    <a:lumOff val="40000"/>
                  </a:schemeClr>
                </a:solidFill>
              </a:rPr>
              <a:t> </a:t>
            </a:r>
            <a:r>
              <a:rPr lang="en-US" sz="2400" dirty="0"/>
              <a:t>t = data[i1];</a:t>
            </a:r>
            <a:br>
              <a:rPr lang="en-US" sz="2400" dirty="0"/>
            </a:br>
            <a:r>
              <a:rPr lang="en-US" sz="2400" dirty="0"/>
              <a:t>    data[i1] = data[i2];</a:t>
            </a:r>
            <a:br>
              <a:rPr lang="en-US" sz="2400" dirty="0"/>
            </a:br>
            <a:r>
              <a:rPr lang="en-US" sz="2400" dirty="0"/>
              <a:t>    data[i2] = t;</a:t>
            </a:r>
            <a:br>
              <a:rPr lang="en-US" sz="2400" dirty="0"/>
            </a:br>
            <a:r>
              <a:rPr lang="en-US" sz="2400" dirty="0"/>
              <a:t> } }</a:t>
            </a:r>
          </a:p>
        </p:txBody>
      </p:sp>
      <p:sp>
        <p:nvSpPr>
          <p:cNvPr id="4" name="TextBox 3">
            <a:extLst>
              <a:ext uri="{FF2B5EF4-FFF2-40B4-BE49-F238E27FC236}">
                <a16:creationId xmlns:a16="http://schemas.microsoft.com/office/drawing/2014/main" id="{CD20382C-2E21-5247-B774-E363775CDD5F}"/>
              </a:ext>
            </a:extLst>
          </p:cNvPr>
          <p:cNvSpPr txBox="1"/>
          <p:nvPr/>
        </p:nvSpPr>
        <p:spPr>
          <a:xfrm>
            <a:off x="6096000" y="3498385"/>
            <a:ext cx="2535380" cy="461665"/>
          </a:xfrm>
          <a:prstGeom prst="rect">
            <a:avLst/>
          </a:prstGeom>
          <a:noFill/>
        </p:spPr>
        <p:txBody>
          <a:bodyPr wrap="square" rtlCol="0">
            <a:spAutoFit/>
          </a:bodyPr>
          <a:lstStyle/>
          <a:p>
            <a:r>
              <a:rPr lang="en-US" sz="2400" b="1" dirty="0">
                <a:solidFill>
                  <a:srgbClr val="FF0000"/>
                </a:solidFill>
              </a:rPr>
              <a:t>Loop Perforation</a:t>
            </a:r>
          </a:p>
        </p:txBody>
      </p:sp>
    </p:spTree>
    <p:extLst>
      <p:ext uri="{BB962C8B-B14F-4D97-AF65-F5344CB8AC3E}">
        <p14:creationId xmlns:p14="http://schemas.microsoft.com/office/powerpoint/2010/main" val="3971220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1FC6-0AFC-8540-97D7-09A70FE59332}"/>
              </a:ext>
            </a:extLst>
          </p:cNvPr>
          <p:cNvSpPr>
            <a:spLocks noGrp="1"/>
          </p:cNvSpPr>
          <p:nvPr>
            <p:ph type="title"/>
          </p:nvPr>
        </p:nvSpPr>
        <p:spPr/>
        <p:txBody>
          <a:bodyPr/>
          <a:lstStyle/>
          <a:p>
            <a:r>
              <a:rPr lang="en-US" dirty="0" err="1"/>
              <a:t>Vectorz</a:t>
            </a:r>
            <a:r>
              <a:rPr lang="en-US" dirty="0"/>
              <a:t> Loop Perforation Example</a:t>
            </a:r>
          </a:p>
        </p:txBody>
      </p:sp>
      <p:sp>
        <p:nvSpPr>
          <p:cNvPr id="3" name="Content Placeholder 2">
            <a:extLst>
              <a:ext uri="{FF2B5EF4-FFF2-40B4-BE49-F238E27FC236}">
                <a16:creationId xmlns:a16="http://schemas.microsoft.com/office/drawing/2014/main" id="{230C7B62-CB53-3145-BA7B-E3307D970972}"/>
              </a:ext>
            </a:extLst>
          </p:cNvPr>
          <p:cNvSpPr>
            <a:spLocks noGrp="1"/>
          </p:cNvSpPr>
          <p:nvPr>
            <p:ph idx="1"/>
          </p:nvPr>
        </p:nvSpPr>
        <p:spPr>
          <a:xfrm>
            <a:off x="6307773" y="1986252"/>
            <a:ext cx="5762308" cy="3763386"/>
          </a:xfrm>
        </p:spPr>
        <p:txBody>
          <a:bodyPr>
            <a:normAutofit/>
          </a:bodyPr>
          <a:lstStyle/>
          <a:p>
            <a:pPr marL="0" indent="0">
              <a:buNone/>
            </a:pPr>
            <a:r>
              <a:rPr lang="en-US" sz="2000" b="1" dirty="0">
                <a:solidFill>
                  <a:schemeClr val="tx2"/>
                </a:solidFill>
              </a:rPr>
              <a:t>private</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doSwapTest</a:t>
            </a:r>
            <a:r>
              <a:rPr lang="en-US" sz="2000" dirty="0"/>
              <a:t>(</a:t>
            </a:r>
            <a:r>
              <a:rPr lang="en-US" sz="2000" b="1" dirty="0" err="1">
                <a:solidFill>
                  <a:schemeClr val="accent1">
                    <a:lumMod val="60000"/>
                    <a:lumOff val="40000"/>
                  </a:schemeClr>
                </a:solidFill>
              </a:rPr>
              <a:t>AMatrix</a:t>
            </a:r>
            <a:r>
              <a:rPr lang="en-US" sz="2000" dirty="0"/>
              <a:t> m) {</a:t>
            </a:r>
            <a:br>
              <a:rPr lang="en-US" sz="2000" dirty="0"/>
            </a:br>
            <a:r>
              <a:rPr lang="en-US" sz="2000" b="1" dirty="0">
                <a:solidFill>
                  <a:schemeClr val="tx2"/>
                </a:solidFill>
              </a:rPr>
              <a:t>if</a:t>
            </a:r>
            <a:r>
              <a:rPr lang="en-US" sz="2000" b="1" dirty="0"/>
              <a:t> </a:t>
            </a:r>
            <a:r>
              <a:rPr lang="en-US" sz="2000" dirty="0"/>
              <a:t>((</a:t>
            </a:r>
            <a:r>
              <a:rPr lang="en-US" sz="2000" dirty="0" err="1"/>
              <a:t>m.rowCount</a:t>
            </a:r>
            <a:r>
              <a:rPr lang="en-US" sz="2000" dirty="0"/>
              <a:t>()&lt;2)||(</a:t>
            </a:r>
            <a:r>
              <a:rPr lang="en-US" sz="2000" dirty="0" err="1"/>
              <a:t>m.columnCount</a:t>
            </a:r>
            <a:r>
              <a:rPr lang="en-US" sz="2000" dirty="0"/>
              <a:t>()&lt;2)) </a:t>
            </a:r>
            <a:r>
              <a:rPr lang="en-US" sz="2000" b="1" dirty="0">
                <a:solidFill>
                  <a:schemeClr val="tx2"/>
                </a:solidFill>
              </a:rPr>
              <a:t>return</a:t>
            </a:r>
            <a:r>
              <a:rPr lang="en-US" sz="2000" dirty="0"/>
              <a:t>;</a:t>
            </a:r>
          </a:p>
          <a:p>
            <a:pPr marL="0" indent="0">
              <a:buNone/>
            </a:pPr>
            <a:r>
              <a:rPr lang="en-US" sz="2000" dirty="0"/>
              <a:t>m=</a:t>
            </a:r>
            <a:r>
              <a:rPr lang="en-US" sz="2000" dirty="0" err="1"/>
              <a:t>m.clone</a:t>
            </a:r>
            <a:r>
              <a:rPr lang="en-US" sz="2000" dirty="0"/>
              <a:t>();</a:t>
            </a:r>
            <a:br>
              <a:rPr lang="en-US" sz="2000" dirty="0"/>
            </a:br>
            <a:r>
              <a:rPr lang="en-US" sz="2000" b="1" dirty="0" err="1">
                <a:solidFill>
                  <a:schemeClr val="accent1">
                    <a:lumMod val="60000"/>
                    <a:lumOff val="40000"/>
                  </a:schemeClr>
                </a:solidFill>
              </a:rPr>
              <a:t>AMatrix</a:t>
            </a:r>
            <a:r>
              <a:rPr lang="en-US" sz="2000" dirty="0"/>
              <a:t> m2=</a:t>
            </a:r>
            <a:r>
              <a:rPr lang="en-US" sz="2000" dirty="0" err="1"/>
              <a:t>m.clone</a:t>
            </a:r>
            <a:r>
              <a:rPr lang="en-US" sz="2000" dirty="0"/>
              <a:t>();</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 </a:t>
            </a:r>
          </a:p>
          <a:p>
            <a:pPr marL="0" indent="0">
              <a:buNone/>
            </a:pPr>
            <a:endParaRPr lang="en-US" sz="2000" dirty="0"/>
          </a:p>
        </p:txBody>
      </p:sp>
      <p:sp>
        <p:nvSpPr>
          <p:cNvPr id="5" name="Content Placeholder 2">
            <a:extLst>
              <a:ext uri="{FF2B5EF4-FFF2-40B4-BE49-F238E27FC236}">
                <a16:creationId xmlns:a16="http://schemas.microsoft.com/office/drawing/2014/main" id="{C2F4B238-0F28-9643-A476-59AB78472024}"/>
              </a:ext>
            </a:extLst>
          </p:cNvPr>
          <p:cNvSpPr txBox="1">
            <a:spLocks/>
          </p:cNvSpPr>
          <p:nvPr/>
        </p:nvSpPr>
        <p:spPr>
          <a:xfrm>
            <a:off x="1294059" y="1986252"/>
            <a:ext cx="3679970" cy="354171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2"/>
                </a:solidFill>
              </a:rPr>
              <a:t>public</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swapRows</a:t>
            </a:r>
            <a:r>
              <a:rPr lang="en-US" sz="2000" dirty="0"/>
              <a:t>(</a:t>
            </a:r>
            <a:r>
              <a:rPr lang="en-US" sz="2000" b="1" dirty="0" err="1">
                <a:solidFill>
                  <a:schemeClr val="accent1">
                    <a:lumMod val="60000"/>
                    <a:lumOff val="40000"/>
                  </a:schemeClr>
                </a:solidFill>
              </a:rPr>
              <a:t>int</a:t>
            </a:r>
            <a:r>
              <a:rPr lang="en-US" sz="2000" dirty="0"/>
              <a:t> </a:t>
            </a:r>
            <a:r>
              <a:rPr lang="en-US" sz="2000" dirty="0" err="1"/>
              <a:t>i</a:t>
            </a:r>
            <a:r>
              <a:rPr lang="en-US" sz="2000" dirty="0"/>
              <a:t>,</a:t>
            </a:r>
            <a:r>
              <a:rPr lang="en-US" sz="2000" dirty="0">
                <a:solidFill>
                  <a:schemeClr val="accent1">
                    <a:lumMod val="60000"/>
                    <a:lumOff val="40000"/>
                  </a:schemeClr>
                </a:solidFill>
              </a:rPr>
              <a:t> </a:t>
            </a:r>
            <a:r>
              <a:rPr lang="en-US" sz="2000" b="1" dirty="0" err="1">
                <a:solidFill>
                  <a:schemeClr val="accent1">
                    <a:lumMod val="60000"/>
                    <a:lumOff val="40000"/>
                  </a:schemeClr>
                </a:solidFill>
              </a:rPr>
              <a:t>int</a:t>
            </a:r>
            <a:r>
              <a:rPr lang="en-US" sz="2000" dirty="0">
                <a:solidFill>
                  <a:schemeClr val="accent1">
                    <a:lumMod val="60000"/>
                    <a:lumOff val="40000"/>
                  </a:schemeClr>
                </a:solidFill>
              </a:rPr>
              <a:t> </a:t>
            </a:r>
            <a:r>
              <a:rPr lang="en-US" sz="2000" dirty="0"/>
              <a:t>j) {</a:t>
            </a:r>
            <a:br>
              <a:rPr lang="en-US" sz="2000" dirty="0"/>
            </a:br>
            <a:r>
              <a:rPr lang="en-US" sz="2000" dirty="0"/>
              <a:t>  </a:t>
            </a:r>
            <a:r>
              <a:rPr lang="en-US" sz="2000" b="1" dirty="0">
                <a:solidFill>
                  <a:schemeClr val="tx2"/>
                </a:solidFill>
              </a:rPr>
              <a:t>if</a:t>
            </a:r>
            <a:r>
              <a:rPr lang="en-US" sz="2000" dirty="0"/>
              <a:t> (</a:t>
            </a:r>
            <a:r>
              <a:rPr lang="en-US" sz="2000" dirty="0" err="1"/>
              <a:t>i</a:t>
            </a:r>
            <a:r>
              <a:rPr lang="en-US" sz="2000" dirty="0"/>
              <a:t> == j) </a:t>
            </a:r>
            <a:r>
              <a:rPr lang="en-US" sz="2000" b="1" dirty="0">
                <a:solidFill>
                  <a:schemeClr val="tx2"/>
                </a:solidFill>
              </a:rPr>
              <a:t>return</a:t>
            </a:r>
            <a:r>
              <a:rPr lang="en-US" sz="2000" dirty="0"/>
              <a:t>;</a:t>
            </a:r>
            <a:br>
              <a:rPr lang="en-US" sz="2000" dirty="0"/>
            </a:br>
            <a:r>
              <a:rPr lang="en-US" sz="2000" dirty="0"/>
              <a:t>  </a:t>
            </a:r>
            <a:r>
              <a:rPr lang="en-US" sz="2000" b="1" dirty="0" err="1">
                <a:solidFill>
                  <a:schemeClr val="accent1">
                    <a:lumMod val="60000"/>
                    <a:lumOff val="40000"/>
                  </a:schemeClr>
                </a:solidFill>
              </a:rPr>
              <a:t>int</a:t>
            </a:r>
            <a:r>
              <a:rPr lang="en-US" sz="2000" b="1" dirty="0"/>
              <a:t> </a:t>
            </a:r>
            <a:r>
              <a:rPr lang="en-US" sz="2000" dirty="0"/>
              <a:t>a = </a:t>
            </a:r>
            <a:r>
              <a:rPr lang="en-US" sz="2000" dirty="0" err="1"/>
              <a:t>i</a:t>
            </a:r>
            <a:r>
              <a:rPr lang="en-US" sz="2000" dirty="0"/>
              <a:t> * cols;</a:t>
            </a:r>
            <a:br>
              <a:rPr lang="en-US" sz="2000" dirty="0"/>
            </a:br>
            <a:r>
              <a:rPr lang="en-US" sz="2000" dirty="0"/>
              <a:t>  </a:t>
            </a:r>
            <a:r>
              <a:rPr lang="en-US" sz="2000" b="1" dirty="0" err="1">
                <a:solidFill>
                  <a:schemeClr val="accent1">
                    <a:lumMod val="60000"/>
                    <a:lumOff val="40000"/>
                  </a:schemeClr>
                </a:solidFill>
              </a:rPr>
              <a:t>int</a:t>
            </a:r>
            <a:r>
              <a:rPr lang="en-US" sz="2000" dirty="0"/>
              <a:t> b = j</a:t>
            </a:r>
            <a:r>
              <a:rPr lang="en-US" sz="2000" b="1" dirty="0"/>
              <a:t> </a:t>
            </a:r>
            <a:r>
              <a:rPr lang="en-US" sz="2000" dirty="0"/>
              <a:t>*</a:t>
            </a:r>
            <a:r>
              <a:rPr lang="en-US" sz="2000" b="1" dirty="0"/>
              <a:t> </a:t>
            </a:r>
            <a:r>
              <a:rPr lang="en-US" sz="2000" dirty="0"/>
              <a:t>cols;</a:t>
            </a:r>
            <a:br>
              <a:rPr lang="en-US" sz="2000" dirty="0"/>
            </a:br>
            <a:r>
              <a:rPr lang="en-US" sz="2000" dirty="0"/>
              <a:t>  </a:t>
            </a:r>
            <a:r>
              <a:rPr lang="en-US" sz="2000" b="1" dirty="0" err="1">
                <a:solidFill>
                  <a:schemeClr val="accent1">
                    <a:lumMod val="60000"/>
                    <a:lumOff val="40000"/>
                  </a:schemeClr>
                </a:solidFill>
              </a:rPr>
              <a:t>int</a:t>
            </a:r>
            <a:r>
              <a:rPr lang="en-US" sz="2000" dirty="0"/>
              <a:t> cc = </a:t>
            </a:r>
            <a:r>
              <a:rPr lang="en-US" sz="2000" dirty="0" err="1"/>
              <a:t>columnCount</a:t>
            </a:r>
            <a:r>
              <a:rPr lang="en-US" sz="2000" dirty="0"/>
              <a:t>();</a:t>
            </a:r>
            <a:br>
              <a:rPr lang="en-US" sz="2000" dirty="0"/>
            </a:br>
            <a:r>
              <a:rPr lang="en-US" sz="2000" dirty="0"/>
              <a:t>  </a:t>
            </a:r>
            <a:r>
              <a:rPr lang="en-US" sz="2000" b="1" dirty="0">
                <a:solidFill>
                  <a:schemeClr val="tx2"/>
                </a:solidFill>
              </a:rPr>
              <a:t>for</a:t>
            </a:r>
            <a:r>
              <a:rPr lang="en-US" sz="2000" b="1" dirty="0"/>
              <a:t> </a:t>
            </a:r>
            <a:r>
              <a:rPr lang="en-US" sz="2000" dirty="0"/>
              <a:t>(</a:t>
            </a:r>
            <a:r>
              <a:rPr lang="en-US" sz="2000" b="1" dirty="0" err="1">
                <a:solidFill>
                  <a:schemeClr val="accent1">
                    <a:lumMod val="60000"/>
                    <a:lumOff val="40000"/>
                  </a:schemeClr>
                </a:solidFill>
              </a:rPr>
              <a:t>int</a:t>
            </a:r>
            <a:r>
              <a:rPr lang="en-US" sz="2000" dirty="0"/>
              <a:t> k = 0; k &lt; cc; </a:t>
            </a:r>
            <a:r>
              <a:rPr lang="en-US" sz="2000" b="1" dirty="0">
                <a:solidFill>
                  <a:srgbClr val="FF0000"/>
                </a:solidFill>
              </a:rPr>
              <a:t>k+=2</a:t>
            </a:r>
            <a:r>
              <a:rPr lang="en-US" sz="2000" dirty="0"/>
              <a:t>) {</a:t>
            </a:r>
            <a:br>
              <a:rPr lang="en-US" sz="2000" dirty="0"/>
            </a:br>
            <a:r>
              <a:rPr lang="en-US" sz="2000" dirty="0"/>
              <a:t>    </a:t>
            </a:r>
            <a:r>
              <a:rPr lang="en-US" sz="2000" b="1" dirty="0" err="1">
                <a:solidFill>
                  <a:schemeClr val="accent1">
                    <a:lumMod val="60000"/>
                    <a:lumOff val="40000"/>
                  </a:schemeClr>
                </a:solidFill>
              </a:rPr>
              <a:t>int</a:t>
            </a:r>
            <a:r>
              <a:rPr lang="en-US" sz="2000" dirty="0"/>
              <a:t> i1 = a + k;</a:t>
            </a:r>
            <a:br>
              <a:rPr lang="en-US" sz="2000" dirty="0"/>
            </a:br>
            <a:r>
              <a:rPr lang="en-US" sz="2000" dirty="0"/>
              <a:t>    </a:t>
            </a:r>
            <a:r>
              <a:rPr lang="en-US" sz="2000" b="1" dirty="0" err="1">
                <a:solidFill>
                  <a:schemeClr val="accent1">
                    <a:lumMod val="60000"/>
                    <a:lumOff val="40000"/>
                  </a:schemeClr>
                </a:solidFill>
              </a:rPr>
              <a:t>int</a:t>
            </a:r>
            <a:r>
              <a:rPr lang="en-US" sz="2000" dirty="0"/>
              <a:t> i2 = b + k;</a:t>
            </a:r>
            <a:br>
              <a:rPr lang="en-US" sz="2000" dirty="0"/>
            </a:br>
            <a:r>
              <a:rPr lang="en-US" sz="2000" dirty="0"/>
              <a:t>   </a:t>
            </a:r>
            <a:r>
              <a:rPr lang="en-US" sz="2000" dirty="0">
                <a:solidFill>
                  <a:schemeClr val="accent1">
                    <a:lumMod val="60000"/>
                    <a:lumOff val="40000"/>
                  </a:schemeClr>
                </a:solidFill>
              </a:rPr>
              <a:t> </a:t>
            </a:r>
            <a:r>
              <a:rPr lang="en-US" sz="2000" b="1" dirty="0">
                <a:solidFill>
                  <a:schemeClr val="accent1">
                    <a:lumMod val="60000"/>
                    <a:lumOff val="40000"/>
                  </a:schemeClr>
                </a:solidFill>
              </a:rPr>
              <a:t>double</a:t>
            </a:r>
            <a:r>
              <a:rPr lang="en-US" sz="2000" dirty="0">
                <a:solidFill>
                  <a:schemeClr val="accent1">
                    <a:lumMod val="60000"/>
                    <a:lumOff val="40000"/>
                  </a:schemeClr>
                </a:solidFill>
              </a:rPr>
              <a:t> </a:t>
            </a:r>
            <a:r>
              <a:rPr lang="en-US" sz="2000" dirty="0"/>
              <a:t>t = data[i1];</a:t>
            </a:r>
            <a:br>
              <a:rPr lang="en-US" sz="2000" dirty="0"/>
            </a:br>
            <a:r>
              <a:rPr lang="en-US" sz="2000" dirty="0"/>
              <a:t>    data[i1] = data[i2];</a:t>
            </a:r>
            <a:br>
              <a:rPr lang="en-US" sz="2000" dirty="0"/>
            </a:br>
            <a:r>
              <a:rPr lang="en-US" sz="2000" dirty="0"/>
              <a:t>    data[i2] = t;</a:t>
            </a:r>
            <a:br>
              <a:rPr lang="en-US" sz="2000" dirty="0"/>
            </a:br>
            <a:r>
              <a:rPr lang="en-US" sz="2000" dirty="0"/>
              <a:t> } }</a:t>
            </a:r>
          </a:p>
        </p:txBody>
      </p:sp>
    </p:spTree>
    <p:extLst>
      <p:ext uri="{BB962C8B-B14F-4D97-AF65-F5344CB8AC3E}">
        <p14:creationId xmlns:p14="http://schemas.microsoft.com/office/powerpoint/2010/main" val="98394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1FC6-0AFC-8540-97D7-09A70FE59332}"/>
              </a:ext>
            </a:extLst>
          </p:cNvPr>
          <p:cNvSpPr>
            <a:spLocks noGrp="1"/>
          </p:cNvSpPr>
          <p:nvPr>
            <p:ph type="title"/>
          </p:nvPr>
        </p:nvSpPr>
        <p:spPr/>
        <p:txBody>
          <a:bodyPr/>
          <a:lstStyle/>
          <a:p>
            <a:r>
              <a:rPr lang="en-US" dirty="0" err="1"/>
              <a:t>Vectorz</a:t>
            </a:r>
            <a:r>
              <a:rPr lang="en-US" dirty="0"/>
              <a:t> Loop Perforation Example</a:t>
            </a:r>
          </a:p>
        </p:txBody>
      </p:sp>
      <p:sp>
        <p:nvSpPr>
          <p:cNvPr id="3" name="Content Placeholder 2">
            <a:extLst>
              <a:ext uri="{FF2B5EF4-FFF2-40B4-BE49-F238E27FC236}">
                <a16:creationId xmlns:a16="http://schemas.microsoft.com/office/drawing/2014/main" id="{230C7B62-CB53-3145-BA7B-E3307D970972}"/>
              </a:ext>
            </a:extLst>
          </p:cNvPr>
          <p:cNvSpPr>
            <a:spLocks noGrp="1"/>
          </p:cNvSpPr>
          <p:nvPr>
            <p:ph idx="1"/>
          </p:nvPr>
        </p:nvSpPr>
        <p:spPr>
          <a:xfrm>
            <a:off x="6307773" y="1986252"/>
            <a:ext cx="5762308" cy="3763386"/>
          </a:xfrm>
        </p:spPr>
        <p:txBody>
          <a:bodyPr>
            <a:normAutofit/>
          </a:bodyPr>
          <a:lstStyle/>
          <a:p>
            <a:pPr marL="0" indent="0">
              <a:buNone/>
            </a:pPr>
            <a:r>
              <a:rPr lang="en-US" sz="2000" b="1" dirty="0">
                <a:solidFill>
                  <a:schemeClr val="tx2"/>
                </a:solidFill>
              </a:rPr>
              <a:t>private</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doSwapTest</a:t>
            </a:r>
            <a:r>
              <a:rPr lang="en-US" sz="2000" dirty="0"/>
              <a:t>(</a:t>
            </a:r>
            <a:r>
              <a:rPr lang="en-US" sz="2000" b="1" dirty="0" err="1">
                <a:solidFill>
                  <a:schemeClr val="accent1">
                    <a:lumMod val="60000"/>
                    <a:lumOff val="40000"/>
                  </a:schemeClr>
                </a:solidFill>
              </a:rPr>
              <a:t>AMatrix</a:t>
            </a:r>
            <a:r>
              <a:rPr lang="en-US" sz="2000" dirty="0"/>
              <a:t> m) {</a:t>
            </a:r>
            <a:br>
              <a:rPr lang="en-US" sz="2000" dirty="0"/>
            </a:br>
            <a:r>
              <a:rPr lang="en-US" sz="2000" b="1" dirty="0">
                <a:solidFill>
                  <a:schemeClr val="tx2"/>
                </a:solidFill>
              </a:rPr>
              <a:t>if</a:t>
            </a:r>
            <a:r>
              <a:rPr lang="en-US" sz="2000" b="1" dirty="0"/>
              <a:t> </a:t>
            </a:r>
            <a:r>
              <a:rPr lang="en-US" sz="2000" dirty="0"/>
              <a:t>((</a:t>
            </a:r>
            <a:r>
              <a:rPr lang="en-US" sz="2000" dirty="0" err="1"/>
              <a:t>m.rowCount</a:t>
            </a:r>
            <a:r>
              <a:rPr lang="en-US" sz="2000" dirty="0"/>
              <a:t>()&lt;2)||(</a:t>
            </a:r>
            <a:r>
              <a:rPr lang="en-US" sz="2000" dirty="0" err="1"/>
              <a:t>m.columnCount</a:t>
            </a:r>
            <a:r>
              <a:rPr lang="en-US" sz="2000" dirty="0"/>
              <a:t>()&lt;2)) </a:t>
            </a:r>
            <a:r>
              <a:rPr lang="en-US" sz="2000" b="1" dirty="0">
                <a:solidFill>
                  <a:schemeClr val="tx2"/>
                </a:solidFill>
              </a:rPr>
              <a:t>return</a:t>
            </a:r>
            <a:r>
              <a:rPr lang="en-US" sz="2000" dirty="0"/>
              <a:t>;</a:t>
            </a:r>
          </a:p>
          <a:p>
            <a:pPr marL="0" indent="0">
              <a:buNone/>
            </a:pPr>
            <a:r>
              <a:rPr lang="en-US" sz="2000" dirty="0"/>
              <a:t>m=</a:t>
            </a:r>
            <a:r>
              <a:rPr lang="en-US" sz="2000" dirty="0" err="1"/>
              <a:t>m.clone</a:t>
            </a:r>
            <a:r>
              <a:rPr lang="en-US" sz="2000" dirty="0"/>
              <a:t>();</a:t>
            </a:r>
            <a:br>
              <a:rPr lang="en-US" sz="2000" dirty="0"/>
            </a:br>
            <a:r>
              <a:rPr lang="en-US" sz="2000" b="1" dirty="0" err="1">
                <a:solidFill>
                  <a:schemeClr val="accent1">
                    <a:lumMod val="60000"/>
                    <a:lumOff val="40000"/>
                  </a:schemeClr>
                </a:solidFill>
              </a:rPr>
              <a:t>AMatrix</a:t>
            </a:r>
            <a:r>
              <a:rPr lang="en-US" sz="2000" dirty="0"/>
              <a:t> m2=</a:t>
            </a:r>
            <a:r>
              <a:rPr lang="en-US" sz="2000" dirty="0" err="1"/>
              <a:t>m.clone</a:t>
            </a:r>
            <a:r>
              <a:rPr lang="en-US" sz="2000" dirty="0"/>
              <a:t>();</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 </a:t>
            </a:r>
          </a:p>
          <a:p>
            <a:pPr marL="0" indent="0">
              <a:buNone/>
            </a:pPr>
            <a:endParaRPr lang="en-US" sz="2000" dirty="0"/>
          </a:p>
        </p:txBody>
      </p:sp>
      <p:sp>
        <p:nvSpPr>
          <p:cNvPr id="5" name="Content Placeholder 2">
            <a:extLst>
              <a:ext uri="{FF2B5EF4-FFF2-40B4-BE49-F238E27FC236}">
                <a16:creationId xmlns:a16="http://schemas.microsoft.com/office/drawing/2014/main" id="{C2F4B238-0F28-9643-A476-59AB78472024}"/>
              </a:ext>
            </a:extLst>
          </p:cNvPr>
          <p:cNvSpPr txBox="1">
            <a:spLocks/>
          </p:cNvSpPr>
          <p:nvPr/>
        </p:nvSpPr>
        <p:spPr>
          <a:xfrm>
            <a:off x="1294059" y="1986252"/>
            <a:ext cx="3679970" cy="354171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2"/>
                </a:solidFill>
              </a:rPr>
              <a:t>public</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swapRows</a:t>
            </a:r>
            <a:r>
              <a:rPr lang="en-US" sz="2000" dirty="0"/>
              <a:t>(</a:t>
            </a:r>
            <a:r>
              <a:rPr lang="en-US" sz="2000" b="1" dirty="0" err="1">
                <a:solidFill>
                  <a:schemeClr val="accent1">
                    <a:lumMod val="60000"/>
                    <a:lumOff val="40000"/>
                  </a:schemeClr>
                </a:solidFill>
              </a:rPr>
              <a:t>int</a:t>
            </a:r>
            <a:r>
              <a:rPr lang="en-US" sz="2000" dirty="0"/>
              <a:t> </a:t>
            </a:r>
            <a:r>
              <a:rPr lang="en-US" sz="2000" dirty="0" err="1"/>
              <a:t>i</a:t>
            </a:r>
            <a:r>
              <a:rPr lang="en-US" sz="2000" dirty="0"/>
              <a:t>,</a:t>
            </a:r>
            <a:r>
              <a:rPr lang="en-US" sz="2000" dirty="0">
                <a:solidFill>
                  <a:schemeClr val="accent1">
                    <a:lumMod val="60000"/>
                    <a:lumOff val="40000"/>
                  </a:schemeClr>
                </a:solidFill>
              </a:rPr>
              <a:t> </a:t>
            </a:r>
            <a:r>
              <a:rPr lang="en-US" sz="2000" b="1" dirty="0" err="1">
                <a:solidFill>
                  <a:schemeClr val="accent1">
                    <a:lumMod val="60000"/>
                    <a:lumOff val="40000"/>
                  </a:schemeClr>
                </a:solidFill>
              </a:rPr>
              <a:t>int</a:t>
            </a:r>
            <a:r>
              <a:rPr lang="en-US" sz="2000" dirty="0">
                <a:solidFill>
                  <a:schemeClr val="accent1">
                    <a:lumMod val="60000"/>
                    <a:lumOff val="40000"/>
                  </a:schemeClr>
                </a:solidFill>
              </a:rPr>
              <a:t> </a:t>
            </a:r>
            <a:r>
              <a:rPr lang="en-US" sz="2000" dirty="0"/>
              <a:t>j) {</a:t>
            </a:r>
            <a:br>
              <a:rPr lang="en-US" sz="2000" dirty="0"/>
            </a:br>
            <a:r>
              <a:rPr lang="en-US" sz="2000" dirty="0"/>
              <a:t>  </a:t>
            </a:r>
            <a:r>
              <a:rPr lang="en-US" sz="2000" b="1" dirty="0">
                <a:solidFill>
                  <a:schemeClr val="tx2"/>
                </a:solidFill>
              </a:rPr>
              <a:t>if</a:t>
            </a:r>
            <a:r>
              <a:rPr lang="en-US" sz="2000" dirty="0"/>
              <a:t> (</a:t>
            </a:r>
            <a:r>
              <a:rPr lang="en-US" sz="2000" dirty="0" err="1"/>
              <a:t>i</a:t>
            </a:r>
            <a:r>
              <a:rPr lang="en-US" sz="2000" dirty="0"/>
              <a:t> == j) </a:t>
            </a:r>
            <a:r>
              <a:rPr lang="en-US" sz="2000" b="1" dirty="0">
                <a:solidFill>
                  <a:schemeClr val="tx2"/>
                </a:solidFill>
              </a:rPr>
              <a:t>return</a:t>
            </a:r>
            <a:r>
              <a:rPr lang="en-US" sz="2000" dirty="0"/>
              <a:t>;</a:t>
            </a:r>
            <a:br>
              <a:rPr lang="en-US" sz="2000" dirty="0"/>
            </a:br>
            <a:r>
              <a:rPr lang="en-US" sz="2000" dirty="0"/>
              <a:t>  </a:t>
            </a:r>
            <a:r>
              <a:rPr lang="en-US" sz="2000" b="1" dirty="0" err="1">
                <a:solidFill>
                  <a:schemeClr val="accent1">
                    <a:lumMod val="60000"/>
                    <a:lumOff val="40000"/>
                  </a:schemeClr>
                </a:solidFill>
              </a:rPr>
              <a:t>int</a:t>
            </a:r>
            <a:r>
              <a:rPr lang="en-US" sz="2000" b="1" dirty="0"/>
              <a:t> </a:t>
            </a:r>
            <a:r>
              <a:rPr lang="en-US" sz="2000" dirty="0"/>
              <a:t>a = </a:t>
            </a:r>
            <a:r>
              <a:rPr lang="en-US" sz="2000" dirty="0" err="1"/>
              <a:t>i</a:t>
            </a:r>
            <a:r>
              <a:rPr lang="en-US" sz="2000" dirty="0"/>
              <a:t> * cols;</a:t>
            </a:r>
            <a:br>
              <a:rPr lang="en-US" sz="2000" dirty="0"/>
            </a:br>
            <a:r>
              <a:rPr lang="en-US" sz="2000" dirty="0"/>
              <a:t>  </a:t>
            </a:r>
            <a:r>
              <a:rPr lang="en-US" sz="2000" b="1" dirty="0" err="1">
                <a:solidFill>
                  <a:schemeClr val="accent1">
                    <a:lumMod val="60000"/>
                    <a:lumOff val="40000"/>
                  </a:schemeClr>
                </a:solidFill>
              </a:rPr>
              <a:t>int</a:t>
            </a:r>
            <a:r>
              <a:rPr lang="en-US" sz="2000" dirty="0"/>
              <a:t> b = j</a:t>
            </a:r>
            <a:r>
              <a:rPr lang="en-US" sz="2000" b="1" dirty="0"/>
              <a:t> </a:t>
            </a:r>
            <a:r>
              <a:rPr lang="en-US" sz="2000" dirty="0"/>
              <a:t>*</a:t>
            </a:r>
            <a:r>
              <a:rPr lang="en-US" sz="2000" b="1" dirty="0"/>
              <a:t> </a:t>
            </a:r>
            <a:r>
              <a:rPr lang="en-US" sz="2000" dirty="0"/>
              <a:t>cols;</a:t>
            </a:r>
            <a:br>
              <a:rPr lang="en-US" sz="2000" dirty="0"/>
            </a:br>
            <a:r>
              <a:rPr lang="en-US" sz="2000" dirty="0"/>
              <a:t>  </a:t>
            </a:r>
            <a:r>
              <a:rPr lang="en-US" sz="2000" b="1" dirty="0" err="1">
                <a:solidFill>
                  <a:schemeClr val="accent1">
                    <a:lumMod val="60000"/>
                    <a:lumOff val="40000"/>
                  </a:schemeClr>
                </a:solidFill>
              </a:rPr>
              <a:t>int</a:t>
            </a:r>
            <a:r>
              <a:rPr lang="en-US" sz="2000" dirty="0"/>
              <a:t> cc = </a:t>
            </a:r>
            <a:r>
              <a:rPr lang="en-US" sz="2000" dirty="0" err="1"/>
              <a:t>columnCount</a:t>
            </a:r>
            <a:r>
              <a:rPr lang="en-US" sz="2000" dirty="0"/>
              <a:t>();</a:t>
            </a:r>
            <a:br>
              <a:rPr lang="en-US" sz="2000" dirty="0"/>
            </a:br>
            <a:r>
              <a:rPr lang="en-US" sz="2000" dirty="0"/>
              <a:t>  </a:t>
            </a:r>
            <a:r>
              <a:rPr lang="en-US" sz="2000" b="1" dirty="0">
                <a:solidFill>
                  <a:schemeClr val="tx2"/>
                </a:solidFill>
              </a:rPr>
              <a:t>for</a:t>
            </a:r>
            <a:r>
              <a:rPr lang="en-US" sz="2000" b="1" dirty="0"/>
              <a:t> </a:t>
            </a:r>
            <a:r>
              <a:rPr lang="en-US" sz="2000" dirty="0"/>
              <a:t>(</a:t>
            </a:r>
            <a:r>
              <a:rPr lang="en-US" sz="2000" b="1" dirty="0" err="1">
                <a:solidFill>
                  <a:schemeClr val="accent1">
                    <a:lumMod val="60000"/>
                    <a:lumOff val="40000"/>
                  </a:schemeClr>
                </a:solidFill>
              </a:rPr>
              <a:t>int</a:t>
            </a:r>
            <a:r>
              <a:rPr lang="en-US" sz="2000" dirty="0"/>
              <a:t> k = 0; k &lt; cc; </a:t>
            </a:r>
            <a:r>
              <a:rPr lang="en-US" sz="2000" b="1" dirty="0">
                <a:solidFill>
                  <a:srgbClr val="FF0000"/>
                </a:solidFill>
              </a:rPr>
              <a:t>k+=2</a:t>
            </a:r>
            <a:r>
              <a:rPr lang="en-US" sz="2000" dirty="0"/>
              <a:t>) {</a:t>
            </a:r>
            <a:br>
              <a:rPr lang="en-US" sz="2000" dirty="0"/>
            </a:br>
            <a:r>
              <a:rPr lang="en-US" sz="2000" dirty="0"/>
              <a:t>    </a:t>
            </a:r>
            <a:r>
              <a:rPr lang="en-US" sz="2000" b="1" dirty="0" err="1">
                <a:solidFill>
                  <a:schemeClr val="accent1">
                    <a:lumMod val="60000"/>
                    <a:lumOff val="40000"/>
                  </a:schemeClr>
                </a:solidFill>
              </a:rPr>
              <a:t>int</a:t>
            </a:r>
            <a:r>
              <a:rPr lang="en-US" sz="2000" dirty="0"/>
              <a:t> i1 = a + k;</a:t>
            </a:r>
            <a:br>
              <a:rPr lang="en-US" sz="2000" dirty="0"/>
            </a:br>
            <a:r>
              <a:rPr lang="en-US" sz="2000" dirty="0"/>
              <a:t>    </a:t>
            </a:r>
            <a:r>
              <a:rPr lang="en-US" sz="2000" b="1" dirty="0" err="1">
                <a:solidFill>
                  <a:schemeClr val="accent1">
                    <a:lumMod val="60000"/>
                    <a:lumOff val="40000"/>
                  </a:schemeClr>
                </a:solidFill>
              </a:rPr>
              <a:t>int</a:t>
            </a:r>
            <a:r>
              <a:rPr lang="en-US" sz="2000" dirty="0"/>
              <a:t> i2 = b + k;</a:t>
            </a:r>
            <a:br>
              <a:rPr lang="en-US" sz="2000" dirty="0"/>
            </a:br>
            <a:r>
              <a:rPr lang="en-US" sz="2000" dirty="0"/>
              <a:t>   </a:t>
            </a:r>
            <a:r>
              <a:rPr lang="en-US" sz="2000" dirty="0">
                <a:solidFill>
                  <a:schemeClr val="accent1">
                    <a:lumMod val="60000"/>
                    <a:lumOff val="40000"/>
                  </a:schemeClr>
                </a:solidFill>
              </a:rPr>
              <a:t> </a:t>
            </a:r>
            <a:r>
              <a:rPr lang="en-US" sz="2000" b="1" dirty="0">
                <a:solidFill>
                  <a:schemeClr val="accent1">
                    <a:lumMod val="60000"/>
                    <a:lumOff val="40000"/>
                  </a:schemeClr>
                </a:solidFill>
              </a:rPr>
              <a:t>double</a:t>
            </a:r>
            <a:r>
              <a:rPr lang="en-US" sz="2000" dirty="0">
                <a:solidFill>
                  <a:schemeClr val="accent1">
                    <a:lumMod val="60000"/>
                    <a:lumOff val="40000"/>
                  </a:schemeClr>
                </a:solidFill>
              </a:rPr>
              <a:t> </a:t>
            </a:r>
            <a:r>
              <a:rPr lang="en-US" sz="2000" dirty="0"/>
              <a:t>t = data[i1];</a:t>
            </a:r>
            <a:br>
              <a:rPr lang="en-US" sz="2000" dirty="0"/>
            </a:br>
            <a:r>
              <a:rPr lang="en-US" sz="2000" dirty="0"/>
              <a:t>    data[i1] = data[i2];</a:t>
            </a:r>
            <a:br>
              <a:rPr lang="en-US" sz="2000" dirty="0"/>
            </a:br>
            <a:r>
              <a:rPr lang="en-US" sz="2000" dirty="0"/>
              <a:t>    data[i2] = t;</a:t>
            </a:r>
            <a:br>
              <a:rPr lang="en-US" sz="2000" dirty="0"/>
            </a:br>
            <a:r>
              <a:rPr lang="en-US" sz="2000" dirty="0"/>
              <a:t> } }</a:t>
            </a:r>
          </a:p>
        </p:txBody>
      </p:sp>
      <p:sp>
        <p:nvSpPr>
          <p:cNvPr id="7" name="TextBox 6">
            <a:extLst>
              <a:ext uri="{FF2B5EF4-FFF2-40B4-BE49-F238E27FC236}">
                <a16:creationId xmlns:a16="http://schemas.microsoft.com/office/drawing/2014/main" id="{81C433A5-4C9A-6742-9A9B-8EE23EE96807}"/>
              </a:ext>
            </a:extLst>
          </p:cNvPr>
          <p:cNvSpPr txBox="1"/>
          <p:nvPr/>
        </p:nvSpPr>
        <p:spPr>
          <a:xfrm>
            <a:off x="7091742" y="5504796"/>
            <a:ext cx="3056810" cy="461665"/>
          </a:xfrm>
          <a:prstGeom prst="rect">
            <a:avLst/>
          </a:prstGeom>
          <a:noFill/>
        </p:spPr>
        <p:txBody>
          <a:bodyPr wrap="square" rtlCol="0">
            <a:spAutoFit/>
          </a:bodyPr>
          <a:lstStyle/>
          <a:p>
            <a:r>
              <a:rPr lang="en-US" sz="2400" dirty="0"/>
              <a:t>Mutant is NOT killed</a:t>
            </a:r>
          </a:p>
        </p:txBody>
      </p:sp>
      <p:pic>
        <p:nvPicPr>
          <p:cNvPr id="8" name="Picture 2" descr="Image result for thumbs down">
            <a:extLst>
              <a:ext uri="{FF2B5EF4-FFF2-40B4-BE49-F238E27FC236}">
                <a16:creationId xmlns:a16="http://schemas.microsoft.com/office/drawing/2014/main" id="{8A3D1151-E7A1-4044-8791-C54ED6F6E8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773" y="5361331"/>
            <a:ext cx="748594" cy="74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93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4880-940B-0B4D-AADA-5EC9AA3DE3A2}"/>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EC4CA734-5349-0443-9C95-A7FCA4A36C93}"/>
              </a:ext>
            </a:extLst>
          </p:cNvPr>
          <p:cNvSpPr>
            <a:spLocks noGrp="1"/>
          </p:cNvSpPr>
          <p:nvPr>
            <p:ph idx="1"/>
          </p:nvPr>
        </p:nvSpPr>
        <p:spPr/>
        <p:txBody>
          <a:bodyPr/>
          <a:lstStyle/>
          <a:p>
            <a:r>
              <a:rPr lang="en-US" b="1" dirty="0"/>
              <a:t>RQ1 </a:t>
            </a:r>
            <a:r>
              <a:rPr lang="en-US" dirty="0"/>
              <a:t>How effective are </a:t>
            </a:r>
            <a:r>
              <a:rPr lang="en-US" dirty="0">
                <a:solidFill>
                  <a:schemeClr val="tx2"/>
                </a:solidFill>
              </a:rPr>
              <a:t>AT</a:t>
            </a:r>
            <a:r>
              <a:rPr lang="en-US" dirty="0"/>
              <a:t>s as mutation operators, compared to conventional mutation operators?</a:t>
            </a:r>
          </a:p>
          <a:p>
            <a:r>
              <a:rPr lang="en-US" b="1" dirty="0"/>
              <a:t>RQ2 </a:t>
            </a:r>
            <a:r>
              <a:rPr lang="en-US" dirty="0"/>
              <a:t>What code patterns do </a:t>
            </a:r>
            <a:r>
              <a:rPr lang="en-US" dirty="0">
                <a:solidFill>
                  <a:schemeClr val="tx2"/>
                </a:solidFill>
              </a:rPr>
              <a:t>AT</a:t>
            </a:r>
            <a:r>
              <a:rPr lang="en-US" dirty="0"/>
              <a:t>s as mutation operators reveal? </a:t>
            </a:r>
          </a:p>
          <a:p>
            <a:r>
              <a:rPr lang="en-US" b="1" dirty="0"/>
              <a:t>RQ3 </a:t>
            </a:r>
            <a:r>
              <a:rPr lang="en-US" dirty="0"/>
              <a:t>How can </a:t>
            </a:r>
            <a:r>
              <a:rPr lang="en-US" dirty="0">
                <a:solidFill>
                  <a:schemeClr val="tx2"/>
                </a:solidFill>
              </a:rPr>
              <a:t>AT</a:t>
            </a:r>
            <a:r>
              <a:rPr lang="en-US" dirty="0"/>
              <a:t>s as mutation operators help software testing practice? </a:t>
            </a:r>
          </a:p>
          <a:p>
            <a:endParaRPr lang="en-US" b="1" dirty="0"/>
          </a:p>
        </p:txBody>
      </p:sp>
    </p:spTree>
    <p:extLst>
      <p:ext uri="{BB962C8B-B14F-4D97-AF65-F5344CB8AC3E}">
        <p14:creationId xmlns:p14="http://schemas.microsoft.com/office/powerpoint/2010/main" val="148501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2160-4E72-0F4F-AE96-D1506289ECC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BCA5994-6212-9841-89D5-FD005CAB42E7}"/>
              </a:ext>
            </a:extLst>
          </p:cNvPr>
          <p:cNvSpPr>
            <a:spLocks noGrp="1"/>
          </p:cNvSpPr>
          <p:nvPr>
            <p:ph sz="half" idx="1"/>
          </p:nvPr>
        </p:nvSpPr>
        <p:spPr>
          <a:ln w="57150">
            <a:solidFill>
              <a:schemeClr val="tx2"/>
            </a:solidFill>
          </a:ln>
        </p:spPr>
        <p:txBody>
          <a:bodyPr/>
          <a:lstStyle/>
          <a:p>
            <a:pPr marL="0" indent="0" algn="ctr">
              <a:buNone/>
            </a:pPr>
            <a:r>
              <a:rPr lang="en-US" sz="2800" dirty="0">
                <a:solidFill>
                  <a:schemeClr val="tx2"/>
                </a:solidFill>
              </a:rPr>
              <a:t>Mutation Testing</a:t>
            </a:r>
          </a:p>
          <a:p>
            <a:r>
              <a:rPr lang="en-US" b="1" dirty="0"/>
              <a:t>Goal: </a:t>
            </a:r>
            <a:r>
              <a:rPr lang="en-US" dirty="0"/>
              <a:t>Technique that evaluates the quality of test suites</a:t>
            </a:r>
          </a:p>
          <a:p>
            <a:r>
              <a:rPr lang="en-US" b="1" dirty="0"/>
              <a:t>How: </a:t>
            </a:r>
            <a:r>
              <a:rPr lang="en-US" dirty="0"/>
              <a:t>Introduces small syntactic change to the program</a:t>
            </a:r>
          </a:p>
          <a:p>
            <a:r>
              <a:rPr lang="en-US" b="1" dirty="0"/>
              <a:t>Example:</a:t>
            </a:r>
            <a:r>
              <a:rPr lang="en-US" dirty="0"/>
              <a:t> </a:t>
            </a:r>
            <a:endParaRPr lang="en-US" b="1" dirty="0"/>
          </a:p>
          <a:p>
            <a:pPr marL="457200" lvl="1" indent="0" algn="ctr">
              <a:buNone/>
            </a:pPr>
            <a:r>
              <a:rPr lang="en-US" sz="3200" b="1" dirty="0">
                <a:latin typeface="Courier New" panose="02070309020205020404" pitchFamily="49" charset="0"/>
                <a:cs typeface="Courier New" panose="02070309020205020404" pitchFamily="49" charset="0"/>
              </a:rPr>
              <a:t>x = x + 1</a:t>
            </a:r>
          </a:p>
          <a:p>
            <a:endParaRPr lang="en-US" dirty="0"/>
          </a:p>
        </p:txBody>
      </p:sp>
      <p:sp>
        <p:nvSpPr>
          <p:cNvPr id="6" name="Content Placeholder 5">
            <a:extLst>
              <a:ext uri="{FF2B5EF4-FFF2-40B4-BE49-F238E27FC236}">
                <a16:creationId xmlns:a16="http://schemas.microsoft.com/office/drawing/2014/main" id="{8249BF20-AAFD-6F43-946B-345AAAE24B6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762361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6EC8-080D-5F4B-AC48-19179644864C}"/>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9E5DF3B9-DAB5-4F48-8098-70A6757D7F0A}"/>
              </a:ext>
            </a:extLst>
          </p:cNvPr>
          <p:cNvSpPr>
            <a:spLocks noGrp="1"/>
          </p:cNvSpPr>
          <p:nvPr>
            <p:ph idx="1"/>
          </p:nvPr>
        </p:nvSpPr>
        <p:spPr/>
        <p:txBody>
          <a:bodyPr/>
          <a:lstStyle/>
          <a:p>
            <a:pPr>
              <a:lnSpc>
                <a:spcPct val="110000"/>
              </a:lnSpc>
            </a:pPr>
            <a:r>
              <a:rPr lang="en-US" dirty="0"/>
              <a:t>We perform our study on 3 ATs</a:t>
            </a:r>
          </a:p>
          <a:p>
            <a:pPr lvl="1">
              <a:lnSpc>
                <a:spcPct val="110000"/>
              </a:lnSpc>
            </a:pPr>
            <a:r>
              <a:rPr lang="en-US" dirty="0"/>
              <a:t>Loop Perforation (LPM)</a:t>
            </a:r>
          </a:p>
          <a:p>
            <a:pPr lvl="1">
              <a:lnSpc>
                <a:spcPct val="110000"/>
              </a:lnSpc>
            </a:pPr>
            <a:r>
              <a:rPr lang="en-US" dirty="0"/>
              <a:t>Double To Float Precision Degradation (DTF)</a:t>
            </a:r>
          </a:p>
          <a:p>
            <a:pPr lvl="1">
              <a:lnSpc>
                <a:spcPct val="110000"/>
              </a:lnSpc>
            </a:pPr>
            <a:r>
              <a:rPr lang="en-US" dirty="0"/>
              <a:t>Integer To Short Precision Degradation (ITS)</a:t>
            </a:r>
          </a:p>
          <a:p>
            <a:r>
              <a:rPr lang="en-US" dirty="0"/>
              <a:t>Implement them as an extension to the PIT framework</a:t>
            </a:r>
          </a:p>
          <a:p>
            <a:r>
              <a:rPr lang="en-US" dirty="0"/>
              <a:t>We compare against 14 PIT operators on 9 Open Source Java projects</a:t>
            </a:r>
          </a:p>
          <a:p>
            <a:endParaRPr lang="en-US" dirty="0"/>
          </a:p>
        </p:txBody>
      </p:sp>
    </p:spTree>
    <p:extLst>
      <p:ext uri="{BB962C8B-B14F-4D97-AF65-F5344CB8AC3E}">
        <p14:creationId xmlns:p14="http://schemas.microsoft.com/office/powerpoint/2010/main" val="1455171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EBBE-9025-494B-B9D7-8E558EE12BDC}"/>
              </a:ext>
            </a:extLst>
          </p:cNvPr>
          <p:cNvSpPr>
            <a:spLocks noGrp="1"/>
          </p:cNvSpPr>
          <p:nvPr>
            <p:ph type="title"/>
          </p:nvPr>
        </p:nvSpPr>
        <p:spPr>
          <a:xfrm>
            <a:off x="883366" y="2933231"/>
            <a:ext cx="10515600" cy="2852737"/>
          </a:xfrm>
        </p:spPr>
        <p:txBody>
          <a:bodyPr>
            <a:normAutofit fontScale="90000"/>
          </a:bodyPr>
          <a:lstStyle/>
          <a:p>
            <a:pPr algn="ctr"/>
            <a:r>
              <a:rPr lang="en-US" b="1" dirty="0"/>
              <a:t>RQ1: </a:t>
            </a:r>
            <a:br>
              <a:rPr lang="en-US" b="1" dirty="0"/>
            </a:br>
            <a:r>
              <a:rPr lang="en-US" dirty="0"/>
              <a:t>How effective are </a:t>
            </a:r>
            <a:r>
              <a:rPr lang="en-US" dirty="0">
                <a:solidFill>
                  <a:schemeClr val="tx2"/>
                </a:solidFill>
              </a:rPr>
              <a:t>AT</a:t>
            </a:r>
            <a:r>
              <a:rPr lang="en-US" dirty="0"/>
              <a:t>s as mutation operators, compared to conventional mutation operators?</a:t>
            </a:r>
            <a:br>
              <a:rPr lang="en-US" dirty="0"/>
            </a:br>
            <a:endParaRPr lang="en-US" dirty="0"/>
          </a:p>
        </p:txBody>
      </p:sp>
    </p:spTree>
    <p:extLst>
      <p:ext uri="{BB962C8B-B14F-4D97-AF65-F5344CB8AC3E}">
        <p14:creationId xmlns:p14="http://schemas.microsoft.com/office/powerpoint/2010/main" val="2646144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005D-29EA-0C40-A7FA-792C3A78994F}"/>
              </a:ext>
            </a:extLst>
          </p:cNvPr>
          <p:cNvSpPr>
            <a:spLocks noGrp="1"/>
          </p:cNvSpPr>
          <p:nvPr>
            <p:ph type="title"/>
          </p:nvPr>
        </p:nvSpPr>
        <p:spPr/>
        <p:txBody>
          <a:bodyPr/>
          <a:lstStyle/>
          <a:p>
            <a:r>
              <a:rPr lang="en-US" dirty="0"/>
              <a:t>Quantitative Analysis</a:t>
            </a:r>
          </a:p>
        </p:txBody>
      </p:sp>
      <p:graphicFrame>
        <p:nvGraphicFramePr>
          <p:cNvPr id="4" name="Content Placeholder 3">
            <a:extLst>
              <a:ext uri="{FF2B5EF4-FFF2-40B4-BE49-F238E27FC236}">
                <a16:creationId xmlns:a16="http://schemas.microsoft.com/office/drawing/2014/main" id="{15D24FEA-7621-6644-8207-F3C9E513D9AA}"/>
              </a:ext>
            </a:extLst>
          </p:cNvPr>
          <p:cNvGraphicFramePr>
            <a:graphicFrameLocks noGrp="1"/>
          </p:cNvGraphicFramePr>
          <p:nvPr>
            <p:ph idx="1"/>
            <p:extLst>
              <p:ext uri="{D42A27DB-BD31-4B8C-83A1-F6EECF244321}">
                <p14:modId xmlns:p14="http://schemas.microsoft.com/office/powerpoint/2010/main" val="949237050"/>
              </p:ext>
            </p:extLst>
          </p:nvPr>
        </p:nvGraphicFramePr>
        <p:xfrm>
          <a:off x="1141412" y="1814945"/>
          <a:ext cx="9905999" cy="479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4833146-5D5D-7C4F-BF68-27843BE3436B}"/>
              </a:ext>
            </a:extLst>
          </p:cNvPr>
          <p:cNvSpPr txBox="1"/>
          <p:nvPr/>
        </p:nvSpPr>
        <p:spPr>
          <a:xfrm>
            <a:off x="2895600" y="3782291"/>
            <a:ext cx="1842655" cy="830997"/>
          </a:xfrm>
          <a:prstGeom prst="rect">
            <a:avLst/>
          </a:prstGeom>
          <a:noFill/>
        </p:spPr>
        <p:txBody>
          <a:bodyPr wrap="square" rtlCol="0">
            <a:spAutoFit/>
          </a:bodyPr>
          <a:lstStyle/>
          <a:p>
            <a:pPr algn="ctr"/>
            <a:r>
              <a:rPr lang="en-US" sz="2400" dirty="0">
                <a:solidFill>
                  <a:schemeClr val="bg1"/>
                </a:solidFill>
              </a:rPr>
              <a:t>ATs Effectiveness</a:t>
            </a:r>
          </a:p>
        </p:txBody>
      </p:sp>
    </p:spTree>
    <p:extLst>
      <p:ext uri="{BB962C8B-B14F-4D97-AF65-F5344CB8AC3E}">
        <p14:creationId xmlns:p14="http://schemas.microsoft.com/office/powerpoint/2010/main" val="3255785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005D-29EA-0C40-A7FA-792C3A78994F}"/>
              </a:ext>
            </a:extLst>
          </p:cNvPr>
          <p:cNvSpPr>
            <a:spLocks noGrp="1"/>
          </p:cNvSpPr>
          <p:nvPr>
            <p:ph type="title"/>
          </p:nvPr>
        </p:nvSpPr>
        <p:spPr/>
        <p:txBody>
          <a:bodyPr/>
          <a:lstStyle/>
          <a:p>
            <a:r>
              <a:rPr lang="en-US" dirty="0"/>
              <a:t>Quantitative Analysis</a:t>
            </a:r>
          </a:p>
        </p:txBody>
      </p:sp>
      <p:graphicFrame>
        <p:nvGraphicFramePr>
          <p:cNvPr id="4" name="Content Placeholder 3">
            <a:extLst>
              <a:ext uri="{FF2B5EF4-FFF2-40B4-BE49-F238E27FC236}">
                <a16:creationId xmlns:a16="http://schemas.microsoft.com/office/drawing/2014/main" id="{15D24FEA-7621-6644-8207-F3C9E513D9AA}"/>
              </a:ext>
            </a:extLst>
          </p:cNvPr>
          <p:cNvGraphicFramePr>
            <a:graphicFrameLocks noGrp="1"/>
          </p:cNvGraphicFramePr>
          <p:nvPr>
            <p:ph idx="1"/>
            <p:extLst>
              <p:ext uri="{D42A27DB-BD31-4B8C-83A1-F6EECF244321}">
                <p14:modId xmlns:p14="http://schemas.microsoft.com/office/powerpoint/2010/main" val="3105854573"/>
              </p:ext>
            </p:extLst>
          </p:nvPr>
        </p:nvGraphicFramePr>
        <p:xfrm>
          <a:off x="1141412" y="1814945"/>
          <a:ext cx="9905999" cy="479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4833146-5D5D-7C4F-BF68-27843BE3436B}"/>
              </a:ext>
            </a:extLst>
          </p:cNvPr>
          <p:cNvSpPr txBox="1"/>
          <p:nvPr/>
        </p:nvSpPr>
        <p:spPr>
          <a:xfrm>
            <a:off x="2895600" y="3782291"/>
            <a:ext cx="1842655" cy="830997"/>
          </a:xfrm>
          <a:prstGeom prst="rect">
            <a:avLst/>
          </a:prstGeom>
          <a:noFill/>
        </p:spPr>
        <p:txBody>
          <a:bodyPr wrap="square" rtlCol="0">
            <a:spAutoFit/>
          </a:bodyPr>
          <a:lstStyle/>
          <a:p>
            <a:pPr algn="ctr"/>
            <a:r>
              <a:rPr lang="en-US" sz="2400" dirty="0">
                <a:solidFill>
                  <a:schemeClr val="bg1"/>
                </a:solidFill>
              </a:rPr>
              <a:t>ATs Effectiveness</a:t>
            </a:r>
          </a:p>
        </p:txBody>
      </p:sp>
    </p:spTree>
    <p:extLst>
      <p:ext uri="{BB962C8B-B14F-4D97-AF65-F5344CB8AC3E}">
        <p14:creationId xmlns:p14="http://schemas.microsoft.com/office/powerpoint/2010/main" val="3228658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4C10-BA2A-F449-982C-7D08C3D2E18E}"/>
              </a:ext>
            </a:extLst>
          </p:cNvPr>
          <p:cNvSpPr>
            <a:spLocks noGrp="1"/>
          </p:cNvSpPr>
          <p:nvPr>
            <p:ph type="title"/>
          </p:nvPr>
        </p:nvSpPr>
        <p:spPr/>
        <p:txBody>
          <a:bodyPr/>
          <a:lstStyle/>
          <a:p>
            <a:r>
              <a:rPr lang="en-US" dirty="0"/>
              <a:t>Mutation Score</a:t>
            </a:r>
          </a:p>
        </p:txBody>
      </p:sp>
      <p:pic>
        <p:nvPicPr>
          <p:cNvPr id="5" name="Content Placeholder 4">
            <a:extLst>
              <a:ext uri="{FF2B5EF4-FFF2-40B4-BE49-F238E27FC236}">
                <a16:creationId xmlns:a16="http://schemas.microsoft.com/office/drawing/2014/main" id="{1C880090-3FD4-9445-B0F1-CAC83E877699}"/>
              </a:ext>
            </a:extLst>
          </p:cNvPr>
          <p:cNvPicPr>
            <a:picLocks noChangeAspect="1"/>
          </p:cNvPicPr>
          <p:nvPr/>
        </p:nvPicPr>
        <p:blipFill rotWithShape="1">
          <a:blip r:embed="rId2"/>
          <a:srcRect r="22921"/>
          <a:stretch/>
        </p:blipFill>
        <p:spPr>
          <a:xfrm>
            <a:off x="1613153" y="1587658"/>
            <a:ext cx="6680841" cy="4182078"/>
          </a:xfrm>
          <a:prstGeom prst="rect">
            <a:avLst/>
          </a:prstGeom>
        </p:spPr>
      </p:pic>
      <p:sp>
        <p:nvSpPr>
          <p:cNvPr id="12" name="TextBox 11">
            <a:extLst>
              <a:ext uri="{FF2B5EF4-FFF2-40B4-BE49-F238E27FC236}">
                <a16:creationId xmlns:a16="http://schemas.microsoft.com/office/drawing/2014/main" id="{E436B63E-6772-C843-AE66-CF75B39689E2}"/>
              </a:ext>
            </a:extLst>
          </p:cNvPr>
          <p:cNvSpPr txBox="1"/>
          <p:nvPr/>
        </p:nvSpPr>
        <p:spPr>
          <a:xfrm>
            <a:off x="10236420" y="2451556"/>
            <a:ext cx="1233037" cy="461665"/>
          </a:xfrm>
          <a:prstGeom prst="rect">
            <a:avLst/>
          </a:prstGeom>
          <a:noFill/>
        </p:spPr>
        <p:txBody>
          <a:bodyPr wrap="square" rtlCol="0">
            <a:spAutoFit/>
          </a:bodyPr>
          <a:lstStyle/>
          <a:p>
            <a:r>
              <a:rPr lang="en-US" sz="2400" b="1" dirty="0">
                <a:solidFill>
                  <a:srgbClr val="FF0000"/>
                </a:solidFill>
              </a:rPr>
              <a:t>79.65%</a:t>
            </a:r>
          </a:p>
        </p:txBody>
      </p:sp>
    </p:spTree>
    <p:extLst>
      <p:ext uri="{BB962C8B-B14F-4D97-AF65-F5344CB8AC3E}">
        <p14:creationId xmlns:p14="http://schemas.microsoft.com/office/powerpoint/2010/main" val="171722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4C10-BA2A-F449-982C-7D08C3D2E18E}"/>
              </a:ext>
            </a:extLst>
          </p:cNvPr>
          <p:cNvSpPr>
            <a:spLocks noGrp="1"/>
          </p:cNvSpPr>
          <p:nvPr>
            <p:ph type="title"/>
          </p:nvPr>
        </p:nvSpPr>
        <p:spPr/>
        <p:txBody>
          <a:bodyPr/>
          <a:lstStyle/>
          <a:p>
            <a:r>
              <a:rPr lang="en-US" dirty="0"/>
              <a:t>Mutation Score</a:t>
            </a:r>
          </a:p>
        </p:txBody>
      </p:sp>
      <p:pic>
        <p:nvPicPr>
          <p:cNvPr id="5" name="Content Placeholder 4">
            <a:extLst>
              <a:ext uri="{FF2B5EF4-FFF2-40B4-BE49-F238E27FC236}">
                <a16:creationId xmlns:a16="http://schemas.microsoft.com/office/drawing/2014/main" id="{1C880090-3FD4-9445-B0F1-CAC83E877699}"/>
              </a:ext>
            </a:extLst>
          </p:cNvPr>
          <p:cNvPicPr>
            <a:picLocks noChangeAspect="1"/>
          </p:cNvPicPr>
          <p:nvPr/>
        </p:nvPicPr>
        <p:blipFill>
          <a:blip r:embed="rId2"/>
          <a:stretch>
            <a:fillRect/>
          </a:stretch>
        </p:blipFill>
        <p:spPr>
          <a:xfrm>
            <a:off x="1613153" y="1587658"/>
            <a:ext cx="8667522" cy="4182078"/>
          </a:xfrm>
          <a:prstGeom prst="rect">
            <a:avLst/>
          </a:prstGeom>
        </p:spPr>
      </p:pic>
      <p:sp>
        <p:nvSpPr>
          <p:cNvPr id="4" name="TextBox 3">
            <a:extLst>
              <a:ext uri="{FF2B5EF4-FFF2-40B4-BE49-F238E27FC236}">
                <a16:creationId xmlns:a16="http://schemas.microsoft.com/office/drawing/2014/main" id="{1E68B08F-58D7-1948-B361-BB7273575B53}"/>
              </a:ext>
            </a:extLst>
          </p:cNvPr>
          <p:cNvSpPr txBox="1"/>
          <p:nvPr/>
        </p:nvSpPr>
        <p:spPr>
          <a:xfrm>
            <a:off x="10236420" y="2451556"/>
            <a:ext cx="1233037" cy="461665"/>
          </a:xfrm>
          <a:prstGeom prst="rect">
            <a:avLst/>
          </a:prstGeom>
          <a:noFill/>
        </p:spPr>
        <p:txBody>
          <a:bodyPr wrap="square" rtlCol="0">
            <a:spAutoFit/>
          </a:bodyPr>
          <a:lstStyle/>
          <a:p>
            <a:r>
              <a:rPr lang="en-US" sz="2400" b="1" dirty="0">
                <a:solidFill>
                  <a:srgbClr val="FF0000"/>
                </a:solidFill>
              </a:rPr>
              <a:t>79.65%</a:t>
            </a:r>
          </a:p>
        </p:txBody>
      </p:sp>
      <p:sp>
        <p:nvSpPr>
          <p:cNvPr id="6" name="TextBox 5">
            <a:extLst>
              <a:ext uri="{FF2B5EF4-FFF2-40B4-BE49-F238E27FC236}">
                <a16:creationId xmlns:a16="http://schemas.microsoft.com/office/drawing/2014/main" id="{F6E7BB72-9B15-F54C-BCCB-D6C8AA030106}"/>
              </a:ext>
            </a:extLst>
          </p:cNvPr>
          <p:cNvSpPr txBox="1"/>
          <p:nvPr/>
        </p:nvSpPr>
        <p:spPr>
          <a:xfrm>
            <a:off x="10236420" y="2884528"/>
            <a:ext cx="1117380" cy="461665"/>
          </a:xfrm>
          <a:prstGeom prst="rect">
            <a:avLst/>
          </a:prstGeom>
          <a:noFill/>
        </p:spPr>
        <p:txBody>
          <a:bodyPr wrap="square" rtlCol="0">
            <a:spAutoFit/>
          </a:bodyPr>
          <a:lstStyle/>
          <a:p>
            <a:r>
              <a:rPr lang="en-US" sz="2400" b="1" dirty="0"/>
              <a:t>72.78%</a:t>
            </a:r>
          </a:p>
        </p:txBody>
      </p:sp>
      <p:cxnSp>
        <p:nvCxnSpPr>
          <p:cNvPr id="9" name="Straight Arrow Connector 8">
            <a:extLst>
              <a:ext uri="{FF2B5EF4-FFF2-40B4-BE49-F238E27FC236}">
                <a16:creationId xmlns:a16="http://schemas.microsoft.com/office/drawing/2014/main" id="{B8BC4548-A148-1740-BE61-84069C584B65}"/>
              </a:ext>
            </a:extLst>
          </p:cNvPr>
          <p:cNvCxnSpPr>
            <a:cxnSpLocks/>
          </p:cNvCxnSpPr>
          <p:nvPr/>
        </p:nvCxnSpPr>
        <p:spPr>
          <a:xfrm>
            <a:off x="8667073" y="3122349"/>
            <a:ext cx="14617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9148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4C10-BA2A-F449-982C-7D08C3D2E18E}"/>
              </a:ext>
            </a:extLst>
          </p:cNvPr>
          <p:cNvSpPr>
            <a:spLocks noGrp="1"/>
          </p:cNvSpPr>
          <p:nvPr>
            <p:ph type="title"/>
          </p:nvPr>
        </p:nvSpPr>
        <p:spPr/>
        <p:txBody>
          <a:bodyPr/>
          <a:lstStyle/>
          <a:p>
            <a:r>
              <a:rPr lang="en-US" dirty="0"/>
              <a:t>Mutation Score</a:t>
            </a:r>
          </a:p>
        </p:txBody>
      </p:sp>
      <p:pic>
        <p:nvPicPr>
          <p:cNvPr id="5" name="Content Placeholder 4">
            <a:extLst>
              <a:ext uri="{FF2B5EF4-FFF2-40B4-BE49-F238E27FC236}">
                <a16:creationId xmlns:a16="http://schemas.microsoft.com/office/drawing/2014/main" id="{1C880090-3FD4-9445-B0F1-CAC83E877699}"/>
              </a:ext>
            </a:extLst>
          </p:cNvPr>
          <p:cNvPicPr>
            <a:picLocks noChangeAspect="1"/>
          </p:cNvPicPr>
          <p:nvPr/>
        </p:nvPicPr>
        <p:blipFill>
          <a:blip r:embed="rId2"/>
          <a:stretch>
            <a:fillRect/>
          </a:stretch>
        </p:blipFill>
        <p:spPr>
          <a:xfrm>
            <a:off x="1613153" y="1587658"/>
            <a:ext cx="8667522" cy="4182078"/>
          </a:xfrm>
          <a:prstGeom prst="rect">
            <a:avLst/>
          </a:prstGeom>
        </p:spPr>
      </p:pic>
      <p:sp>
        <p:nvSpPr>
          <p:cNvPr id="4" name="TextBox 3">
            <a:extLst>
              <a:ext uri="{FF2B5EF4-FFF2-40B4-BE49-F238E27FC236}">
                <a16:creationId xmlns:a16="http://schemas.microsoft.com/office/drawing/2014/main" id="{1E68B08F-58D7-1948-B361-BB7273575B53}"/>
              </a:ext>
            </a:extLst>
          </p:cNvPr>
          <p:cNvSpPr txBox="1"/>
          <p:nvPr/>
        </p:nvSpPr>
        <p:spPr>
          <a:xfrm>
            <a:off x="10236420" y="2451556"/>
            <a:ext cx="1233037" cy="461665"/>
          </a:xfrm>
          <a:prstGeom prst="rect">
            <a:avLst/>
          </a:prstGeom>
          <a:noFill/>
        </p:spPr>
        <p:txBody>
          <a:bodyPr wrap="square" rtlCol="0">
            <a:spAutoFit/>
          </a:bodyPr>
          <a:lstStyle/>
          <a:p>
            <a:r>
              <a:rPr lang="en-US" sz="2400" b="1" dirty="0">
                <a:solidFill>
                  <a:srgbClr val="FF0000"/>
                </a:solidFill>
              </a:rPr>
              <a:t>79.65%</a:t>
            </a:r>
          </a:p>
        </p:txBody>
      </p:sp>
      <p:sp>
        <p:nvSpPr>
          <p:cNvPr id="6" name="TextBox 5">
            <a:extLst>
              <a:ext uri="{FF2B5EF4-FFF2-40B4-BE49-F238E27FC236}">
                <a16:creationId xmlns:a16="http://schemas.microsoft.com/office/drawing/2014/main" id="{F6E7BB72-9B15-F54C-BCCB-D6C8AA030106}"/>
              </a:ext>
            </a:extLst>
          </p:cNvPr>
          <p:cNvSpPr txBox="1"/>
          <p:nvPr/>
        </p:nvSpPr>
        <p:spPr>
          <a:xfrm>
            <a:off x="10236420" y="2884528"/>
            <a:ext cx="1117380" cy="461665"/>
          </a:xfrm>
          <a:prstGeom prst="rect">
            <a:avLst/>
          </a:prstGeom>
          <a:noFill/>
        </p:spPr>
        <p:txBody>
          <a:bodyPr wrap="square" rtlCol="0">
            <a:spAutoFit/>
          </a:bodyPr>
          <a:lstStyle/>
          <a:p>
            <a:r>
              <a:rPr lang="en-US" sz="2400" b="1" dirty="0"/>
              <a:t>72.78%</a:t>
            </a:r>
          </a:p>
        </p:txBody>
      </p:sp>
      <p:sp>
        <p:nvSpPr>
          <p:cNvPr id="7" name="TextBox 6">
            <a:extLst>
              <a:ext uri="{FF2B5EF4-FFF2-40B4-BE49-F238E27FC236}">
                <a16:creationId xmlns:a16="http://schemas.microsoft.com/office/drawing/2014/main" id="{35888369-2FBD-3D44-90F2-D0BF494E8124}"/>
              </a:ext>
            </a:extLst>
          </p:cNvPr>
          <p:cNvSpPr txBox="1"/>
          <p:nvPr/>
        </p:nvSpPr>
        <p:spPr>
          <a:xfrm>
            <a:off x="10250372" y="4138439"/>
            <a:ext cx="1133731" cy="461665"/>
          </a:xfrm>
          <a:prstGeom prst="rect">
            <a:avLst/>
          </a:prstGeom>
          <a:noFill/>
        </p:spPr>
        <p:txBody>
          <a:bodyPr wrap="square" rtlCol="0">
            <a:spAutoFit/>
          </a:bodyPr>
          <a:lstStyle/>
          <a:p>
            <a:r>
              <a:rPr lang="en-US" sz="2400" b="1" dirty="0"/>
              <a:t>27.39%</a:t>
            </a:r>
          </a:p>
        </p:txBody>
      </p:sp>
      <p:sp>
        <p:nvSpPr>
          <p:cNvPr id="8" name="TextBox 7">
            <a:extLst>
              <a:ext uri="{FF2B5EF4-FFF2-40B4-BE49-F238E27FC236}">
                <a16:creationId xmlns:a16="http://schemas.microsoft.com/office/drawing/2014/main" id="{51555CFB-6F8F-954A-A9F9-EA4E09A6DC62}"/>
              </a:ext>
            </a:extLst>
          </p:cNvPr>
          <p:cNvSpPr txBox="1"/>
          <p:nvPr/>
        </p:nvSpPr>
        <p:spPr>
          <a:xfrm>
            <a:off x="10292038" y="4630881"/>
            <a:ext cx="1121799" cy="461665"/>
          </a:xfrm>
          <a:prstGeom prst="rect">
            <a:avLst/>
          </a:prstGeom>
          <a:noFill/>
        </p:spPr>
        <p:txBody>
          <a:bodyPr wrap="square" rtlCol="0">
            <a:spAutoFit/>
          </a:bodyPr>
          <a:lstStyle/>
          <a:p>
            <a:r>
              <a:rPr lang="en-US" sz="2400" b="1" dirty="0"/>
              <a:t>15.49%</a:t>
            </a:r>
          </a:p>
        </p:txBody>
      </p:sp>
      <p:cxnSp>
        <p:nvCxnSpPr>
          <p:cNvPr id="9" name="Straight Arrow Connector 8">
            <a:extLst>
              <a:ext uri="{FF2B5EF4-FFF2-40B4-BE49-F238E27FC236}">
                <a16:creationId xmlns:a16="http://schemas.microsoft.com/office/drawing/2014/main" id="{B8BC4548-A148-1740-BE61-84069C584B65}"/>
              </a:ext>
            </a:extLst>
          </p:cNvPr>
          <p:cNvCxnSpPr>
            <a:cxnSpLocks/>
          </p:cNvCxnSpPr>
          <p:nvPr/>
        </p:nvCxnSpPr>
        <p:spPr>
          <a:xfrm>
            <a:off x="8667073" y="3122349"/>
            <a:ext cx="14617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CA8FA5B-ACB1-1D47-B09F-3519E0537967}"/>
              </a:ext>
            </a:extLst>
          </p:cNvPr>
          <p:cNvCxnSpPr>
            <a:cxnSpLocks/>
          </p:cNvCxnSpPr>
          <p:nvPr/>
        </p:nvCxnSpPr>
        <p:spPr>
          <a:xfrm>
            <a:off x="9397971" y="4390923"/>
            <a:ext cx="7308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0B46E87D-81AE-4D42-8EE7-FBED25BB60D3}"/>
              </a:ext>
            </a:extLst>
          </p:cNvPr>
          <p:cNvCxnSpPr>
            <a:cxnSpLocks/>
          </p:cNvCxnSpPr>
          <p:nvPr/>
        </p:nvCxnSpPr>
        <p:spPr>
          <a:xfrm>
            <a:off x="9040969" y="4861714"/>
            <a:ext cx="10879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0876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001A-7882-4C4B-A9AC-AA39FDD98529}"/>
              </a:ext>
            </a:extLst>
          </p:cNvPr>
          <p:cNvSpPr>
            <a:spLocks noGrp="1"/>
          </p:cNvSpPr>
          <p:nvPr>
            <p:ph type="title"/>
          </p:nvPr>
        </p:nvSpPr>
        <p:spPr/>
        <p:txBody>
          <a:bodyPr/>
          <a:lstStyle/>
          <a:p>
            <a:r>
              <a:rPr lang="en-US" dirty="0"/>
              <a:t>Mutation Score</a:t>
            </a:r>
          </a:p>
        </p:txBody>
      </p:sp>
      <p:sp>
        <p:nvSpPr>
          <p:cNvPr id="3" name="Content Placeholder 2">
            <a:extLst>
              <a:ext uri="{FF2B5EF4-FFF2-40B4-BE49-F238E27FC236}">
                <a16:creationId xmlns:a16="http://schemas.microsoft.com/office/drawing/2014/main" id="{22BAF739-C83E-514D-9BEE-0F549394F1E5}"/>
              </a:ext>
            </a:extLst>
          </p:cNvPr>
          <p:cNvSpPr>
            <a:spLocks noGrp="1"/>
          </p:cNvSpPr>
          <p:nvPr>
            <p:ph idx="1"/>
          </p:nvPr>
        </p:nvSpPr>
        <p:spPr/>
        <p:txBody>
          <a:bodyPr/>
          <a:lstStyle/>
          <a:p>
            <a:r>
              <a:rPr lang="en-US" dirty="0"/>
              <a:t>LPM mutants are as hard/easy to kill as conventional mutation operators</a:t>
            </a:r>
            <a:br>
              <a:rPr lang="en-US" dirty="0"/>
            </a:br>
            <a:br>
              <a:rPr lang="en-US" dirty="0"/>
            </a:br>
            <a:endParaRPr lang="en-US" dirty="0"/>
          </a:p>
          <a:p>
            <a:r>
              <a:rPr lang="en-US" dirty="0"/>
              <a:t>DTF and ITS mutation scores are low due to bad tests</a:t>
            </a:r>
            <a:br>
              <a:rPr lang="en-US" dirty="0"/>
            </a:br>
            <a:r>
              <a:rPr lang="en-US" dirty="0">
                <a:sym typeface="Wingdings" pitchFamily="2" charset="2"/>
              </a:rPr>
              <a:t> provide value for improving the test suite</a:t>
            </a:r>
            <a:endParaRPr lang="en-US" dirty="0"/>
          </a:p>
        </p:txBody>
      </p:sp>
    </p:spTree>
    <p:extLst>
      <p:ext uri="{BB962C8B-B14F-4D97-AF65-F5344CB8AC3E}">
        <p14:creationId xmlns:p14="http://schemas.microsoft.com/office/powerpoint/2010/main" val="1852714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005D-29EA-0C40-A7FA-792C3A78994F}"/>
              </a:ext>
            </a:extLst>
          </p:cNvPr>
          <p:cNvSpPr>
            <a:spLocks noGrp="1"/>
          </p:cNvSpPr>
          <p:nvPr>
            <p:ph type="title"/>
          </p:nvPr>
        </p:nvSpPr>
        <p:spPr/>
        <p:txBody>
          <a:bodyPr/>
          <a:lstStyle/>
          <a:p>
            <a:r>
              <a:rPr lang="en-US" dirty="0"/>
              <a:t>Quantitative Analysis</a:t>
            </a:r>
          </a:p>
        </p:txBody>
      </p:sp>
      <p:graphicFrame>
        <p:nvGraphicFramePr>
          <p:cNvPr id="4" name="Content Placeholder 3">
            <a:extLst>
              <a:ext uri="{FF2B5EF4-FFF2-40B4-BE49-F238E27FC236}">
                <a16:creationId xmlns:a16="http://schemas.microsoft.com/office/drawing/2014/main" id="{15D24FEA-7621-6644-8207-F3C9E513D9AA}"/>
              </a:ext>
            </a:extLst>
          </p:cNvPr>
          <p:cNvGraphicFramePr>
            <a:graphicFrameLocks noGrp="1"/>
          </p:cNvGraphicFramePr>
          <p:nvPr>
            <p:ph idx="1"/>
            <p:extLst>
              <p:ext uri="{D42A27DB-BD31-4B8C-83A1-F6EECF244321}">
                <p14:modId xmlns:p14="http://schemas.microsoft.com/office/powerpoint/2010/main" val="3153993029"/>
              </p:ext>
            </p:extLst>
          </p:nvPr>
        </p:nvGraphicFramePr>
        <p:xfrm>
          <a:off x="1141412" y="1814945"/>
          <a:ext cx="9905999" cy="479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4833146-5D5D-7C4F-BF68-27843BE3436B}"/>
              </a:ext>
            </a:extLst>
          </p:cNvPr>
          <p:cNvSpPr txBox="1"/>
          <p:nvPr/>
        </p:nvSpPr>
        <p:spPr>
          <a:xfrm>
            <a:off x="2895600" y="3782291"/>
            <a:ext cx="1842655" cy="830997"/>
          </a:xfrm>
          <a:prstGeom prst="rect">
            <a:avLst/>
          </a:prstGeom>
          <a:noFill/>
        </p:spPr>
        <p:txBody>
          <a:bodyPr wrap="square" rtlCol="0">
            <a:spAutoFit/>
          </a:bodyPr>
          <a:lstStyle/>
          <a:p>
            <a:pPr algn="ctr"/>
            <a:r>
              <a:rPr lang="en-US" sz="2400" dirty="0">
                <a:solidFill>
                  <a:schemeClr val="bg1"/>
                </a:solidFill>
              </a:rPr>
              <a:t>ATs Effectiveness</a:t>
            </a:r>
          </a:p>
        </p:txBody>
      </p:sp>
    </p:spTree>
    <p:extLst>
      <p:ext uri="{BB962C8B-B14F-4D97-AF65-F5344CB8AC3E}">
        <p14:creationId xmlns:p14="http://schemas.microsoft.com/office/powerpoint/2010/main" val="3756314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5162-472A-4647-976E-F9A720370C34}"/>
              </a:ext>
            </a:extLst>
          </p:cNvPr>
          <p:cNvSpPr>
            <a:spLocks noGrp="1"/>
          </p:cNvSpPr>
          <p:nvPr>
            <p:ph type="title"/>
          </p:nvPr>
        </p:nvSpPr>
        <p:spPr/>
        <p:txBody>
          <a:bodyPr/>
          <a:lstStyle/>
          <a:p>
            <a:r>
              <a:rPr lang="en-US" dirty="0"/>
              <a:t>Minimal Mutants</a:t>
            </a:r>
          </a:p>
        </p:txBody>
      </p:sp>
      <p:sp>
        <p:nvSpPr>
          <p:cNvPr id="3" name="Content Placeholder 2">
            <a:extLst>
              <a:ext uri="{FF2B5EF4-FFF2-40B4-BE49-F238E27FC236}">
                <a16:creationId xmlns:a16="http://schemas.microsoft.com/office/drawing/2014/main" id="{9CD44BF9-79D7-4C44-84F6-1379A7087387}"/>
              </a:ext>
            </a:extLst>
          </p:cNvPr>
          <p:cNvSpPr>
            <a:spLocks noGrp="1"/>
          </p:cNvSpPr>
          <p:nvPr>
            <p:ph idx="1"/>
          </p:nvPr>
        </p:nvSpPr>
        <p:spPr/>
        <p:txBody>
          <a:bodyPr/>
          <a:lstStyle/>
          <a:p>
            <a:r>
              <a:rPr lang="en-US" dirty="0"/>
              <a:t>Proxies to find the mutants that are harder to kill among the generated ones</a:t>
            </a:r>
          </a:p>
          <a:p>
            <a:pPr marL="0" indent="0">
              <a:buNone/>
            </a:pPr>
            <a:endParaRPr lang="en-US" dirty="0"/>
          </a:p>
        </p:txBody>
      </p:sp>
    </p:spTree>
    <p:extLst>
      <p:ext uri="{BB962C8B-B14F-4D97-AF65-F5344CB8AC3E}">
        <p14:creationId xmlns:p14="http://schemas.microsoft.com/office/powerpoint/2010/main" val="98257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2160-4E72-0F4F-AE96-D1506289ECC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BCA5994-6212-9841-89D5-FD005CAB42E7}"/>
              </a:ext>
            </a:extLst>
          </p:cNvPr>
          <p:cNvSpPr>
            <a:spLocks noGrp="1"/>
          </p:cNvSpPr>
          <p:nvPr>
            <p:ph sz="half" idx="1"/>
          </p:nvPr>
        </p:nvSpPr>
        <p:spPr>
          <a:ln w="57150">
            <a:solidFill>
              <a:schemeClr val="tx2"/>
            </a:solidFill>
          </a:ln>
        </p:spPr>
        <p:txBody>
          <a:bodyPr/>
          <a:lstStyle/>
          <a:p>
            <a:pPr marL="0" indent="0" algn="ctr">
              <a:buNone/>
            </a:pPr>
            <a:r>
              <a:rPr lang="en-US" sz="2800" dirty="0">
                <a:solidFill>
                  <a:schemeClr val="tx2"/>
                </a:solidFill>
              </a:rPr>
              <a:t>Mutation Testing</a:t>
            </a:r>
          </a:p>
          <a:p>
            <a:r>
              <a:rPr lang="en-US" b="1" dirty="0"/>
              <a:t>Goal: </a:t>
            </a:r>
            <a:r>
              <a:rPr lang="en-US" dirty="0"/>
              <a:t>Technique that evaluates the quality of test suites</a:t>
            </a:r>
          </a:p>
          <a:p>
            <a:r>
              <a:rPr lang="en-US" b="1" dirty="0"/>
              <a:t>How: </a:t>
            </a:r>
            <a:r>
              <a:rPr lang="en-US" dirty="0"/>
              <a:t>Introduces small syntactic change to the program</a:t>
            </a:r>
          </a:p>
          <a:p>
            <a:r>
              <a:rPr lang="en-US" b="1" dirty="0"/>
              <a:t>Example:</a:t>
            </a:r>
            <a:r>
              <a:rPr lang="en-US" dirty="0"/>
              <a:t> </a:t>
            </a:r>
            <a:endParaRPr lang="en-US" b="1" dirty="0"/>
          </a:p>
          <a:p>
            <a:pPr marL="457200" lvl="1" indent="0" algn="ctr">
              <a:buNone/>
            </a:pPr>
            <a:r>
              <a:rPr lang="en-US" sz="3200" b="1" dirty="0">
                <a:latin typeface="Courier New" panose="02070309020205020404" pitchFamily="49" charset="0"/>
                <a:cs typeface="Courier New" panose="02070309020205020404" pitchFamily="49" charset="0"/>
              </a:rPr>
              <a:t>x = x + </a:t>
            </a:r>
            <a:r>
              <a:rPr lang="en-US" sz="3200" b="1" dirty="0">
                <a:solidFill>
                  <a:srgbClr val="FF0000"/>
                </a:solidFill>
                <a:latin typeface="Courier New" panose="02070309020205020404" pitchFamily="49" charset="0"/>
                <a:cs typeface="Courier New" panose="02070309020205020404" pitchFamily="49" charset="0"/>
              </a:rPr>
              <a:t>2</a:t>
            </a:r>
          </a:p>
          <a:p>
            <a:endParaRPr lang="en-US" dirty="0"/>
          </a:p>
        </p:txBody>
      </p:sp>
      <p:sp>
        <p:nvSpPr>
          <p:cNvPr id="6" name="Content Placeholder 5">
            <a:extLst>
              <a:ext uri="{FF2B5EF4-FFF2-40B4-BE49-F238E27FC236}">
                <a16:creationId xmlns:a16="http://schemas.microsoft.com/office/drawing/2014/main" id="{884E48C5-E4BD-5849-9670-4921DB42100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861271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5162-472A-4647-976E-F9A720370C34}"/>
              </a:ext>
            </a:extLst>
          </p:cNvPr>
          <p:cNvSpPr>
            <a:spLocks noGrp="1"/>
          </p:cNvSpPr>
          <p:nvPr>
            <p:ph type="title"/>
          </p:nvPr>
        </p:nvSpPr>
        <p:spPr/>
        <p:txBody>
          <a:bodyPr/>
          <a:lstStyle/>
          <a:p>
            <a:r>
              <a:rPr lang="en-US" dirty="0"/>
              <a:t>Minimal Mutants</a:t>
            </a:r>
          </a:p>
        </p:txBody>
      </p:sp>
      <p:sp>
        <p:nvSpPr>
          <p:cNvPr id="3" name="Content Placeholder 2">
            <a:extLst>
              <a:ext uri="{FF2B5EF4-FFF2-40B4-BE49-F238E27FC236}">
                <a16:creationId xmlns:a16="http://schemas.microsoft.com/office/drawing/2014/main" id="{9CD44BF9-79D7-4C44-84F6-1379A7087387}"/>
              </a:ext>
            </a:extLst>
          </p:cNvPr>
          <p:cNvSpPr>
            <a:spLocks noGrp="1"/>
          </p:cNvSpPr>
          <p:nvPr>
            <p:ph idx="1"/>
          </p:nvPr>
        </p:nvSpPr>
        <p:spPr/>
        <p:txBody>
          <a:bodyPr/>
          <a:lstStyle/>
          <a:p>
            <a:r>
              <a:rPr lang="en-US" dirty="0"/>
              <a:t>Proxies to find the mutants that are harder to kill among the generated ones</a:t>
            </a:r>
          </a:p>
          <a:p>
            <a:endParaRPr lang="en-US" dirty="0"/>
          </a:p>
          <a:p>
            <a:r>
              <a:rPr lang="en-US" dirty="0"/>
              <a:t>Dynamic </a:t>
            </a:r>
            <a:r>
              <a:rPr lang="en-US" dirty="0" err="1"/>
              <a:t>Subsumption</a:t>
            </a:r>
            <a:r>
              <a:rPr lang="en-US" dirty="0"/>
              <a:t>:</a:t>
            </a:r>
          </a:p>
        </p:txBody>
      </p:sp>
      <p:sp>
        <p:nvSpPr>
          <p:cNvPr id="5" name="Rectangle 4">
            <a:extLst>
              <a:ext uri="{FF2B5EF4-FFF2-40B4-BE49-F238E27FC236}">
                <a16:creationId xmlns:a16="http://schemas.microsoft.com/office/drawing/2014/main" id="{0B84C943-1A0D-BF42-8213-15A61279D893}"/>
              </a:ext>
            </a:extLst>
          </p:cNvPr>
          <p:cNvSpPr/>
          <p:nvPr/>
        </p:nvSpPr>
        <p:spPr>
          <a:xfrm>
            <a:off x="1906072" y="4765183"/>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6" name="Rectangle 5">
            <a:extLst>
              <a:ext uri="{FF2B5EF4-FFF2-40B4-BE49-F238E27FC236}">
                <a16:creationId xmlns:a16="http://schemas.microsoft.com/office/drawing/2014/main" id="{64A1AA0E-E13E-1C48-8C51-ABE53093F810}"/>
              </a:ext>
            </a:extLst>
          </p:cNvPr>
          <p:cNvSpPr/>
          <p:nvPr/>
        </p:nvSpPr>
        <p:spPr>
          <a:xfrm>
            <a:off x="2530697"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sp>
        <p:nvSpPr>
          <p:cNvPr id="7" name="Rectangle 6">
            <a:extLst>
              <a:ext uri="{FF2B5EF4-FFF2-40B4-BE49-F238E27FC236}">
                <a16:creationId xmlns:a16="http://schemas.microsoft.com/office/drawing/2014/main" id="{AE33991D-6C01-DE41-8F1A-9636F6AC4ECA}"/>
              </a:ext>
            </a:extLst>
          </p:cNvPr>
          <p:cNvSpPr/>
          <p:nvPr/>
        </p:nvSpPr>
        <p:spPr>
          <a:xfrm>
            <a:off x="3186445"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t3</a:t>
            </a:r>
          </a:p>
        </p:txBody>
      </p:sp>
      <p:sp>
        <p:nvSpPr>
          <p:cNvPr id="8" name="TextBox 7">
            <a:extLst>
              <a:ext uri="{FF2B5EF4-FFF2-40B4-BE49-F238E27FC236}">
                <a16:creationId xmlns:a16="http://schemas.microsoft.com/office/drawing/2014/main" id="{9380FAF3-2572-7742-AF55-96C2812A793E}"/>
              </a:ext>
            </a:extLst>
          </p:cNvPr>
          <p:cNvSpPr txBox="1"/>
          <p:nvPr/>
        </p:nvSpPr>
        <p:spPr>
          <a:xfrm>
            <a:off x="2530697" y="4001294"/>
            <a:ext cx="782526" cy="523220"/>
          </a:xfrm>
          <a:prstGeom prst="rect">
            <a:avLst/>
          </a:prstGeom>
          <a:noFill/>
        </p:spPr>
        <p:txBody>
          <a:bodyPr wrap="square" rtlCol="0">
            <a:spAutoFit/>
          </a:bodyPr>
          <a:lstStyle/>
          <a:p>
            <a:r>
              <a:rPr lang="en-US" sz="2800" i="1" dirty="0"/>
              <a:t>m</a:t>
            </a:r>
            <a:endParaRPr lang="en-US" i="1" dirty="0"/>
          </a:p>
        </p:txBody>
      </p:sp>
      <p:sp>
        <p:nvSpPr>
          <p:cNvPr id="9" name="Rectangle 8">
            <a:extLst>
              <a:ext uri="{FF2B5EF4-FFF2-40B4-BE49-F238E27FC236}">
                <a16:creationId xmlns:a16="http://schemas.microsoft.com/office/drawing/2014/main" id="{43E6AF90-7F9C-974E-B054-7934CDB43BD3}"/>
              </a:ext>
            </a:extLst>
          </p:cNvPr>
          <p:cNvSpPr/>
          <p:nvPr/>
        </p:nvSpPr>
        <p:spPr>
          <a:xfrm>
            <a:off x="6220495" y="4765183"/>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10" name="Rectangle 9">
            <a:extLst>
              <a:ext uri="{FF2B5EF4-FFF2-40B4-BE49-F238E27FC236}">
                <a16:creationId xmlns:a16="http://schemas.microsoft.com/office/drawing/2014/main" id="{C5A2D16D-104A-4746-92C6-85583DBEF51B}"/>
              </a:ext>
            </a:extLst>
          </p:cNvPr>
          <p:cNvSpPr/>
          <p:nvPr/>
        </p:nvSpPr>
        <p:spPr>
          <a:xfrm>
            <a:off x="6845120"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sp>
        <p:nvSpPr>
          <p:cNvPr id="11" name="Rectangle 10">
            <a:extLst>
              <a:ext uri="{FF2B5EF4-FFF2-40B4-BE49-F238E27FC236}">
                <a16:creationId xmlns:a16="http://schemas.microsoft.com/office/drawing/2014/main" id="{C2E2DCB4-5DF4-934E-9AE4-5EDF6E0EC610}"/>
              </a:ext>
            </a:extLst>
          </p:cNvPr>
          <p:cNvSpPr/>
          <p:nvPr/>
        </p:nvSpPr>
        <p:spPr>
          <a:xfrm>
            <a:off x="7500868"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t3</a:t>
            </a:r>
          </a:p>
        </p:txBody>
      </p:sp>
      <p:sp>
        <p:nvSpPr>
          <p:cNvPr id="12" name="TextBox 11">
            <a:extLst>
              <a:ext uri="{FF2B5EF4-FFF2-40B4-BE49-F238E27FC236}">
                <a16:creationId xmlns:a16="http://schemas.microsoft.com/office/drawing/2014/main" id="{D6138CA9-5162-7A48-97B1-A21094286624}"/>
              </a:ext>
            </a:extLst>
          </p:cNvPr>
          <p:cNvSpPr txBox="1"/>
          <p:nvPr/>
        </p:nvSpPr>
        <p:spPr>
          <a:xfrm>
            <a:off x="6845120" y="4001294"/>
            <a:ext cx="782526" cy="523220"/>
          </a:xfrm>
          <a:prstGeom prst="rect">
            <a:avLst/>
          </a:prstGeom>
          <a:noFill/>
        </p:spPr>
        <p:txBody>
          <a:bodyPr wrap="square" rtlCol="0">
            <a:spAutoFit/>
          </a:bodyPr>
          <a:lstStyle/>
          <a:p>
            <a:r>
              <a:rPr lang="en-US" sz="2800" i="1" dirty="0"/>
              <a:t>m’</a:t>
            </a:r>
            <a:endParaRPr lang="en-US" i="1" dirty="0"/>
          </a:p>
        </p:txBody>
      </p:sp>
      <p:sp>
        <p:nvSpPr>
          <p:cNvPr id="13" name="Rectangle 12">
            <a:extLst>
              <a:ext uri="{FF2B5EF4-FFF2-40B4-BE49-F238E27FC236}">
                <a16:creationId xmlns:a16="http://schemas.microsoft.com/office/drawing/2014/main" id="{09F31783-C71C-1F40-A7F3-BA3FE69A11B1}"/>
              </a:ext>
            </a:extLst>
          </p:cNvPr>
          <p:cNvSpPr/>
          <p:nvPr/>
        </p:nvSpPr>
        <p:spPr>
          <a:xfrm>
            <a:off x="8146961" y="4778062"/>
            <a:ext cx="425003" cy="32197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t4</a:t>
            </a:r>
          </a:p>
        </p:txBody>
      </p:sp>
      <p:sp>
        <p:nvSpPr>
          <p:cNvPr id="14" name="Rectangle 13">
            <a:extLst>
              <a:ext uri="{FF2B5EF4-FFF2-40B4-BE49-F238E27FC236}">
                <a16:creationId xmlns:a16="http://schemas.microsoft.com/office/drawing/2014/main" id="{EF31A240-2EE9-374E-B27A-1E0DED6DA80F}"/>
              </a:ext>
            </a:extLst>
          </p:cNvPr>
          <p:cNvSpPr/>
          <p:nvPr/>
        </p:nvSpPr>
        <p:spPr>
          <a:xfrm>
            <a:off x="4014272" y="6212983"/>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15" name="Rectangle 14">
            <a:extLst>
              <a:ext uri="{FF2B5EF4-FFF2-40B4-BE49-F238E27FC236}">
                <a16:creationId xmlns:a16="http://schemas.microsoft.com/office/drawing/2014/main" id="{8EE1A646-A527-564D-9757-131F162CAE10}"/>
              </a:ext>
            </a:extLst>
          </p:cNvPr>
          <p:cNvSpPr/>
          <p:nvPr/>
        </p:nvSpPr>
        <p:spPr>
          <a:xfrm>
            <a:off x="4638897" y="62258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sp>
        <p:nvSpPr>
          <p:cNvPr id="16" name="Rectangle 15">
            <a:extLst>
              <a:ext uri="{FF2B5EF4-FFF2-40B4-BE49-F238E27FC236}">
                <a16:creationId xmlns:a16="http://schemas.microsoft.com/office/drawing/2014/main" id="{9A0B6824-63D4-E94D-ACB6-5BCE864425B2}"/>
              </a:ext>
            </a:extLst>
          </p:cNvPr>
          <p:cNvSpPr/>
          <p:nvPr/>
        </p:nvSpPr>
        <p:spPr>
          <a:xfrm>
            <a:off x="5294645" y="62258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t4</a:t>
            </a:r>
          </a:p>
        </p:txBody>
      </p:sp>
      <p:sp>
        <p:nvSpPr>
          <p:cNvPr id="17" name="TextBox 16">
            <a:extLst>
              <a:ext uri="{FF2B5EF4-FFF2-40B4-BE49-F238E27FC236}">
                <a16:creationId xmlns:a16="http://schemas.microsoft.com/office/drawing/2014/main" id="{3BF15A2E-0160-614E-B388-3C6F957A0AC0}"/>
              </a:ext>
            </a:extLst>
          </p:cNvPr>
          <p:cNvSpPr txBox="1"/>
          <p:nvPr/>
        </p:nvSpPr>
        <p:spPr>
          <a:xfrm>
            <a:off x="4638897" y="5449094"/>
            <a:ext cx="782526" cy="523220"/>
          </a:xfrm>
          <a:prstGeom prst="rect">
            <a:avLst/>
          </a:prstGeom>
          <a:noFill/>
        </p:spPr>
        <p:txBody>
          <a:bodyPr wrap="square" rtlCol="0">
            <a:spAutoFit/>
          </a:bodyPr>
          <a:lstStyle/>
          <a:p>
            <a:r>
              <a:rPr lang="en-US" sz="2800" i="1" dirty="0"/>
              <a:t>m’’</a:t>
            </a:r>
            <a:endParaRPr lang="en-US" i="1" dirty="0"/>
          </a:p>
        </p:txBody>
      </p:sp>
    </p:spTree>
    <p:extLst>
      <p:ext uri="{BB962C8B-B14F-4D97-AF65-F5344CB8AC3E}">
        <p14:creationId xmlns:p14="http://schemas.microsoft.com/office/powerpoint/2010/main" val="1985221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5162-472A-4647-976E-F9A720370C34}"/>
              </a:ext>
            </a:extLst>
          </p:cNvPr>
          <p:cNvSpPr>
            <a:spLocks noGrp="1"/>
          </p:cNvSpPr>
          <p:nvPr>
            <p:ph type="title"/>
          </p:nvPr>
        </p:nvSpPr>
        <p:spPr/>
        <p:txBody>
          <a:bodyPr/>
          <a:lstStyle/>
          <a:p>
            <a:r>
              <a:rPr lang="en-US" dirty="0"/>
              <a:t>Minimal Mutants</a:t>
            </a:r>
          </a:p>
        </p:txBody>
      </p:sp>
      <p:sp>
        <p:nvSpPr>
          <p:cNvPr id="3" name="Content Placeholder 2">
            <a:extLst>
              <a:ext uri="{FF2B5EF4-FFF2-40B4-BE49-F238E27FC236}">
                <a16:creationId xmlns:a16="http://schemas.microsoft.com/office/drawing/2014/main" id="{9CD44BF9-79D7-4C44-84F6-1379A7087387}"/>
              </a:ext>
            </a:extLst>
          </p:cNvPr>
          <p:cNvSpPr>
            <a:spLocks noGrp="1"/>
          </p:cNvSpPr>
          <p:nvPr>
            <p:ph idx="1"/>
          </p:nvPr>
        </p:nvSpPr>
        <p:spPr/>
        <p:txBody>
          <a:bodyPr/>
          <a:lstStyle/>
          <a:p>
            <a:r>
              <a:rPr lang="en-US" dirty="0"/>
              <a:t>Proxies to find the mutants that are harder to kill among the generated ones</a:t>
            </a:r>
          </a:p>
          <a:p>
            <a:endParaRPr lang="en-US" dirty="0"/>
          </a:p>
          <a:p>
            <a:r>
              <a:rPr lang="en-US" dirty="0"/>
              <a:t>Dynamic </a:t>
            </a:r>
            <a:r>
              <a:rPr lang="en-US" dirty="0" err="1"/>
              <a:t>Subsumption</a:t>
            </a:r>
            <a:r>
              <a:rPr lang="en-US" dirty="0"/>
              <a:t>:</a:t>
            </a:r>
          </a:p>
        </p:txBody>
      </p:sp>
      <p:sp>
        <p:nvSpPr>
          <p:cNvPr id="5" name="Rectangle 4">
            <a:extLst>
              <a:ext uri="{FF2B5EF4-FFF2-40B4-BE49-F238E27FC236}">
                <a16:creationId xmlns:a16="http://schemas.microsoft.com/office/drawing/2014/main" id="{0B84C943-1A0D-BF42-8213-15A61279D893}"/>
              </a:ext>
            </a:extLst>
          </p:cNvPr>
          <p:cNvSpPr/>
          <p:nvPr/>
        </p:nvSpPr>
        <p:spPr>
          <a:xfrm>
            <a:off x="1906072" y="4765183"/>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6" name="Rectangle 5">
            <a:extLst>
              <a:ext uri="{FF2B5EF4-FFF2-40B4-BE49-F238E27FC236}">
                <a16:creationId xmlns:a16="http://schemas.microsoft.com/office/drawing/2014/main" id="{64A1AA0E-E13E-1C48-8C51-ABE53093F810}"/>
              </a:ext>
            </a:extLst>
          </p:cNvPr>
          <p:cNvSpPr/>
          <p:nvPr/>
        </p:nvSpPr>
        <p:spPr>
          <a:xfrm>
            <a:off x="2530697"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sp>
        <p:nvSpPr>
          <p:cNvPr id="7" name="Rectangle 6">
            <a:extLst>
              <a:ext uri="{FF2B5EF4-FFF2-40B4-BE49-F238E27FC236}">
                <a16:creationId xmlns:a16="http://schemas.microsoft.com/office/drawing/2014/main" id="{AE33991D-6C01-DE41-8F1A-9636F6AC4ECA}"/>
              </a:ext>
            </a:extLst>
          </p:cNvPr>
          <p:cNvSpPr/>
          <p:nvPr/>
        </p:nvSpPr>
        <p:spPr>
          <a:xfrm>
            <a:off x="3186445"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t3</a:t>
            </a:r>
          </a:p>
        </p:txBody>
      </p:sp>
      <p:sp>
        <p:nvSpPr>
          <p:cNvPr id="8" name="TextBox 7">
            <a:extLst>
              <a:ext uri="{FF2B5EF4-FFF2-40B4-BE49-F238E27FC236}">
                <a16:creationId xmlns:a16="http://schemas.microsoft.com/office/drawing/2014/main" id="{9380FAF3-2572-7742-AF55-96C2812A793E}"/>
              </a:ext>
            </a:extLst>
          </p:cNvPr>
          <p:cNvSpPr txBox="1"/>
          <p:nvPr/>
        </p:nvSpPr>
        <p:spPr>
          <a:xfrm>
            <a:off x="2530697" y="4001294"/>
            <a:ext cx="782526" cy="523220"/>
          </a:xfrm>
          <a:prstGeom prst="rect">
            <a:avLst/>
          </a:prstGeom>
          <a:noFill/>
        </p:spPr>
        <p:txBody>
          <a:bodyPr wrap="square" rtlCol="0">
            <a:spAutoFit/>
          </a:bodyPr>
          <a:lstStyle/>
          <a:p>
            <a:r>
              <a:rPr lang="en-US" sz="2800" i="1" dirty="0"/>
              <a:t>m</a:t>
            </a:r>
            <a:endParaRPr lang="en-US" i="1" dirty="0"/>
          </a:p>
        </p:txBody>
      </p:sp>
      <p:sp>
        <p:nvSpPr>
          <p:cNvPr id="9" name="Rectangle 8">
            <a:extLst>
              <a:ext uri="{FF2B5EF4-FFF2-40B4-BE49-F238E27FC236}">
                <a16:creationId xmlns:a16="http://schemas.microsoft.com/office/drawing/2014/main" id="{43E6AF90-7F9C-974E-B054-7934CDB43BD3}"/>
              </a:ext>
            </a:extLst>
          </p:cNvPr>
          <p:cNvSpPr/>
          <p:nvPr/>
        </p:nvSpPr>
        <p:spPr>
          <a:xfrm>
            <a:off x="6220495" y="4765183"/>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10" name="Rectangle 9">
            <a:extLst>
              <a:ext uri="{FF2B5EF4-FFF2-40B4-BE49-F238E27FC236}">
                <a16:creationId xmlns:a16="http://schemas.microsoft.com/office/drawing/2014/main" id="{C5A2D16D-104A-4746-92C6-85583DBEF51B}"/>
              </a:ext>
            </a:extLst>
          </p:cNvPr>
          <p:cNvSpPr/>
          <p:nvPr/>
        </p:nvSpPr>
        <p:spPr>
          <a:xfrm>
            <a:off x="6845120"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sp>
        <p:nvSpPr>
          <p:cNvPr id="11" name="Rectangle 10">
            <a:extLst>
              <a:ext uri="{FF2B5EF4-FFF2-40B4-BE49-F238E27FC236}">
                <a16:creationId xmlns:a16="http://schemas.microsoft.com/office/drawing/2014/main" id="{C2E2DCB4-5DF4-934E-9AE4-5EDF6E0EC610}"/>
              </a:ext>
            </a:extLst>
          </p:cNvPr>
          <p:cNvSpPr/>
          <p:nvPr/>
        </p:nvSpPr>
        <p:spPr>
          <a:xfrm>
            <a:off x="7500868"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t3</a:t>
            </a:r>
          </a:p>
        </p:txBody>
      </p:sp>
      <p:sp>
        <p:nvSpPr>
          <p:cNvPr id="12" name="TextBox 11">
            <a:extLst>
              <a:ext uri="{FF2B5EF4-FFF2-40B4-BE49-F238E27FC236}">
                <a16:creationId xmlns:a16="http://schemas.microsoft.com/office/drawing/2014/main" id="{D6138CA9-5162-7A48-97B1-A21094286624}"/>
              </a:ext>
            </a:extLst>
          </p:cNvPr>
          <p:cNvSpPr txBox="1"/>
          <p:nvPr/>
        </p:nvSpPr>
        <p:spPr>
          <a:xfrm>
            <a:off x="6845120" y="4001294"/>
            <a:ext cx="782526" cy="523220"/>
          </a:xfrm>
          <a:prstGeom prst="rect">
            <a:avLst/>
          </a:prstGeom>
          <a:noFill/>
        </p:spPr>
        <p:txBody>
          <a:bodyPr wrap="square" rtlCol="0">
            <a:spAutoFit/>
          </a:bodyPr>
          <a:lstStyle/>
          <a:p>
            <a:r>
              <a:rPr lang="en-US" sz="2800" i="1" dirty="0"/>
              <a:t>m’</a:t>
            </a:r>
            <a:endParaRPr lang="en-US" i="1" dirty="0"/>
          </a:p>
        </p:txBody>
      </p:sp>
      <p:sp>
        <p:nvSpPr>
          <p:cNvPr id="13" name="Rectangle 12">
            <a:extLst>
              <a:ext uri="{FF2B5EF4-FFF2-40B4-BE49-F238E27FC236}">
                <a16:creationId xmlns:a16="http://schemas.microsoft.com/office/drawing/2014/main" id="{09F31783-C71C-1F40-A7F3-BA3FE69A11B1}"/>
              </a:ext>
            </a:extLst>
          </p:cNvPr>
          <p:cNvSpPr/>
          <p:nvPr/>
        </p:nvSpPr>
        <p:spPr>
          <a:xfrm>
            <a:off x="8146961" y="4778062"/>
            <a:ext cx="425003" cy="32197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t4</a:t>
            </a:r>
          </a:p>
        </p:txBody>
      </p:sp>
      <p:sp>
        <p:nvSpPr>
          <p:cNvPr id="4" name="TextBox 3">
            <a:extLst>
              <a:ext uri="{FF2B5EF4-FFF2-40B4-BE49-F238E27FC236}">
                <a16:creationId xmlns:a16="http://schemas.microsoft.com/office/drawing/2014/main" id="{CE0D5336-5D03-2347-A926-92519C5279C5}"/>
              </a:ext>
            </a:extLst>
          </p:cNvPr>
          <p:cNvSpPr txBox="1"/>
          <p:nvPr/>
        </p:nvSpPr>
        <p:spPr>
          <a:xfrm>
            <a:off x="3579285" y="4001294"/>
            <a:ext cx="2673374" cy="892552"/>
          </a:xfrm>
          <a:prstGeom prst="rect">
            <a:avLst/>
          </a:prstGeom>
          <a:noFill/>
        </p:spPr>
        <p:txBody>
          <a:bodyPr wrap="square" rtlCol="0">
            <a:spAutoFit/>
          </a:bodyPr>
          <a:lstStyle/>
          <a:p>
            <a:pPr algn="ctr"/>
            <a:r>
              <a:rPr lang="en-US" sz="2800" dirty="0">
                <a:solidFill>
                  <a:srgbClr val="FF0000"/>
                </a:solidFill>
              </a:rPr>
              <a:t>subsumes</a:t>
            </a:r>
            <a:br>
              <a:rPr lang="en-US" sz="2800" dirty="0">
                <a:solidFill>
                  <a:srgbClr val="FF0000"/>
                </a:solidFill>
              </a:rPr>
            </a:br>
            <a:r>
              <a:rPr lang="en-US" sz="2400" dirty="0">
                <a:solidFill>
                  <a:srgbClr val="FF0000"/>
                </a:solidFill>
              </a:rPr>
              <a:t>(harder to kill than)</a:t>
            </a:r>
            <a:endParaRPr lang="en-US" sz="2800" dirty="0">
              <a:solidFill>
                <a:srgbClr val="FF0000"/>
              </a:solidFill>
            </a:endParaRPr>
          </a:p>
        </p:txBody>
      </p:sp>
      <p:sp>
        <p:nvSpPr>
          <p:cNvPr id="16" name="Rectangle 15">
            <a:extLst>
              <a:ext uri="{FF2B5EF4-FFF2-40B4-BE49-F238E27FC236}">
                <a16:creationId xmlns:a16="http://schemas.microsoft.com/office/drawing/2014/main" id="{946C08BF-C448-5040-8EF5-CE807B731769}"/>
              </a:ext>
            </a:extLst>
          </p:cNvPr>
          <p:cNvSpPr/>
          <p:nvPr/>
        </p:nvSpPr>
        <p:spPr>
          <a:xfrm>
            <a:off x="4014272" y="6212983"/>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17" name="Rectangle 16">
            <a:extLst>
              <a:ext uri="{FF2B5EF4-FFF2-40B4-BE49-F238E27FC236}">
                <a16:creationId xmlns:a16="http://schemas.microsoft.com/office/drawing/2014/main" id="{4CB67033-7C65-804B-81EB-1A32B8856146}"/>
              </a:ext>
            </a:extLst>
          </p:cNvPr>
          <p:cNvSpPr/>
          <p:nvPr/>
        </p:nvSpPr>
        <p:spPr>
          <a:xfrm>
            <a:off x="4638897" y="62258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sp>
        <p:nvSpPr>
          <p:cNvPr id="18" name="Rectangle 17">
            <a:extLst>
              <a:ext uri="{FF2B5EF4-FFF2-40B4-BE49-F238E27FC236}">
                <a16:creationId xmlns:a16="http://schemas.microsoft.com/office/drawing/2014/main" id="{8BAD80AF-7490-8943-BF81-BE6CAD170945}"/>
              </a:ext>
            </a:extLst>
          </p:cNvPr>
          <p:cNvSpPr/>
          <p:nvPr/>
        </p:nvSpPr>
        <p:spPr>
          <a:xfrm>
            <a:off x="5294645" y="62258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t4</a:t>
            </a:r>
          </a:p>
        </p:txBody>
      </p:sp>
      <p:sp>
        <p:nvSpPr>
          <p:cNvPr id="19" name="TextBox 18">
            <a:extLst>
              <a:ext uri="{FF2B5EF4-FFF2-40B4-BE49-F238E27FC236}">
                <a16:creationId xmlns:a16="http://schemas.microsoft.com/office/drawing/2014/main" id="{8224BB43-F1D6-4740-8807-F15C6004E726}"/>
              </a:ext>
            </a:extLst>
          </p:cNvPr>
          <p:cNvSpPr txBox="1"/>
          <p:nvPr/>
        </p:nvSpPr>
        <p:spPr>
          <a:xfrm>
            <a:off x="4638897" y="5449094"/>
            <a:ext cx="782526" cy="523220"/>
          </a:xfrm>
          <a:prstGeom prst="rect">
            <a:avLst/>
          </a:prstGeom>
          <a:noFill/>
        </p:spPr>
        <p:txBody>
          <a:bodyPr wrap="square" rtlCol="0">
            <a:spAutoFit/>
          </a:bodyPr>
          <a:lstStyle/>
          <a:p>
            <a:r>
              <a:rPr lang="en-US" sz="2800" i="1" dirty="0"/>
              <a:t>m’’</a:t>
            </a:r>
            <a:endParaRPr lang="en-US" i="1" dirty="0"/>
          </a:p>
        </p:txBody>
      </p:sp>
    </p:spTree>
    <p:extLst>
      <p:ext uri="{BB962C8B-B14F-4D97-AF65-F5344CB8AC3E}">
        <p14:creationId xmlns:p14="http://schemas.microsoft.com/office/powerpoint/2010/main" val="3109962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5162-472A-4647-976E-F9A720370C34}"/>
              </a:ext>
            </a:extLst>
          </p:cNvPr>
          <p:cNvSpPr>
            <a:spLocks noGrp="1"/>
          </p:cNvSpPr>
          <p:nvPr>
            <p:ph type="title"/>
          </p:nvPr>
        </p:nvSpPr>
        <p:spPr/>
        <p:txBody>
          <a:bodyPr/>
          <a:lstStyle/>
          <a:p>
            <a:r>
              <a:rPr lang="en-US" dirty="0"/>
              <a:t>Minimal Mutants</a:t>
            </a:r>
          </a:p>
        </p:txBody>
      </p:sp>
      <p:sp>
        <p:nvSpPr>
          <p:cNvPr id="3" name="Content Placeholder 2">
            <a:extLst>
              <a:ext uri="{FF2B5EF4-FFF2-40B4-BE49-F238E27FC236}">
                <a16:creationId xmlns:a16="http://schemas.microsoft.com/office/drawing/2014/main" id="{9CD44BF9-79D7-4C44-84F6-1379A7087387}"/>
              </a:ext>
            </a:extLst>
          </p:cNvPr>
          <p:cNvSpPr>
            <a:spLocks noGrp="1"/>
          </p:cNvSpPr>
          <p:nvPr>
            <p:ph idx="1"/>
          </p:nvPr>
        </p:nvSpPr>
        <p:spPr/>
        <p:txBody>
          <a:bodyPr/>
          <a:lstStyle/>
          <a:p>
            <a:r>
              <a:rPr lang="en-US" dirty="0"/>
              <a:t>Proxies to find the mutants that are harder to kill among the generated ones</a:t>
            </a:r>
          </a:p>
          <a:p>
            <a:endParaRPr lang="en-US" dirty="0"/>
          </a:p>
          <a:p>
            <a:r>
              <a:rPr lang="en-US" dirty="0"/>
              <a:t>Dynamic </a:t>
            </a:r>
            <a:r>
              <a:rPr lang="en-US" dirty="0" err="1"/>
              <a:t>Subsumption</a:t>
            </a:r>
            <a:r>
              <a:rPr lang="en-US" dirty="0"/>
              <a:t>:</a:t>
            </a:r>
          </a:p>
        </p:txBody>
      </p:sp>
      <p:sp>
        <p:nvSpPr>
          <p:cNvPr id="5" name="Rectangle 4">
            <a:extLst>
              <a:ext uri="{FF2B5EF4-FFF2-40B4-BE49-F238E27FC236}">
                <a16:creationId xmlns:a16="http://schemas.microsoft.com/office/drawing/2014/main" id="{0B84C943-1A0D-BF42-8213-15A61279D893}"/>
              </a:ext>
            </a:extLst>
          </p:cNvPr>
          <p:cNvSpPr/>
          <p:nvPr/>
        </p:nvSpPr>
        <p:spPr>
          <a:xfrm>
            <a:off x="1906072" y="4765183"/>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6" name="Rectangle 5">
            <a:extLst>
              <a:ext uri="{FF2B5EF4-FFF2-40B4-BE49-F238E27FC236}">
                <a16:creationId xmlns:a16="http://schemas.microsoft.com/office/drawing/2014/main" id="{64A1AA0E-E13E-1C48-8C51-ABE53093F810}"/>
              </a:ext>
            </a:extLst>
          </p:cNvPr>
          <p:cNvSpPr/>
          <p:nvPr/>
        </p:nvSpPr>
        <p:spPr>
          <a:xfrm>
            <a:off x="2530697"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sp>
        <p:nvSpPr>
          <p:cNvPr id="7" name="Rectangle 6">
            <a:extLst>
              <a:ext uri="{FF2B5EF4-FFF2-40B4-BE49-F238E27FC236}">
                <a16:creationId xmlns:a16="http://schemas.microsoft.com/office/drawing/2014/main" id="{AE33991D-6C01-DE41-8F1A-9636F6AC4ECA}"/>
              </a:ext>
            </a:extLst>
          </p:cNvPr>
          <p:cNvSpPr/>
          <p:nvPr/>
        </p:nvSpPr>
        <p:spPr>
          <a:xfrm>
            <a:off x="3186445"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t3</a:t>
            </a:r>
          </a:p>
        </p:txBody>
      </p:sp>
      <p:sp>
        <p:nvSpPr>
          <p:cNvPr id="8" name="TextBox 7">
            <a:extLst>
              <a:ext uri="{FF2B5EF4-FFF2-40B4-BE49-F238E27FC236}">
                <a16:creationId xmlns:a16="http://schemas.microsoft.com/office/drawing/2014/main" id="{9380FAF3-2572-7742-AF55-96C2812A793E}"/>
              </a:ext>
            </a:extLst>
          </p:cNvPr>
          <p:cNvSpPr txBox="1"/>
          <p:nvPr/>
        </p:nvSpPr>
        <p:spPr>
          <a:xfrm>
            <a:off x="2530697" y="4001294"/>
            <a:ext cx="782526" cy="523220"/>
          </a:xfrm>
          <a:prstGeom prst="rect">
            <a:avLst/>
          </a:prstGeom>
          <a:noFill/>
        </p:spPr>
        <p:txBody>
          <a:bodyPr wrap="square" rtlCol="0">
            <a:spAutoFit/>
          </a:bodyPr>
          <a:lstStyle/>
          <a:p>
            <a:r>
              <a:rPr lang="en-US" sz="2800" i="1" dirty="0"/>
              <a:t>m</a:t>
            </a:r>
            <a:endParaRPr lang="en-US" i="1" dirty="0"/>
          </a:p>
        </p:txBody>
      </p:sp>
      <p:sp>
        <p:nvSpPr>
          <p:cNvPr id="9" name="Rectangle 8">
            <a:extLst>
              <a:ext uri="{FF2B5EF4-FFF2-40B4-BE49-F238E27FC236}">
                <a16:creationId xmlns:a16="http://schemas.microsoft.com/office/drawing/2014/main" id="{43E6AF90-7F9C-974E-B054-7934CDB43BD3}"/>
              </a:ext>
            </a:extLst>
          </p:cNvPr>
          <p:cNvSpPr/>
          <p:nvPr/>
        </p:nvSpPr>
        <p:spPr>
          <a:xfrm>
            <a:off x="6220495" y="4765183"/>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10" name="Rectangle 9">
            <a:extLst>
              <a:ext uri="{FF2B5EF4-FFF2-40B4-BE49-F238E27FC236}">
                <a16:creationId xmlns:a16="http://schemas.microsoft.com/office/drawing/2014/main" id="{C5A2D16D-104A-4746-92C6-85583DBEF51B}"/>
              </a:ext>
            </a:extLst>
          </p:cNvPr>
          <p:cNvSpPr/>
          <p:nvPr/>
        </p:nvSpPr>
        <p:spPr>
          <a:xfrm>
            <a:off x="6845120"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sp>
        <p:nvSpPr>
          <p:cNvPr id="11" name="Rectangle 10">
            <a:extLst>
              <a:ext uri="{FF2B5EF4-FFF2-40B4-BE49-F238E27FC236}">
                <a16:creationId xmlns:a16="http://schemas.microsoft.com/office/drawing/2014/main" id="{C2E2DCB4-5DF4-934E-9AE4-5EDF6E0EC610}"/>
              </a:ext>
            </a:extLst>
          </p:cNvPr>
          <p:cNvSpPr/>
          <p:nvPr/>
        </p:nvSpPr>
        <p:spPr>
          <a:xfrm>
            <a:off x="7500868" y="47780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t3</a:t>
            </a:r>
          </a:p>
        </p:txBody>
      </p:sp>
      <p:sp>
        <p:nvSpPr>
          <p:cNvPr id="12" name="TextBox 11">
            <a:extLst>
              <a:ext uri="{FF2B5EF4-FFF2-40B4-BE49-F238E27FC236}">
                <a16:creationId xmlns:a16="http://schemas.microsoft.com/office/drawing/2014/main" id="{D6138CA9-5162-7A48-97B1-A21094286624}"/>
              </a:ext>
            </a:extLst>
          </p:cNvPr>
          <p:cNvSpPr txBox="1"/>
          <p:nvPr/>
        </p:nvSpPr>
        <p:spPr>
          <a:xfrm>
            <a:off x="6845120" y="4001294"/>
            <a:ext cx="782526" cy="523220"/>
          </a:xfrm>
          <a:prstGeom prst="rect">
            <a:avLst/>
          </a:prstGeom>
          <a:noFill/>
        </p:spPr>
        <p:txBody>
          <a:bodyPr wrap="square" rtlCol="0">
            <a:spAutoFit/>
          </a:bodyPr>
          <a:lstStyle/>
          <a:p>
            <a:r>
              <a:rPr lang="en-US" sz="2800" i="1" dirty="0"/>
              <a:t>m’</a:t>
            </a:r>
            <a:endParaRPr lang="en-US" i="1" dirty="0"/>
          </a:p>
        </p:txBody>
      </p:sp>
      <p:sp>
        <p:nvSpPr>
          <p:cNvPr id="13" name="Rectangle 12">
            <a:extLst>
              <a:ext uri="{FF2B5EF4-FFF2-40B4-BE49-F238E27FC236}">
                <a16:creationId xmlns:a16="http://schemas.microsoft.com/office/drawing/2014/main" id="{09F31783-C71C-1F40-A7F3-BA3FE69A11B1}"/>
              </a:ext>
            </a:extLst>
          </p:cNvPr>
          <p:cNvSpPr/>
          <p:nvPr/>
        </p:nvSpPr>
        <p:spPr>
          <a:xfrm>
            <a:off x="8146961" y="4778062"/>
            <a:ext cx="425003" cy="32197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t4</a:t>
            </a:r>
          </a:p>
        </p:txBody>
      </p:sp>
      <p:sp>
        <p:nvSpPr>
          <p:cNvPr id="16" name="Rectangle 15">
            <a:extLst>
              <a:ext uri="{FF2B5EF4-FFF2-40B4-BE49-F238E27FC236}">
                <a16:creationId xmlns:a16="http://schemas.microsoft.com/office/drawing/2014/main" id="{946C08BF-C448-5040-8EF5-CE807B731769}"/>
              </a:ext>
            </a:extLst>
          </p:cNvPr>
          <p:cNvSpPr/>
          <p:nvPr/>
        </p:nvSpPr>
        <p:spPr>
          <a:xfrm>
            <a:off x="4014272" y="6212983"/>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t1</a:t>
            </a:r>
          </a:p>
        </p:txBody>
      </p:sp>
      <p:sp>
        <p:nvSpPr>
          <p:cNvPr id="17" name="Rectangle 16">
            <a:extLst>
              <a:ext uri="{FF2B5EF4-FFF2-40B4-BE49-F238E27FC236}">
                <a16:creationId xmlns:a16="http://schemas.microsoft.com/office/drawing/2014/main" id="{4CB67033-7C65-804B-81EB-1A32B8856146}"/>
              </a:ext>
            </a:extLst>
          </p:cNvPr>
          <p:cNvSpPr/>
          <p:nvPr/>
        </p:nvSpPr>
        <p:spPr>
          <a:xfrm>
            <a:off x="4638897" y="62258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t2</a:t>
            </a:r>
          </a:p>
        </p:txBody>
      </p:sp>
      <p:sp>
        <p:nvSpPr>
          <p:cNvPr id="18" name="Rectangle 17">
            <a:extLst>
              <a:ext uri="{FF2B5EF4-FFF2-40B4-BE49-F238E27FC236}">
                <a16:creationId xmlns:a16="http://schemas.microsoft.com/office/drawing/2014/main" id="{8BAD80AF-7490-8943-BF81-BE6CAD170945}"/>
              </a:ext>
            </a:extLst>
          </p:cNvPr>
          <p:cNvSpPr/>
          <p:nvPr/>
        </p:nvSpPr>
        <p:spPr>
          <a:xfrm>
            <a:off x="5294645" y="6225862"/>
            <a:ext cx="425003"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t4</a:t>
            </a:r>
          </a:p>
        </p:txBody>
      </p:sp>
      <p:sp>
        <p:nvSpPr>
          <p:cNvPr id="19" name="TextBox 18">
            <a:extLst>
              <a:ext uri="{FF2B5EF4-FFF2-40B4-BE49-F238E27FC236}">
                <a16:creationId xmlns:a16="http://schemas.microsoft.com/office/drawing/2014/main" id="{8224BB43-F1D6-4740-8807-F15C6004E726}"/>
              </a:ext>
            </a:extLst>
          </p:cNvPr>
          <p:cNvSpPr txBox="1"/>
          <p:nvPr/>
        </p:nvSpPr>
        <p:spPr>
          <a:xfrm>
            <a:off x="4638897" y="5449094"/>
            <a:ext cx="782526" cy="523220"/>
          </a:xfrm>
          <a:prstGeom prst="rect">
            <a:avLst/>
          </a:prstGeom>
          <a:noFill/>
        </p:spPr>
        <p:txBody>
          <a:bodyPr wrap="square" rtlCol="0">
            <a:spAutoFit/>
          </a:bodyPr>
          <a:lstStyle/>
          <a:p>
            <a:r>
              <a:rPr lang="en-US" sz="2800" i="1" dirty="0"/>
              <a:t>m’’</a:t>
            </a:r>
            <a:endParaRPr lang="en-US" i="1" dirty="0"/>
          </a:p>
        </p:txBody>
      </p:sp>
      <p:sp>
        <p:nvSpPr>
          <p:cNvPr id="15" name="Freeform 14">
            <a:extLst>
              <a:ext uri="{FF2B5EF4-FFF2-40B4-BE49-F238E27FC236}">
                <a16:creationId xmlns:a16="http://schemas.microsoft.com/office/drawing/2014/main" id="{22B76835-4F4F-4045-B76B-1D9663BB39A0}"/>
              </a:ext>
            </a:extLst>
          </p:cNvPr>
          <p:cNvSpPr/>
          <p:nvPr/>
        </p:nvSpPr>
        <p:spPr>
          <a:xfrm>
            <a:off x="1663700" y="4000500"/>
            <a:ext cx="4236465" cy="2654300"/>
          </a:xfrm>
          <a:custGeom>
            <a:avLst/>
            <a:gdLst>
              <a:gd name="connsiteX0" fmla="*/ 2133600 w 4236465"/>
              <a:gd name="connsiteY0" fmla="*/ 901700 h 2654300"/>
              <a:gd name="connsiteX1" fmla="*/ 2057400 w 4236465"/>
              <a:gd name="connsiteY1" fmla="*/ 812800 h 2654300"/>
              <a:gd name="connsiteX2" fmla="*/ 1981200 w 4236465"/>
              <a:gd name="connsiteY2" fmla="*/ 749300 h 2654300"/>
              <a:gd name="connsiteX3" fmla="*/ 1955800 w 4236465"/>
              <a:gd name="connsiteY3" fmla="*/ 711200 h 2654300"/>
              <a:gd name="connsiteX4" fmla="*/ 1917700 w 4236465"/>
              <a:gd name="connsiteY4" fmla="*/ 673100 h 2654300"/>
              <a:gd name="connsiteX5" fmla="*/ 1892300 w 4236465"/>
              <a:gd name="connsiteY5" fmla="*/ 635000 h 2654300"/>
              <a:gd name="connsiteX6" fmla="*/ 1854200 w 4236465"/>
              <a:gd name="connsiteY6" fmla="*/ 609600 h 2654300"/>
              <a:gd name="connsiteX7" fmla="*/ 1816100 w 4236465"/>
              <a:gd name="connsiteY7" fmla="*/ 571500 h 2654300"/>
              <a:gd name="connsiteX8" fmla="*/ 1778000 w 4236465"/>
              <a:gd name="connsiteY8" fmla="*/ 546100 h 2654300"/>
              <a:gd name="connsiteX9" fmla="*/ 1739900 w 4236465"/>
              <a:gd name="connsiteY9" fmla="*/ 508000 h 2654300"/>
              <a:gd name="connsiteX10" fmla="*/ 1663700 w 4236465"/>
              <a:gd name="connsiteY10" fmla="*/ 457200 h 2654300"/>
              <a:gd name="connsiteX11" fmla="*/ 1587500 w 4236465"/>
              <a:gd name="connsiteY11" fmla="*/ 406400 h 2654300"/>
              <a:gd name="connsiteX12" fmla="*/ 1524000 w 4236465"/>
              <a:gd name="connsiteY12" fmla="*/ 330200 h 2654300"/>
              <a:gd name="connsiteX13" fmla="*/ 1409700 w 4236465"/>
              <a:gd name="connsiteY13" fmla="*/ 254000 h 2654300"/>
              <a:gd name="connsiteX14" fmla="*/ 1295400 w 4236465"/>
              <a:gd name="connsiteY14" fmla="*/ 177800 h 2654300"/>
              <a:gd name="connsiteX15" fmla="*/ 1257300 w 4236465"/>
              <a:gd name="connsiteY15" fmla="*/ 152400 h 2654300"/>
              <a:gd name="connsiteX16" fmla="*/ 1219200 w 4236465"/>
              <a:gd name="connsiteY16" fmla="*/ 139700 h 2654300"/>
              <a:gd name="connsiteX17" fmla="*/ 1143000 w 4236465"/>
              <a:gd name="connsiteY17" fmla="*/ 88900 h 2654300"/>
              <a:gd name="connsiteX18" fmla="*/ 1104900 w 4236465"/>
              <a:gd name="connsiteY18" fmla="*/ 76200 h 2654300"/>
              <a:gd name="connsiteX19" fmla="*/ 1028700 w 4236465"/>
              <a:gd name="connsiteY19" fmla="*/ 25400 h 2654300"/>
              <a:gd name="connsiteX20" fmla="*/ 939800 w 4236465"/>
              <a:gd name="connsiteY20" fmla="*/ 0 h 2654300"/>
              <a:gd name="connsiteX21" fmla="*/ 457200 w 4236465"/>
              <a:gd name="connsiteY21" fmla="*/ 12700 h 2654300"/>
              <a:gd name="connsiteX22" fmla="*/ 381000 w 4236465"/>
              <a:gd name="connsiteY22" fmla="*/ 38100 h 2654300"/>
              <a:gd name="connsiteX23" fmla="*/ 342900 w 4236465"/>
              <a:gd name="connsiteY23" fmla="*/ 50800 h 2654300"/>
              <a:gd name="connsiteX24" fmla="*/ 304800 w 4236465"/>
              <a:gd name="connsiteY24" fmla="*/ 63500 h 2654300"/>
              <a:gd name="connsiteX25" fmla="*/ 266700 w 4236465"/>
              <a:gd name="connsiteY25" fmla="*/ 88900 h 2654300"/>
              <a:gd name="connsiteX26" fmla="*/ 215900 w 4236465"/>
              <a:gd name="connsiteY26" fmla="*/ 101600 h 2654300"/>
              <a:gd name="connsiteX27" fmla="*/ 177800 w 4236465"/>
              <a:gd name="connsiteY27" fmla="*/ 114300 h 2654300"/>
              <a:gd name="connsiteX28" fmla="*/ 127000 w 4236465"/>
              <a:gd name="connsiteY28" fmla="*/ 177800 h 2654300"/>
              <a:gd name="connsiteX29" fmla="*/ 50800 w 4236465"/>
              <a:gd name="connsiteY29" fmla="*/ 304800 h 2654300"/>
              <a:gd name="connsiteX30" fmla="*/ 25400 w 4236465"/>
              <a:gd name="connsiteY30" fmla="*/ 393700 h 2654300"/>
              <a:gd name="connsiteX31" fmla="*/ 0 w 4236465"/>
              <a:gd name="connsiteY31" fmla="*/ 469900 h 2654300"/>
              <a:gd name="connsiteX32" fmla="*/ 12700 w 4236465"/>
              <a:gd name="connsiteY32" fmla="*/ 685800 h 2654300"/>
              <a:gd name="connsiteX33" fmla="*/ 25400 w 4236465"/>
              <a:gd name="connsiteY33" fmla="*/ 723900 h 2654300"/>
              <a:gd name="connsiteX34" fmla="*/ 76200 w 4236465"/>
              <a:gd name="connsiteY34" fmla="*/ 800100 h 2654300"/>
              <a:gd name="connsiteX35" fmla="*/ 101600 w 4236465"/>
              <a:gd name="connsiteY35" fmla="*/ 838200 h 2654300"/>
              <a:gd name="connsiteX36" fmla="*/ 127000 w 4236465"/>
              <a:gd name="connsiteY36" fmla="*/ 876300 h 2654300"/>
              <a:gd name="connsiteX37" fmla="*/ 152400 w 4236465"/>
              <a:gd name="connsiteY37" fmla="*/ 914400 h 2654300"/>
              <a:gd name="connsiteX38" fmla="*/ 228600 w 4236465"/>
              <a:gd name="connsiteY38" fmla="*/ 990600 h 2654300"/>
              <a:gd name="connsiteX39" fmla="*/ 266700 w 4236465"/>
              <a:gd name="connsiteY39" fmla="*/ 1028700 h 2654300"/>
              <a:gd name="connsiteX40" fmla="*/ 368300 w 4236465"/>
              <a:gd name="connsiteY40" fmla="*/ 1143000 h 2654300"/>
              <a:gd name="connsiteX41" fmla="*/ 406400 w 4236465"/>
              <a:gd name="connsiteY41" fmla="*/ 1181100 h 2654300"/>
              <a:gd name="connsiteX42" fmla="*/ 444500 w 4236465"/>
              <a:gd name="connsiteY42" fmla="*/ 1219200 h 2654300"/>
              <a:gd name="connsiteX43" fmla="*/ 482600 w 4236465"/>
              <a:gd name="connsiteY43" fmla="*/ 1244600 h 2654300"/>
              <a:gd name="connsiteX44" fmla="*/ 520700 w 4236465"/>
              <a:gd name="connsiteY44" fmla="*/ 1282700 h 2654300"/>
              <a:gd name="connsiteX45" fmla="*/ 596900 w 4236465"/>
              <a:gd name="connsiteY45" fmla="*/ 1333500 h 2654300"/>
              <a:gd name="connsiteX46" fmla="*/ 749300 w 4236465"/>
              <a:gd name="connsiteY46" fmla="*/ 1435100 h 2654300"/>
              <a:gd name="connsiteX47" fmla="*/ 825500 w 4236465"/>
              <a:gd name="connsiteY47" fmla="*/ 1485900 h 2654300"/>
              <a:gd name="connsiteX48" fmla="*/ 863600 w 4236465"/>
              <a:gd name="connsiteY48" fmla="*/ 1511300 h 2654300"/>
              <a:gd name="connsiteX49" fmla="*/ 927100 w 4236465"/>
              <a:gd name="connsiteY49" fmla="*/ 1574800 h 2654300"/>
              <a:gd name="connsiteX50" fmla="*/ 1003300 w 4236465"/>
              <a:gd name="connsiteY50" fmla="*/ 1651000 h 2654300"/>
              <a:gd name="connsiteX51" fmla="*/ 1041400 w 4236465"/>
              <a:gd name="connsiteY51" fmla="*/ 1689100 h 2654300"/>
              <a:gd name="connsiteX52" fmla="*/ 1117600 w 4236465"/>
              <a:gd name="connsiteY52" fmla="*/ 1739900 h 2654300"/>
              <a:gd name="connsiteX53" fmla="*/ 1155700 w 4236465"/>
              <a:gd name="connsiteY53" fmla="*/ 1778000 h 2654300"/>
              <a:gd name="connsiteX54" fmla="*/ 1206500 w 4236465"/>
              <a:gd name="connsiteY54" fmla="*/ 1803400 h 2654300"/>
              <a:gd name="connsiteX55" fmla="*/ 1244600 w 4236465"/>
              <a:gd name="connsiteY55" fmla="*/ 1841500 h 2654300"/>
              <a:gd name="connsiteX56" fmla="*/ 1371600 w 4236465"/>
              <a:gd name="connsiteY56" fmla="*/ 1930400 h 2654300"/>
              <a:gd name="connsiteX57" fmla="*/ 1460500 w 4236465"/>
              <a:gd name="connsiteY57" fmla="*/ 1993900 h 2654300"/>
              <a:gd name="connsiteX58" fmla="*/ 1524000 w 4236465"/>
              <a:gd name="connsiteY58" fmla="*/ 2044700 h 2654300"/>
              <a:gd name="connsiteX59" fmla="*/ 1549400 w 4236465"/>
              <a:gd name="connsiteY59" fmla="*/ 2082800 h 2654300"/>
              <a:gd name="connsiteX60" fmla="*/ 1587500 w 4236465"/>
              <a:gd name="connsiteY60" fmla="*/ 2108200 h 2654300"/>
              <a:gd name="connsiteX61" fmla="*/ 1663700 w 4236465"/>
              <a:gd name="connsiteY61" fmla="*/ 2184400 h 2654300"/>
              <a:gd name="connsiteX62" fmla="*/ 1714500 w 4236465"/>
              <a:gd name="connsiteY62" fmla="*/ 2222500 h 2654300"/>
              <a:gd name="connsiteX63" fmla="*/ 1790700 w 4236465"/>
              <a:gd name="connsiteY63" fmla="*/ 2273300 h 2654300"/>
              <a:gd name="connsiteX64" fmla="*/ 1828800 w 4236465"/>
              <a:gd name="connsiteY64" fmla="*/ 2298700 h 2654300"/>
              <a:gd name="connsiteX65" fmla="*/ 1879600 w 4236465"/>
              <a:gd name="connsiteY65" fmla="*/ 2336800 h 2654300"/>
              <a:gd name="connsiteX66" fmla="*/ 1917700 w 4236465"/>
              <a:gd name="connsiteY66" fmla="*/ 2349500 h 2654300"/>
              <a:gd name="connsiteX67" fmla="*/ 2032000 w 4236465"/>
              <a:gd name="connsiteY67" fmla="*/ 2413000 h 2654300"/>
              <a:gd name="connsiteX68" fmla="*/ 2070100 w 4236465"/>
              <a:gd name="connsiteY68" fmla="*/ 2451100 h 2654300"/>
              <a:gd name="connsiteX69" fmla="*/ 2108200 w 4236465"/>
              <a:gd name="connsiteY69" fmla="*/ 2463800 h 2654300"/>
              <a:gd name="connsiteX70" fmla="*/ 2159000 w 4236465"/>
              <a:gd name="connsiteY70" fmla="*/ 2489200 h 2654300"/>
              <a:gd name="connsiteX71" fmla="*/ 2247900 w 4236465"/>
              <a:gd name="connsiteY71" fmla="*/ 2514600 h 2654300"/>
              <a:gd name="connsiteX72" fmla="*/ 2286000 w 4236465"/>
              <a:gd name="connsiteY72" fmla="*/ 2540000 h 2654300"/>
              <a:gd name="connsiteX73" fmla="*/ 2413000 w 4236465"/>
              <a:gd name="connsiteY73" fmla="*/ 2565400 h 2654300"/>
              <a:gd name="connsiteX74" fmla="*/ 2463800 w 4236465"/>
              <a:gd name="connsiteY74" fmla="*/ 2578100 h 2654300"/>
              <a:gd name="connsiteX75" fmla="*/ 2540000 w 4236465"/>
              <a:gd name="connsiteY75" fmla="*/ 2603500 h 2654300"/>
              <a:gd name="connsiteX76" fmla="*/ 2578100 w 4236465"/>
              <a:gd name="connsiteY76" fmla="*/ 2616200 h 2654300"/>
              <a:gd name="connsiteX77" fmla="*/ 2628900 w 4236465"/>
              <a:gd name="connsiteY77" fmla="*/ 2628900 h 2654300"/>
              <a:gd name="connsiteX78" fmla="*/ 2667000 w 4236465"/>
              <a:gd name="connsiteY78" fmla="*/ 2641600 h 2654300"/>
              <a:gd name="connsiteX79" fmla="*/ 2755900 w 4236465"/>
              <a:gd name="connsiteY79" fmla="*/ 2654300 h 2654300"/>
              <a:gd name="connsiteX80" fmla="*/ 3898900 w 4236465"/>
              <a:gd name="connsiteY80" fmla="*/ 2641600 h 2654300"/>
              <a:gd name="connsiteX81" fmla="*/ 3949700 w 4236465"/>
              <a:gd name="connsiteY81" fmla="*/ 2616200 h 2654300"/>
              <a:gd name="connsiteX82" fmla="*/ 4064000 w 4236465"/>
              <a:gd name="connsiteY82" fmla="*/ 2565400 h 2654300"/>
              <a:gd name="connsiteX83" fmla="*/ 4102100 w 4236465"/>
              <a:gd name="connsiteY83" fmla="*/ 2552700 h 2654300"/>
              <a:gd name="connsiteX84" fmla="*/ 4178300 w 4236465"/>
              <a:gd name="connsiteY84" fmla="*/ 2501900 h 2654300"/>
              <a:gd name="connsiteX85" fmla="*/ 4216400 w 4236465"/>
              <a:gd name="connsiteY85" fmla="*/ 2476500 h 2654300"/>
              <a:gd name="connsiteX86" fmla="*/ 4216400 w 4236465"/>
              <a:gd name="connsiteY86" fmla="*/ 2235200 h 2654300"/>
              <a:gd name="connsiteX87" fmla="*/ 4191000 w 4236465"/>
              <a:gd name="connsiteY87" fmla="*/ 2146300 h 2654300"/>
              <a:gd name="connsiteX88" fmla="*/ 4165600 w 4236465"/>
              <a:gd name="connsiteY88" fmla="*/ 2108200 h 2654300"/>
              <a:gd name="connsiteX89" fmla="*/ 4102100 w 4236465"/>
              <a:gd name="connsiteY89" fmla="*/ 1993900 h 2654300"/>
              <a:gd name="connsiteX90" fmla="*/ 4064000 w 4236465"/>
              <a:gd name="connsiteY90" fmla="*/ 1943100 h 2654300"/>
              <a:gd name="connsiteX91" fmla="*/ 4038600 w 4236465"/>
              <a:gd name="connsiteY91" fmla="*/ 1905000 h 2654300"/>
              <a:gd name="connsiteX92" fmla="*/ 4000500 w 4236465"/>
              <a:gd name="connsiteY92" fmla="*/ 1879600 h 2654300"/>
              <a:gd name="connsiteX93" fmla="*/ 3924300 w 4236465"/>
              <a:gd name="connsiteY93" fmla="*/ 1803400 h 2654300"/>
              <a:gd name="connsiteX94" fmla="*/ 3886200 w 4236465"/>
              <a:gd name="connsiteY94" fmla="*/ 1778000 h 2654300"/>
              <a:gd name="connsiteX95" fmla="*/ 3848100 w 4236465"/>
              <a:gd name="connsiteY95" fmla="*/ 1739900 h 2654300"/>
              <a:gd name="connsiteX96" fmla="*/ 3771900 w 4236465"/>
              <a:gd name="connsiteY96" fmla="*/ 1689100 h 2654300"/>
              <a:gd name="connsiteX97" fmla="*/ 3657600 w 4236465"/>
              <a:gd name="connsiteY97" fmla="*/ 1587500 h 2654300"/>
              <a:gd name="connsiteX98" fmla="*/ 3619500 w 4236465"/>
              <a:gd name="connsiteY98" fmla="*/ 1574800 h 2654300"/>
              <a:gd name="connsiteX99" fmla="*/ 3543300 w 4236465"/>
              <a:gd name="connsiteY99" fmla="*/ 1524000 h 2654300"/>
              <a:gd name="connsiteX100" fmla="*/ 3467100 w 4236465"/>
              <a:gd name="connsiteY100" fmla="*/ 1485900 h 2654300"/>
              <a:gd name="connsiteX101" fmla="*/ 3429000 w 4236465"/>
              <a:gd name="connsiteY101" fmla="*/ 1473200 h 2654300"/>
              <a:gd name="connsiteX102" fmla="*/ 3390900 w 4236465"/>
              <a:gd name="connsiteY102" fmla="*/ 1447800 h 2654300"/>
              <a:gd name="connsiteX103" fmla="*/ 3314700 w 4236465"/>
              <a:gd name="connsiteY103" fmla="*/ 1422400 h 2654300"/>
              <a:gd name="connsiteX104" fmla="*/ 3276600 w 4236465"/>
              <a:gd name="connsiteY104" fmla="*/ 1409700 h 2654300"/>
              <a:gd name="connsiteX105" fmla="*/ 3238500 w 4236465"/>
              <a:gd name="connsiteY105" fmla="*/ 1384300 h 2654300"/>
              <a:gd name="connsiteX106" fmla="*/ 3162300 w 4236465"/>
              <a:gd name="connsiteY106" fmla="*/ 1358900 h 2654300"/>
              <a:gd name="connsiteX107" fmla="*/ 3124200 w 4236465"/>
              <a:gd name="connsiteY107" fmla="*/ 1333500 h 2654300"/>
              <a:gd name="connsiteX108" fmla="*/ 3048000 w 4236465"/>
              <a:gd name="connsiteY108" fmla="*/ 1308100 h 2654300"/>
              <a:gd name="connsiteX109" fmla="*/ 3009900 w 4236465"/>
              <a:gd name="connsiteY109" fmla="*/ 1282700 h 2654300"/>
              <a:gd name="connsiteX110" fmla="*/ 2933700 w 4236465"/>
              <a:gd name="connsiteY110" fmla="*/ 1257300 h 2654300"/>
              <a:gd name="connsiteX111" fmla="*/ 2819400 w 4236465"/>
              <a:gd name="connsiteY111" fmla="*/ 1206500 h 2654300"/>
              <a:gd name="connsiteX112" fmla="*/ 2781300 w 4236465"/>
              <a:gd name="connsiteY112" fmla="*/ 1193800 h 2654300"/>
              <a:gd name="connsiteX113" fmla="*/ 2692400 w 4236465"/>
              <a:gd name="connsiteY113" fmla="*/ 1155700 h 2654300"/>
              <a:gd name="connsiteX114" fmla="*/ 2654300 w 4236465"/>
              <a:gd name="connsiteY114" fmla="*/ 1130300 h 2654300"/>
              <a:gd name="connsiteX115" fmla="*/ 2527300 w 4236465"/>
              <a:gd name="connsiteY115" fmla="*/ 1092200 h 2654300"/>
              <a:gd name="connsiteX116" fmla="*/ 2451100 w 4236465"/>
              <a:gd name="connsiteY116" fmla="*/ 1066800 h 2654300"/>
              <a:gd name="connsiteX117" fmla="*/ 2413000 w 4236465"/>
              <a:gd name="connsiteY117" fmla="*/ 1054100 h 2654300"/>
              <a:gd name="connsiteX118" fmla="*/ 2286000 w 4236465"/>
              <a:gd name="connsiteY118" fmla="*/ 1016000 h 2654300"/>
              <a:gd name="connsiteX119" fmla="*/ 2247900 w 4236465"/>
              <a:gd name="connsiteY119" fmla="*/ 1003300 h 2654300"/>
              <a:gd name="connsiteX120" fmla="*/ 2209800 w 4236465"/>
              <a:gd name="connsiteY120" fmla="*/ 977900 h 2654300"/>
              <a:gd name="connsiteX121" fmla="*/ 2133600 w 4236465"/>
              <a:gd name="connsiteY121" fmla="*/ 90170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236465" h="2654300">
                <a:moveTo>
                  <a:pt x="2133600" y="901700"/>
                </a:moveTo>
                <a:cubicBezTo>
                  <a:pt x="2108200" y="874183"/>
                  <a:pt x="2084998" y="840398"/>
                  <a:pt x="2057400" y="812800"/>
                </a:cubicBezTo>
                <a:cubicBezTo>
                  <a:pt x="1957500" y="712900"/>
                  <a:pt x="2085228" y="874134"/>
                  <a:pt x="1981200" y="749300"/>
                </a:cubicBezTo>
                <a:cubicBezTo>
                  <a:pt x="1971429" y="737574"/>
                  <a:pt x="1965571" y="722926"/>
                  <a:pt x="1955800" y="711200"/>
                </a:cubicBezTo>
                <a:cubicBezTo>
                  <a:pt x="1944302" y="697402"/>
                  <a:pt x="1929198" y="686898"/>
                  <a:pt x="1917700" y="673100"/>
                </a:cubicBezTo>
                <a:cubicBezTo>
                  <a:pt x="1907929" y="661374"/>
                  <a:pt x="1903093" y="645793"/>
                  <a:pt x="1892300" y="635000"/>
                </a:cubicBezTo>
                <a:cubicBezTo>
                  <a:pt x="1881507" y="624207"/>
                  <a:pt x="1865926" y="619371"/>
                  <a:pt x="1854200" y="609600"/>
                </a:cubicBezTo>
                <a:cubicBezTo>
                  <a:pt x="1840402" y="598102"/>
                  <a:pt x="1829898" y="582998"/>
                  <a:pt x="1816100" y="571500"/>
                </a:cubicBezTo>
                <a:cubicBezTo>
                  <a:pt x="1804374" y="561729"/>
                  <a:pt x="1789726" y="555871"/>
                  <a:pt x="1778000" y="546100"/>
                </a:cubicBezTo>
                <a:cubicBezTo>
                  <a:pt x="1764202" y="534602"/>
                  <a:pt x="1754077" y="519027"/>
                  <a:pt x="1739900" y="508000"/>
                </a:cubicBezTo>
                <a:cubicBezTo>
                  <a:pt x="1715803" y="489258"/>
                  <a:pt x="1685286" y="478786"/>
                  <a:pt x="1663700" y="457200"/>
                </a:cubicBezTo>
                <a:cubicBezTo>
                  <a:pt x="1616134" y="409634"/>
                  <a:pt x="1642639" y="424780"/>
                  <a:pt x="1587500" y="406400"/>
                </a:cubicBezTo>
                <a:cubicBezTo>
                  <a:pt x="1564922" y="372533"/>
                  <a:pt x="1557849" y="356527"/>
                  <a:pt x="1524000" y="330200"/>
                </a:cubicBezTo>
                <a:lnTo>
                  <a:pt x="1409700" y="254000"/>
                </a:lnTo>
                <a:lnTo>
                  <a:pt x="1295400" y="177800"/>
                </a:lnTo>
                <a:cubicBezTo>
                  <a:pt x="1282700" y="169333"/>
                  <a:pt x="1271780" y="157227"/>
                  <a:pt x="1257300" y="152400"/>
                </a:cubicBezTo>
                <a:cubicBezTo>
                  <a:pt x="1244600" y="148167"/>
                  <a:pt x="1230902" y="146201"/>
                  <a:pt x="1219200" y="139700"/>
                </a:cubicBezTo>
                <a:cubicBezTo>
                  <a:pt x="1192515" y="124875"/>
                  <a:pt x="1171960" y="98553"/>
                  <a:pt x="1143000" y="88900"/>
                </a:cubicBezTo>
                <a:cubicBezTo>
                  <a:pt x="1130300" y="84667"/>
                  <a:pt x="1116602" y="82701"/>
                  <a:pt x="1104900" y="76200"/>
                </a:cubicBezTo>
                <a:cubicBezTo>
                  <a:pt x="1078215" y="61375"/>
                  <a:pt x="1058316" y="32804"/>
                  <a:pt x="1028700" y="25400"/>
                </a:cubicBezTo>
                <a:cubicBezTo>
                  <a:pt x="964913" y="9453"/>
                  <a:pt x="994459" y="18220"/>
                  <a:pt x="939800" y="0"/>
                </a:cubicBezTo>
                <a:cubicBezTo>
                  <a:pt x="778933" y="4233"/>
                  <a:pt x="617750" y="1753"/>
                  <a:pt x="457200" y="12700"/>
                </a:cubicBezTo>
                <a:cubicBezTo>
                  <a:pt x="430488" y="14521"/>
                  <a:pt x="406400" y="29633"/>
                  <a:pt x="381000" y="38100"/>
                </a:cubicBezTo>
                <a:lnTo>
                  <a:pt x="342900" y="50800"/>
                </a:lnTo>
                <a:cubicBezTo>
                  <a:pt x="330200" y="55033"/>
                  <a:pt x="315939" y="56074"/>
                  <a:pt x="304800" y="63500"/>
                </a:cubicBezTo>
                <a:cubicBezTo>
                  <a:pt x="292100" y="71967"/>
                  <a:pt x="280729" y="82887"/>
                  <a:pt x="266700" y="88900"/>
                </a:cubicBezTo>
                <a:cubicBezTo>
                  <a:pt x="250657" y="95776"/>
                  <a:pt x="232683" y="96805"/>
                  <a:pt x="215900" y="101600"/>
                </a:cubicBezTo>
                <a:cubicBezTo>
                  <a:pt x="203028" y="105278"/>
                  <a:pt x="190500" y="110067"/>
                  <a:pt x="177800" y="114300"/>
                </a:cubicBezTo>
                <a:cubicBezTo>
                  <a:pt x="149200" y="200100"/>
                  <a:pt x="188864" y="107098"/>
                  <a:pt x="127000" y="177800"/>
                </a:cubicBezTo>
                <a:cubicBezTo>
                  <a:pt x="101720" y="206691"/>
                  <a:pt x="67512" y="265805"/>
                  <a:pt x="50800" y="304800"/>
                </a:cubicBezTo>
                <a:cubicBezTo>
                  <a:pt x="36573" y="337996"/>
                  <a:pt x="36141" y="357896"/>
                  <a:pt x="25400" y="393700"/>
                </a:cubicBezTo>
                <a:cubicBezTo>
                  <a:pt x="17707" y="419345"/>
                  <a:pt x="0" y="469900"/>
                  <a:pt x="0" y="469900"/>
                </a:cubicBezTo>
                <a:cubicBezTo>
                  <a:pt x="4233" y="541867"/>
                  <a:pt x="5527" y="614067"/>
                  <a:pt x="12700" y="685800"/>
                </a:cubicBezTo>
                <a:cubicBezTo>
                  <a:pt x="14032" y="699121"/>
                  <a:pt x="18899" y="712198"/>
                  <a:pt x="25400" y="723900"/>
                </a:cubicBezTo>
                <a:cubicBezTo>
                  <a:pt x="40225" y="750585"/>
                  <a:pt x="59267" y="774700"/>
                  <a:pt x="76200" y="800100"/>
                </a:cubicBezTo>
                <a:lnTo>
                  <a:pt x="101600" y="838200"/>
                </a:lnTo>
                <a:lnTo>
                  <a:pt x="127000" y="876300"/>
                </a:lnTo>
                <a:cubicBezTo>
                  <a:pt x="135467" y="889000"/>
                  <a:pt x="141607" y="903607"/>
                  <a:pt x="152400" y="914400"/>
                </a:cubicBezTo>
                <a:lnTo>
                  <a:pt x="228600" y="990600"/>
                </a:lnTo>
                <a:cubicBezTo>
                  <a:pt x="241300" y="1003300"/>
                  <a:pt x="256737" y="1013756"/>
                  <a:pt x="266700" y="1028700"/>
                </a:cubicBezTo>
                <a:cubicBezTo>
                  <a:pt x="312025" y="1096688"/>
                  <a:pt x="281307" y="1056007"/>
                  <a:pt x="368300" y="1143000"/>
                </a:cubicBezTo>
                <a:lnTo>
                  <a:pt x="406400" y="1181100"/>
                </a:lnTo>
                <a:cubicBezTo>
                  <a:pt x="419100" y="1193800"/>
                  <a:pt x="429556" y="1209237"/>
                  <a:pt x="444500" y="1219200"/>
                </a:cubicBezTo>
                <a:cubicBezTo>
                  <a:pt x="457200" y="1227667"/>
                  <a:pt x="470874" y="1234829"/>
                  <a:pt x="482600" y="1244600"/>
                </a:cubicBezTo>
                <a:cubicBezTo>
                  <a:pt x="496398" y="1256098"/>
                  <a:pt x="506523" y="1271673"/>
                  <a:pt x="520700" y="1282700"/>
                </a:cubicBezTo>
                <a:cubicBezTo>
                  <a:pt x="544797" y="1301442"/>
                  <a:pt x="571500" y="1316567"/>
                  <a:pt x="596900" y="1333500"/>
                </a:cubicBezTo>
                <a:lnTo>
                  <a:pt x="749300" y="1435100"/>
                </a:lnTo>
                <a:lnTo>
                  <a:pt x="825500" y="1485900"/>
                </a:lnTo>
                <a:lnTo>
                  <a:pt x="863600" y="1511300"/>
                </a:lnTo>
                <a:cubicBezTo>
                  <a:pt x="915939" y="1589809"/>
                  <a:pt x="857827" y="1513224"/>
                  <a:pt x="927100" y="1574800"/>
                </a:cubicBezTo>
                <a:cubicBezTo>
                  <a:pt x="953948" y="1598665"/>
                  <a:pt x="977900" y="1625600"/>
                  <a:pt x="1003300" y="1651000"/>
                </a:cubicBezTo>
                <a:cubicBezTo>
                  <a:pt x="1016000" y="1663700"/>
                  <a:pt x="1026456" y="1679137"/>
                  <a:pt x="1041400" y="1689100"/>
                </a:cubicBezTo>
                <a:cubicBezTo>
                  <a:pt x="1066800" y="1706033"/>
                  <a:pt x="1096014" y="1718314"/>
                  <a:pt x="1117600" y="1739900"/>
                </a:cubicBezTo>
                <a:cubicBezTo>
                  <a:pt x="1130300" y="1752600"/>
                  <a:pt x="1141085" y="1767561"/>
                  <a:pt x="1155700" y="1778000"/>
                </a:cubicBezTo>
                <a:cubicBezTo>
                  <a:pt x="1171106" y="1789004"/>
                  <a:pt x="1191094" y="1792396"/>
                  <a:pt x="1206500" y="1803400"/>
                </a:cubicBezTo>
                <a:cubicBezTo>
                  <a:pt x="1221115" y="1813839"/>
                  <a:pt x="1230963" y="1829811"/>
                  <a:pt x="1244600" y="1841500"/>
                </a:cubicBezTo>
                <a:cubicBezTo>
                  <a:pt x="1295192" y="1884864"/>
                  <a:pt x="1313310" y="1886682"/>
                  <a:pt x="1371600" y="1930400"/>
                </a:cubicBezTo>
                <a:cubicBezTo>
                  <a:pt x="1434611" y="1977658"/>
                  <a:pt x="1404788" y="1956759"/>
                  <a:pt x="1460500" y="1993900"/>
                </a:cubicBezTo>
                <a:cubicBezTo>
                  <a:pt x="1533293" y="2103089"/>
                  <a:pt x="1436366" y="1974593"/>
                  <a:pt x="1524000" y="2044700"/>
                </a:cubicBezTo>
                <a:cubicBezTo>
                  <a:pt x="1535919" y="2054235"/>
                  <a:pt x="1538607" y="2072007"/>
                  <a:pt x="1549400" y="2082800"/>
                </a:cubicBezTo>
                <a:cubicBezTo>
                  <a:pt x="1560193" y="2093593"/>
                  <a:pt x="1576092" y="2098059"/>
                  <a:pt x="1587500" y="2108200"/>
                </a:cubicBezTo>
                <a:cubicBezTo>
                  <a:pt x="1614348" y="2132065"/>
                  <a:pt x="1634963" y="2162847"/>
                  <a:pt x="1663700" y="2184400"/>
                </a:cubicBezTo>
                <a:cubicBezTo>
                  <a:pt x="1680633" y="2197100"/>
                  <a:pt x="1697160" y="2210362"/>
                  <a:pt x="1714500" y="2222500"/>
                </a:cubicBezTo>
                <a:cubicBezTo>
                  <a:pt x="1739509" y="2240006"/>
                  <a:pt x="1765300" y="2256367"/>
                  <a:pt x="1790700" y="2273300"/>
                </a:cubicBezTo>
                <a:cubicBezTo>
                  <a:pt x="1803400" y="2281767"/>
                  <a:pt x="1816589" y="2289542"/>
                  <a:pt x="1828800" y="2298700"/>
                </a:cubicBezTo>
                <a:cubicBezTo>
                  <a:pt x="1845733" y="2311400"/>
                  <a:pt x="1861222" y="2326298"/>
                  <a:pt x="1879600" y="2336800"/>
                </a:cubicBezTo>
                <a:cubicBezTo>
                  <a:pt x="1891223" y="2343442"/>
                  <a:pt x="1905998" y="2342999"/>
                  <a:pt x="1917700" y="2349500"/>
                </a:cubicBezTo>
                <a:cubicBezTo>
                  <a:pt x="2048708" y="2422282"/>
                  <a:pt x="1945789" y="2384263"/>
                  <a:pt x="2032000" y="2413000"/>
                </a:cubicBezTo>
                <a:cubicBezTo>
                  <a:pt x="2044700" y="2425700"/>
                  <a:pt x="2055156" y="2441137"/>
                  <a:pt x="2070100" y="2451100"/>
                </a:cubicBezTo>
                <a:cubicBezTo>
                  <a:pt x="2081239" y="2458526"/>
                  <a:pt x="2095895" y="2458527"/>
                  <a:pt x="2108200" y="2463800"/>
                </a:cubicBezTo>
                <a:cubicBezTo>
                  <a:pt x="2125601" y="2471258"/>
                  <a:pt x="2141273" y="2482553"/>
                  <a:pt x="2159000" y="2489200"/>
                </a:cubicBezTo>
                <a:cubicBezTo>
                  <a:pt x="2191553" y="2501407"/>
                  <a:pt x="2217197" y="2499248"/>
                  <a:pt x="2247900" y="2514600"/>
                </a:cubicBezTo>
                <a:cubicBezTo>
                  <a:pt x="2261552" y="2521426"/>
                  <a:pt x="2271411" y="2535511"/>
                  <a:pt x="2286000" y="2540000"/>
                </a:cubicBezTo>
                <a:cubicBezTo>
                  <a:pt x="2327263" y="2552696"/>
                  <a:pt x="2371117" y="2554929"/>
                  <a:pt x="2413000" y="2565400"/>
                </a:cubicBezTo>
                <a:cubicBezTo>
                  <a:pt x="2429933" y="2569633"/>
                  <a:pt x="2447082" y="2573084"/>
                  <a:pt x="2463800" y="2578100"/>
                </a:cubicBezTo>
                <a:cubicBezTo>
                  <a:pt x="2489445" y="2585793"/>
                  <a:pt x="2514600" y="2595033"/>
                  <a:pt x="2540000" y="2603500"/>
                </a:cubicBezTo>
                <a:cubicBezTo>
                  <a:pt x="2552700" y="2607733"/>
                  <a:pt x="2565113" y="2612953"/>
                  <a:pt x="2578100" y="2616200"/>
                </a:cubicBezTo>
                <a:cubicBezTo>
                  <a:pt x="2595033" y="2620433"/>
                  <a:pt x="2612117" y="2624105"/>
                  <a:pt x="2628900" y="2628900"/>
                </a:cubicBezTo>
                <a:cubicBezTo>
                  <a:pt x="2641772" y="2632578"/>
                  <a:pt x="2653873" y="2638975"/>
                  <a:pt x="2667000" y="2641600"/>
                </a:cubicBezTo>
                <a:cubicBezTo>
                  <a:pt x="2696353" y="2647471"/>
                  <a:pt x="2726267" y="2650067"/>
                  <a:pt x="2755900" y="2654300"/>
                </a:cubicBezTo>
                <a:cubicBezTo>
                  <a:pt x="3136900" y="2650067"/>
                  <a:pt x="3518070" y="2653754"/>
                  <a:pt x="3898900" y="2641600"/>
                </a:cubicBezTo>
                <a:cubicBezTo>
                  <a:pt x="3917822" y="2640996"/>
                  <a:pt x="3932122" y="2623231"/>
                  <a:pt x="3949700" y="2616200"/>
                </a:cubicBezTo>
                <a:cubicBezTo>
                  <a:pt x="4277348" y="2485141"/>
                  <a:pt x="3868530" y="2663135"/>
                  <a:pt x="4064000" y="2565400"/>
                </a:cubicBezTo>
                <a:cubicBezTo>
                  <a:pt x="4075974" y="2559413"/>
                  <a:pt x="4090398" y="2559201"/>
                  <a:pt x="4102100" y="2552700"/>
                </a:cubicBezTo>
                <a:cubicBezTo>
                  <a:pt x="4128785" y="2537875"/>
                  <a:pt x="4152900" y="2518833"/>
                  <a:pt x="4178300" y="2501900"/>
                </a:cubicBezTo>
                <a:lnTo>
                  <a:pt x="4216400" y="2476500"/>
                </a:lnTo>
                <a:cubicBezTo>
                  <a:pt x="4249329" y="2377714"/>
                  <a:pt x="4236182" y="2433020"/>
                  <a:pt x="4216400" y="2235200"/>
                </a:cubicBezTo>
                <a:cubicBezTo>
                  <a:pt x="4215383" y="2225027"/>
                  <a:pt x="4197769" y="2159838"/>
                  <a:pt x="4191000" y="2146300"/>
                </a:cubicBezTo>
                <a:cubicBezTo>
                  <a:pt x="4184174" y="2132648"/>
                  <a:pt x="4172426" y="2121852"/>
                  <a:pt x="4165600" y="2108200"/>
                </a:cubicBezTo>
                <a:cubicBezTo>
                  <a:pt x="4116100" y="2009199"/>
                  <a:pt x="4222230" y="2154073"/>
                  <a:pt x="4102100" y="1993900"/>
                </a:cubicBezTo>
                <a:cubicBezTo>
                  <a:pt x="4089400" y="1976967"/>
                  <a:pt x="4076303" y="1960324"/>
                  <a:pt x="4064000" y="1943100"/>
                </a:cubicBezTo>
                <a:cubicBezTo>
                  <a:pt x="4055128" y="1930680"/>
                  <a:pt x="4049393" y="1915793"/>
                  <a:pt x="4038600" y="1905000"/>
                </a:cubicBezTo>
                <a:cubicBezTo>
                  <a:pt x="4027807" y="1894207"/>
                  <a:pt x="4011908" y="1889741"/>
                  <a:pt x="4000500" y="1879600"/>
                </a:cubicBezTo>
                <a:cubicBezTo>
                  <a:pt x="3973652" y="1855735"/>
                  <a:pt x="3954188" y="1823325"/>
                  <a:pt x="3924300" y="1803400"/>
                </a:cubicBezTo>
                <a:cubicBezTo>
                  <a:pt x="3911600" y="1794933"/>
                  <a:pt x="3897926" y="1787771"/>
                  <a:pt x="3886200" y="1778000"/>
                </a:cubicBezTo>
                <a:cubicBezTo>
                  <a:pt x="3872402" y="1766502"/>
                  <a:pt x="3862277" y="1750927"/>
                  <a:pt x="3848100" y="1739900"/>
                </a:cubicBezTo>
                <a:cubicBezTo>
                  <a:pt x="3824003" y="1721158"/>
                  <a:pt x="3793486" y="1710686"/>
                  <a:pt x="3771900" y="1689100"/>
                </a:cubicBezTo>
                <a:cubicBezTo>
                  <a:pt x="3738241" y="1655441"/>
                  <a:pt x="3702925" y="1610163"/>
                  <a:pt x="3657600" y="1587500"/>
                </a:cubicBezTo>
                <a:cubicBezTo>
                  <a:pt x="3645626" y="1581513"/>
                  <a:pt x="3631202" y="1581301"/>
                  <a:pt x="3619500" y="1574800"/>
                </a:cubicBezTo>
                <a:cubicBezTo>
                  <a:pt x="3592815" y="1559975"/>
                  <a:pt x="3572260" y="1533653"/>
                  <a:pt x="3543300" y="1524000"/>
                </a:cubicBezTo>
                <a:cubicBezTo>
                  <a:pt x="3447535" y="1492078"/>
                  <a:pt x="3565577" y="1535139"/>
                  <a:pt x="3467100" y="1485900"/>
                </a:cubicBezTo>
                <a:cubicBezTo>
                  <a:pt x="3455126" y="1479913"/>
                  <a:pt x="3440974" y="1479187"/>
                  <a:pt x="3429000" y="1473200"/>
                </a:cubicBezTo>
                <a:cubicBezTo>
                  <a:pt x="3415348" y="1466374"/>
                  <a:pt x="3404848" y="1453999"/>
                  <a:pt x="3390900" y="1447800"/>
                </a:cubicBezTo>
                <a:cubicBezTo>
                  <a:pt x="3366434" y="1436926"/>
                  <a:pt x="3340100" y="1430867"/>
                  <a:pt x="3314700" y="1422400"/>
                </a:cubicBezTo>
                <a:cubicBezTo>
                  <a:pt x="3302000" y="1418167"/>
                  <a:pt x="3287739" y="1417126"/>
                  <a:pt x="3276600" y="1409700"/>
                </a:cubicBezTo>
                <a:cubicBezTo>
                  <a:pt x="3263900" y="1401233"/>
                  <a:pt x="3252448" y="1390499"/>
                  <a:pt x="3238500" y="1384300"/>
                </a:cubicBezTo>
                <a:cubicBezTo>
                  <a:pt x="3214034" y="1373426"/>
                  <a:pt x="3184577" y="1373752"/>
                  <a:pt x="3162300" y="1358900"/>
                </a:cubicBezTo>
                <a:cubicBezTo>
                  <a:pt x="3149600" y="1350433"/>
                  <a:pt x="3138148" y="1339699"/>
                  <a:pt x="3124200" y="1333500"/>
                </a:cubicBezTo>
                <a:cubicBezTo>
                  <a:pt x="3099734" y="1322626"/>
                  <a:pt x="3070277" y="1322952"/>
                  <a:pt x="3048000" y="1308100"/>
                </a:cubicBezTo>
                <a:cubicBezTo>
                  <a:pt x="3035300" y="1299633"/>
                  <a:pt x="3023848" y="1288899"/>
                  <a:pt x="3009900" y="1282700"/>
                </a:cubicBezTo>
                <a:cubicBezTo>
                  <a:pt x="2985434" y="1271826"/>
                  <a:pt x="2955977" y="1272152"/>
                  <a:pt x="2933700" y="1257300"/>
                </a:cubicBezTo>
                <a:cubicBezTo>
                  <a:pt x="2873323" y="1217048"/>
                  <a:pt x="2910080" y="1236727"/>
                  <a:pt x="2819400" y="1206500"/>
                </a:cubicBezTo>
                <a:cubicBezTo>
                  <a:pt x="2806700" y="1202267"/>
                  <a:pt x="2792439" y="1201226"/>
                  <a:pt x="2781300" y="1193800"/>
                </a:cubicBezTo>
                <a:cubicBezTo>
                  <a:pt x="2728677" y="1158718"/>
                  <a:pt x="2758008" y="1172102"/>
                  <a:pt x="2692400" y="1155700"/>
                </a:cubicBezTo>
                <a:cubicBezTo>
                  <a:pt x="2679700" y="1147233"/>
                  <a:pt x="2668248" y="1136499"/>
                  <a:pt x="2654300" y="1130300"/>
                </a:cubicBezTo>
                <a:cubicBezTo>
                  <a:pt x="2592129" y="1102668"/>
                  <a:pt x="2584134" y="1109250"/>
                  <a:pt x="2527300" y="1092200"/>
                </a:cubicBezTo>
                <a:cubicBezTo>
                  <a:pt x="2501655" y="1084507"/>
                  <a:pt x="2476500" y="1075267"/>
                  <a:pt x="2451100" y="1066800"/>
                </a:cubicBezTo>
                <a:cubicBezTo>
                  <a:pt x="2438400" y="1062567"/>
                  <a:pt x="2425987" y="1057347"/>
                  <a:pt x="2413000" y="1054100"/>
                </a:cubicBezTo>
                <a:cubicBezTo>
                  <a:pt x="2336225" y="1034906"/>
                  <a:pt x="2378759" y="1046920"/>
                  <a:pt x="2286000" y="1016000"/>
                </a:cubicBezTo>
                <a:cubicBezTo>
                  <a:pt x="2273300" y="1011767"/>
                  <a:pt x="2259039" y="1010726"/>
                  <a:pt x="2247900" y="1003300"/>
                </a:cubicBezTo>
                <a:lnTo>
                  <a:pt x="2209800" y="977900"/>
                </a:lnTo>
                <a:cubicBezTo>
                  <a:pt x="2179149" y="931924"/>
                  <a:pt x="2159000" y="929217"/>
                  <a:pt x="2133600" y="901700"/>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510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750E-C26F-634F-8289-71B5DE9D69C8}"/>
              </a:ext>
            </a:extLst>
          </p:cNvPr>
          <p:cNvSpPr>
            <a:spLocks noGrp="1"/>
          </p:cNvSpPr>
          <p:nvPr>
            <p:ph type="title"/>
          </p:nvPr>
        </p:nvSpPr>
        <p:spPr/>
        <p:txBody>
          <a:bodyPr/>
          <a:lstStyle/>
          <a:p>
            <a:r>
              <a:rPr lang="en-US" dirty="0"/>
              <a:t>Minimal Mutants</a:t>
            </a:r>
          </a:p>
        </p:txBody>
      </p:sp>
      <p:pic>
        <p:nvPicPr>
          <p:cNvPr id="4" name="Content Placeholder 4">
            <a:extLst>
              <a:ext uri="{FF2B5EF4-FFF2-40B4-BE49-F238E27FC236}">
                <a16:creationId xmlns:a16="http://schemas.microsoft.com/office/drawing/2014/main" id="{EF948191-F409-0B4B-8D5F-99EDEC62F225}"/>
              </a:ext>
            </a:extLst>
          </p:cNvPr>
          <p:cNvPicPr>
            <a:picLocks noChangeAspect="1"/>
          </p:cNvPicPr>
          <p:nvPr/>
        </p:nvPicPr>
        <p:blipFill>
          <a:blip r:embed="rId2"/>
          <a:stretch>
            <a:fillRect/>
          </a:stretch>
        </p:blipFill>
        <p:spPr>
          <a:xfrm>
            <a:off x="2338188" y="1690688"/>
            <a:ext cx="7466212" cy="4255739"/>
          </a:xfrm>
          <a:prstGeom prst="rect">
            <a:avLst/>
          </a:prstGeom>
        </p:spPr>
      </p:pic>
    </p:spTree>
    <p:extLst>
      <p:ext uri="{BB962C8B-B14F-4D97-AF65-F5344CB8AC3E}">
        <p14:creationId xmlns:p14="http://schemas.microsoft.com/office/powerpoint/2010/main" val="600530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005D-29EA-0C40-A7FA-792C3A78994F}"/>
              </a:ext>
            </a:extLst>
          </p:cNvPr>
          <p:cNvSpPr>
            <a:spLocks noGrp="1"/>
          </p:cNvSpPr>
          <p:nvPr>
            <p:ph type="title"/>
          </p:nvPr>
        </p:nvSpPr>
        <p:spPr/>
        <p:txBody>
          <a:bodyPr/>
          <a:lstStyle/>
          <a:p>
            <a:r>
              <a:rPr lang="en-US" dirty="0"/>
              <a:t>Quantitative Analysis</a:t>
            </a:r>
          </a:p>
        </p:txBody>
      </p:sp>
      <p:graphicFrame>
        <p:nvGraphicFramePr>
          <p:cNvPr id="4" name="Content Placeholder 3">
            <a:extLst>
              <a:ext uri="{FF2B5EF4-FFF2-40B4-BE49-F238E27FC236}">
                <a16:creationId xmlns:a16="http://schemas.microsoft.com/office/drawing/2014/main" id="{15D24FEA-7621-6644-8207-F3C9E513D9AA}"/>
              </a:ext>
            </a:extLst>
          </p:cNvPr>
          <p:cNvGraphicFramePr>
            <a:graphicFrameLocks noGrp="1"/>
          </p:cNvGraphicFramePr>
          <p:nvPr>
            <p:ph idx="1"/>
            <p:extLst>
              <p:ext uri="{D42A27DB-BD31-4B8C-83A1-F6EECF244321}">
                <p14:modId xmlns:p14="http://schemas.microsoft.com/office/powerpoint/2010/main" val="3509580734"/>
              </p:ext>
            </p:extLst>
          </p:nvPr>
        </p:nvGraphicFramePr>
        <p:xfrm>
          <a:off x="1141412" y="1814945"/>
          <a:ext cx="9905999" cy="479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4833146-5D5D-7C4F-BF68-27843BE3436B}"/>
              </a:ext>
            </a:extLst>
          </p:cNvPr>
          <p:cNvSpPr txBox="1"/>
          <p:nvPr/>
        </p:nvSpPr>
        <p:spPr>
          <a:xfrm>
            <a:off x="2895600" y="3782291"/>
            <a:ext cx="1842655" cy="830997"/>
          </a:xfrm>
          <a:prstGeom prst="rect">
            <a:avLst/>
          </a:prstGeom>
          <a:noFill/>
        </p:spPr>
        <p:txBody>
          <a:bodyPr wrap="square" rtlCol="0">
            <a:spAutoFit/>
          </a:bodyPr>
          <a:lstStyle/>
          <a:p>
            <a:pPr algn="ctr"/>
            <a:r>
              <a:rPr lang="en-US" sz="2400" dirty="0">
                <a:solidFill>
                  <a:schemeClr val="bg1"/>
                </a:solidFill>
              </a:rPr>
              <a:t>ATs Effectiveness</a:t>
            </a:r>
          </a:p>
        </p:txBody>
      </p:sp>
    </p:spTree>
    <p:extLst>
      <p:ext uri="{BB962C8B-B14F-4D97-AF65-F5344CB8AC3E}">
        <p14:creationId xmlns:p14="http://schemas.microsoft.com/office/powerpoint/2010/main" val="2990667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5294-8546-4946-8E8A-D444F1FAD724}"/>
              </a:ext>
            </a:extLst>
          </p:cNvPr>
          <p:cNvSpPr>
            <a:spLocks noGrp="1"/>
          </p:cNvSpPr>
          <p:nvPr>
            <p:ph type="title"/>
          </p:nvPr>
        </p:nvSpPr>
        <p:spPr/>
        <p:txBody>
          <a:bodyPr/>
          <a:lstStyle/>
          <a:p>
            <a:r>
              <a:rPr lang="en-US" dirty="0"/>
              <a:t>Sufficient Mutation Operators</a:t>
            </a:r>
          </a:p>
        </p:txBody>
      </p:sp>
      <p:sp>
        <p:nvSpPr>
          <p:cNvPr id="3" name="Content Placeholder 2">
            <a:extLst>
              <a:ext uri="{FF2B5EF4-FFF2-40B4-BE49-F238E27FC236}">
                <a16:creationId xmlns:a16="http://schemas.microsoft.com/office/drawing/2014/main" id="{F3AD0FF7-7B54-7F4B-A032-7AAFACE14F8D}"/>
              </a:ext>
            </a:extLst>
          </p:cNvPr>
          <p:cNvSpPr>
            <a:spLocks noGrp="1"/>
          </p:cNvSpPr>
          <p:nvPr>
            <p:ph idx="1"/>
          </p:nvPr>
        </p:nvSpPr>
        <p:spPr/>
        <p:txBody>
          <a:bodyPr/>
          <a:lstStyle/>
          <a:p>
            <a:r>
              <a:rPr lang="en-US" i="1" dirty="0"/>
              <a:t>Selective mutation analysis</a:t>
            </a:r>
            <a:r>
              <a:rPr lang="en-US" dirty="0"/>
              <a:t>: heuristic for reducing the number of mutants to be run</a:t>
            </a:r>
          </a:p>
          <a:p>
            <a:endParaRPr lang="en-US" dirty="0"/>
          </a:p>
          <a:p>
            <a:r>
              <a:rPr lang="en-US" dirty="0"/>
              <a:t>Tests that kill mutants from the sufficient mutation operators are also sufficient to kill mutants generated by other operators</a:t>
            </a:r>
          </a:p>
        </p:txBody>
      </p:sp>
    </p:spTree>
    <p:extLst>
      <p:ext uri="{BB962C8B-B14F-4D97-AF65-F5344CB8AC3E}">
        <p14:creationId xmlns:p14="http://schemas.microsoft.com/office/powerpoint/2010/main" val="3460470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5294-8546-4946-8E8A-D444F1FAD724}"/>
              </a:ext>
            </a:extLst>
          </p:cNvPr>
          <p:cNvSpPr>
            <a:spLocks noGrp="1"/>
          </p:cNvSpPr>
          <p:nvPr>
            <p:ph type="title"/>
          </p:nvPr>
        </p:nvSpPr>
        <p:spPr/>
        <p:txBody>
          <a:bodyPr/>
          <a:lstStyle/>
          <a:p>
            <a:r>
              <a:rPr lang="en-US" dirty="0"/>
              <a:t>Sufficient Mutation Operators</a:t>
            </a:r>
          </a:p>
        </p:txBody>
      </p:sp>
      <p:pic>
        <p:nvPicPr>
          <p:cNvPr id="6" name="Content Placeholder 4">
            <a:extLst>
              <a:ext uri="{FF2B5EF4-FFF2-40B4-BE49-F238E27FC236}">
                <a16:creationId xmlns:a16="http://schemas.microsoft.com/office/drawing/2014/main" id="{AD9A765D-44FC-9744-9D79-6DDCBA872C80}"/>
              </a:ext>
            </a:extLst>
          </p:cNvPr>
          <p:cNvPicPr>
            <a:picLocks noChangeAspect="1"/>
          </p:cNvPicPr>
          <p:nvPr/>
        </p:nvPicPr>
        <p:blipFill>
          <a:blip r:embed="rId2"/>
          <a:stretch>
            <a:fillRect/>
          </a:stretch>
        </p:blipFill>
        <p:spPr>
          <a:xfrm>
            <a:off x="1999521" y="1690688"/>
            <a:ext cx="8109679" cy="4541418"/>
          </a:xfrm>
          <a:prstGeom prst="rect">
            <a:avLst/>
          </a:prstGeom>
        </p:spPr>
      </p:pic>
    </p:spTree>
    <p:extLst>
      <p:ext uri="{BB962C8B-B14F-4D97-AF65-F5344CB8AC3E}">
        <p14:creationId xmlns:p14="http://schemas.microsoft.com/office/powerpoint/2010/main" val="978112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5294-8546-4946-8E8A-D444F1FAD724}"/>
              </a:ext>
            </a:extLst>
          </p:cNvPr>
          <p:cNvSpPr>
            <a:spLocks noGrp="1"/>
          </p:cNvSpPr>
          <p:nvPr>
            <p:ph type="title"/>
          </p:nvPr>
        </p:nvSpPr>
        <p:spPr/>
        <p:txBody>
          <a:bodyPr/>
          <a:lstStyle/>
          <a:p>
            <a:r>
              <a:rPr lang="en-US" dirty="0"/>
              <a:t>Sufficient Mutation Operators</a:t>
            </a:r>
          </a:p>
        </p:txBody>
      </p:sp>
      <p:pic>
        <p:nvPicPr>
          <p:cNvPr id="6" name="Content Placeholder 4">
            <a:extLst>
              <a:ext uri="{FF2B5EF4-FFF2-40B4-BE49-F238E27FC236}">
                <a16:creationId xmlns:a16="http://schemas.microsoft.com/office/drawing/2014/main" id="{AD9A765D-44FC-9744-9D79-6DDCBA872C80}"/>
              </a:ext>
            </a:extLst>
          </p:cNvPr>
          <p:cNvPicPr>
            <a:picLocks noChangeAspect="1"/>
          </p:cNvPicPr>
          <p:nvPr/>
        </p:nvPicPr>
        <p:blipFill>
          <a:blip r:embed="rId3"/>
          <a:stretch>
            <a:fillRect/>
          </a:stretch>
        </p:blipFill>
        <p:spPr>
          <a:xfrm>
            <a:off x="1999521" y="1690688"/>
            <a:ext cx="8109679" cy="4541418"/>
          </a:xfrm>
          <a:prstGeom prst="rect">
            <a:avLst/>
          </a:prstGeom>
        </p:spPr>
      </p:pic>
      <p:cxnSp>
        <p:nvCxnSpPr>
          <p:cNvPr id="8" name="Straight Connector 7">
            <a:extLst>
              <a:ext uri="{FF2B5EF4-FFF2-40B4-BE49-F238E27FC236}">
                <a16:creationId xmlns:a16="http://schemas.microsoft.com/office/drawing/2014/main" id="{55917ECA-4A4E-9840-929A-0DDEBA328F35}"/>
              </a:ext>
            </a:extLst>
          </p:cNvPr>
          <p:cNvCxnSpPr>
            <a:cxnSpLocks/>
          </p:cNvCxnSpPr>
          <p:nvPr/>
        </p:nvCxnSpPr>
        <p:spPr>
          <a:xfrm>
            <a:off x="2099256" y="2946400"/>
            <a:ext cx="787447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E2DAB97E-7580-B042-BFE7-4BC44D6F37E7}"/>
              </a:ext>
            </a:extLst>
          </p:cNvPr>
          <p:cNvCxnSpPr>
            <a:cxnSpLocks/>
          </p:cNvCxnSpPr>
          <p:nvPr/>
        </p:nvCxnSpPr>
        <p:spPr>
          <a:xfrm>
            <a:off x="2099256" y="3693375"/>
            <a:ext cx="787447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4F9C7163-1723-334E-A872-A21F9E5303E7}"/>
              </a:ext>
            </a:extLst>
          </p:cNvPr>
          <p:cNvCxnSpPr>
            <a:cxnSpLocks/>
          </p:cNvCxnSpPr>
          <p:nvPr/>
        </p:nvCxnSpPr>
        <p:spPr>
          <a:xfrm>
            <a:off x="2099256" y="5110052"/>
            <a:ext cx="7874477"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0008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99BF-B1C4-9540-8DD6-EA74ECDE6F5A}"/>
              </a:ext>
            </a:extLst>
          </p:cNvPr>
          <p:cNvSpPr>
            <a:spLocks noGrp="1"/>
          </p:cNvSpPr>
          <p:nvPr>
            <p:ph type="title"/>
          </p:nvPr>
        </p:nvSpPr>
        <p:spPr/>
        <p:txBody>
          <a:bodyPr/>
          <a:lstStyle/>
          <a:p>
            <a:r>
              <a:rPr lang="en-US" dirty="0"/>
              <a:t>Summary of RQ1</a:t>
            </a:r>
          </a:p>
        </p:txBody>
      </p:sp>
      <p:sp>
        <p:nvSpPr>
          <p:cNvPr id="3" name="Content Placeholder 2">
            <a:extLst>
              <a:ext uri="{FF2B5EF4-FFF2-40B4-BE49-F238E27FC236}">
                <a16:creationId xmlns:a16="http://schemas.microsoft.com/office/drawing/2014/main" id="{6677D254-B0B6-1941-B8C8-62EBA8D9AC38}"/>
              </a:ext>
            </a:extLst>
          </p:cNvPr>
          <p:cNvSpPr>
            <a:spLocks noGrp="1"/>
          </p:cNvSpPr>
          <p:nvPr>
            <p:ph idx="1"/>
          </p:nvPr>
        </p:nvSpPr>
        <p:spPr/>
        <p:txBody>
          <a:bodyPr/>
          <a:lstStyle/>
          <a:p>
            <a:r>
              <a:rPr lang="en-US" dirty="0"/>
              <a:t>LPM mutants are as hard/easy to kill as mutants from conventional operators</a:t>
            </a:r>
          </a:p>
          <a:p>
            <a:r>
              <a:rPr lang="en-US" dirty="0"/>
              <a:t>DTF and ITS mutation scores were low due to bad tests</a:t>
            </a:r>
          </a:p>
          <a:p>
            <a:r>
              <a:rPr lang="en-US" dirty="0"/>
              <a:t>ATs generate mutants that subsume mutants from other operators</a:t>
            </a:r>
          </a:p>
          <a:p>
            <a:r>
              <a:rPr lang="en-US" dirty="0"/>
              <a:t>ATs are a category of their own, not subsumed by other operators</a:t>
            </a:r>
          </a:p>
          <a:p>
            <a:r>
              <a:rPr lang="en-US" dirty="0"/>
              <a:t>Results generalize beyond PIT to other mutation tools</a:t>
            </a:r>
          </a:p>
        </p:txBody>
      </p:sp>
    </p:spTree>
    <p:extLst>
      <p:ext uri="{BB962C8B-B14F-4D97-AF65-F5344CB8AC3E}">
        <p14:creationId xmlns:p14="http://schemas.microsoft.com/office/powerpoint/2010/main" val="438136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EBBE-9025-494B-B9D7-8E558EE12BDC}"/>
              </a:ext>
            </a:extLst>
          </p:cNvPr>
          <p:cNvSpPr>
            <a:spLocks noGrp="1"/>
          </p:cNvSpPr>
          <p:nvPr>
            <p:ph type="title"/>
          </p:nvPr>
        </p:nvSpPr>
        <p:spPr>
          <a:xfrm>
            <a:off x="883366" y="2933231"/>
            <a:ext cx="10515600" cy="2852737"/>
          </a:xfrm>
        </p:spPr>
        <p:txBody>
          <a:bodyPr>
            <a:normAutofit fontScale="90000"/>
          </a:bodyPr>
          <a:lstStyle/>
          <a:p>
            <a:pPr algn="ctr"/>
            <a:r>
              <a:rPr lang="en-US" b="1" dirty="0"/>
              <a:t>RQ2: </a:t>
            </a:r>
            <a:br>
              <a:rPr lang="en-US" b="1" dirty="0"/>
            </a:br>
            <a:r>
              <a:rPr lang="en-US" dirty="0"/>
              <a:t>What code patterns do </a:t>
            </a:r>
            <a:r>
              <a:rPr lang="en-US" dirty="0">
                <a:solidFill>
                  <a:schemeClr val="tx2"/>
                </a:solidFill>
              </a:rPr>
              <a:t>AT</a:t>
            </a:r>
            <a:r>
              <a:rPr lang="en-US" dirty="0"/>
              <a:t>s as mutation operators reveal? </a:t>
            </a:r>
            <a:br>
              <a:rPr lang="en-US" dirty="0"/>
            </a:br>
            <a:br>
              <a:rPr lang="en-US" dirty="0"/>
            </a:br>
            <a:endParaRPr lang="en-US" dirty="0"/>
          </a:p>
        </p:txBody>
      </p:sp>
    </p:spTree>
    <p:extLst>
      <p:ext uri="{BB962C8B-B14F-4D97-AF65-F5344CB8AC3E}">
        <p14:creationId xmlns:p14="http://schemas.microsoft.com/office/powerpoint/2010/main" val="244129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2160-4E72-0F4F-AE96-D1506289ECC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BCA5994-6212-9841-89D5-FD005CAB42E7}"/>
              </a:ext>
            </a:extLst>
          </p:cNvPr>
          <p:cNvSpPr>
            <a:spLocks noGrp="1"/>
          </p:cNvSpPr>
          <p:nvPr>
            <p:ph sz="half" idx="1"/>
          </p:nvPr>
        </p:nvSpPr>
        <p:spPr>
          <a:ln w="57150">
            <a:solidFill>
              <a:schemeClr val="tx2"/>
            </a:solidFill>
          </a:ln>
        </p:spPr>
        <p:txBody>
          <a:bodyPr/>
          <a:lstStyle/>
          <a:p>
            <a:pPr marL="0" indent="0" algn="ctr">
              <a:buNone/>
            </a:pPr>
            <a:r>
              <a:rPr lang="en-US" sz="2800" dirty="0">
                <a:solidFill>
                  <a:schemeClr val="tx2"/>
                </a:solidFill>
              </a:rPr>
              <a:t>Mutation Testing</a:t>
            </a:r>
          </a:p>
          <a:p>
            <a:r>
              <a:rPr lang="en-US" b="1" dirty="0"/>
              <a:t>Goal: </a:t>
            </a:r>
            <a:r>
              <a:rPr lang="en-US" dirty="0"/>
              <a:t>Technique that evaluates the quality of test suites</a:t>
            </a:r>
          </a:p>
          <a:p>
            <a:r>
              <a:rPr lang="en-US" b="1" dirty="0"/>
              <a:t>How: </a:t>
            </a:r>
            <a:r>
              <a:rPr lang="en-US" dirty="0"/>
              <a:t>Introduces small syntactic change to the program</a:t>
            </a:r>
          </a:p>
          <a:p>
            <a:r>
              <a:rPr lang="en-US" b="1" dirty="0"/>
              <a:t>Example:</a:t>
            </a:r>
            <a:r>
              <a:rPr lang="en-US" dirty="0"/>
              <a:t> </a:t>
            </a:r>
            <a:endParaRPr lang="en-US" b="1" dirty="0"/>
          </a:p>
          <a:p>
            <a:pPr marL="457200" lvl="1" indent="0" algn="ctr">
              <a:buNone/>
            </a:pPr>
            <a:r>
              <a:rPr lang="en-US" sz="3200" b="1" dirty="0">
                <a:latin typeface="Courier New" panose="02070309020205020404" pitchFamily="49" charset="0"/>
                <a:cs typeface="Courier New" panose="02070309020205020404" pitchFamily="49" charset="0"/>
              </a:rPr>
              <a:t>x = x + </a:t>
            </a:r>
            <a:r>
              <a:rPr lang="en-US" sz="3200" b="1" dirty="0">
                <a:solidFill>
                  <a:srgbClr val="FF0000"/>
                </a:solidFill>
                <a:latin typeface="Courier New" panose="02070309020205020404" pitchFamily="49" charset="0"/>
                <a:cs typeface="Courier New" panose="02070309020205020404" pitchFamily="49" charset="0"/>
              </a:rPr>
              <a:t>2</a:t>
            </a:r>
          </a:p>
          <a:p>
            <a:endParaRPr lang="en-US" dirty="0"/>
          </a:p>
        </p:txBody>
      </p:sp>
      <p:sp>
        <p:nvSpPr>
          <p:cNvPr id="4" name="Content Placeholder 3">
            <a:extLst>
              <a:ext uri="{FF2B5EF4-FFF2-40B4-BE49-F238E27FC236}">
                <a16:creationId xmlns:a16="http://schemas.microsoft.com/office/drawing/2014/main" id="{CC654EA7-DA3A-BB4D-9B11-0BAF6A236348}"/>
              </a:ext>
            </a:extLst>
          </p:cNvPr>
          <p:cNvSpPr>
            <a:spLocks noGrp="1"/>
          </p:cNvSpPr>
          <p:nvPr>
            <p:ph sz="half" idx="2"/>
          </p:nvPr>
        </p:nvSpPr>
        <p:spPr>
          <a:ln w="57150">
            <a:solidFill>
              <a:schemeClr val="tx2"/>
            </a:solidFill>
          </a:ln>
        </p:spPr>
        <p:txBody>
          <a:bodyPr/>
          <a:lstStyle/>
          <a:p>
            <a:pPr marL="0" indent="0" algn="ctr">
              <a:buNone/>
            </a:pPr>
            <a:r>
              <a:rPr lang="en-US" sz="2800" dirty="0">
                <a:solidFill>
                  <a:schemeClr val="tx2"/>
                </a:solidFill>
              </a:rPr>
              <a:t>Approximate Computing</a:t>
            </a:r>
          </a:p>
          <a:p>
            <a:r>
              <a:rPr lang="en-US" b="1" dirty="0"/>
              <a:t>Goal: </a:t>
            </a:r>
            <a:r>
              <a:rPr lang="en-US" dirty="0"/>
              <a:t>Technique that trades accuracy for performance</a:t>
            </a:r>
          </a:p>
        </p:txBody>
      </p:sp>
    </p:spTree>
    <p:extLst>
      <p:ext uri="{BB962C8B-B14F-4D97-AF65-F5344CB8AC3E}">
        <p14:creationId xmlns:p14="http://schemas.microsoft.com/office/powerpoint/2010/main" val="1634048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775A-6705-EA47-881E-445E6FA6D9D5}"/>
              </a:ext>
            </a:extLst>
          </p:cNvPr>
          <p:cNvSpPr>
            <a:spLocks noGrp="1"/>
          </p:cNvSpPr>
          <p:nvPr>
            <p:ph type="title"/>
          </p:nvPr>
        </p:nvSpPr>
        <p:spPr/>
        <p:txBody>
          <a:bodyPr>
            <a:normAutofit/>
          </a:bodyPr>
          <a:lstStyle/>
          <a:p>
            <a:r>
              <a:rPr lang="en-US" dirty="0"/>
              <a:t>Qualitative Analysis</a:t>
            </a:r>
          </a:p>
        </p:txBody>
      </p:sp>
      <p:sp>
        <p:nvSpPr>
          <p:cNvPr id="3" name="Content Placeholder 2">
            <a:extLst>
              <a:ext uri="{FF2B5EF4-FFF2-40B4-BE49-F238E27FC236}">
                <a16:creationId xmlns:a16="http://schemas.microsoft.com/office/drawing/2014/main" id="{58A0E508-9EF3-E644-BF36-62C293E51498}"/>
              </a:ext>
            </a:extLst>
          </p:cNvPr>
          <p:cNvSpPr>
            <a:spLocks noGrp="1"/>
          </p:cNvSpPr>
          <p:nvPr>
            <p:ph idx="1"/>
          </p:nvPr>
        </p:nvSpPr>
        <p:spPr/>
        <p:txBody>
          <a:bodyPr/>
          <a:lstStyle/>
          <a:p>
            <a:r>
              <a:rPr lang="en-US" dirty="0"/>
              <a:t>Sampled 5% of surviving and 5% of killed LPM mutants </a:t>
            </a:r>
            <a:br>
              <a:rPr lang="en-US" dirty="0"/>
            </a:br>
            <a:r>
              <a:rPr lang="en-US" dirty="0"/>
              <a:t>(125 mutants)</a:t>
            </a:r>
          </a:p>
          <a:p>
            <a:endParaRPr lang="en-US" dirty="0"/>
          </a:p>
          <a:p>
            <a:r>
              <a:rPr lang="en-US" dirty="0"/>
              <a:t>Sampled 1% of surviving and 1% of killed DTF and ITS mutants</a:t>
            </a:r>
            <a:br>
              <a:rPr lang="en-US" dirty="0"/>
            </a:br>
            <a:r>
              <a:rPr lang="en-US" dirty="0"/>
              <a:t>(121 mutants)</a:t>
            </a:r>
          </a:p>
          <a:p>
            <a:pPr lvl="1"/>
            <a:endParaRPr lang="en-US" dirty="0"/>
          </a:p>
        </p:txBody>
      </p:sp>
    </p:spTree>
    <p:extLst>
      <p:ext uri="{BB962C8B-B14F-4D97-AF65-F5344CB8AC3E}">
        <p14:creationId xmlns:p14="http://schemas.microsoft.com/office/powerpoint/2010/main" val="3051182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FFD4-4849-2D4B-9E13-D7B4E91F51AE}"/>
              </a:ext>
            </a:extLst>
          </p:cNvPr>
          <p:cNvSpPr>
            <a:spLocks noGrp="1"/>
          </p:cNvSpPr>
          <p:nvPr>
            <p:ph type="title"/>
          </p:nvPr>
        </p:nvSpPr>
        <p:spPr/>
        <p:txBody>
          <a:bodyPr/>
          <a:lstStyle/>
          <a:p>
            <a:r>
              <a:rPr lang="en-US" dirty="0"/>
              <a:t>Code Patterns</a:t>
            </a:r>
          </a:p>
        </p:txBody>
      </p:sp>
      <p:pic>
        <p:nvPicPr>
          <p:cNvPr id="5" name="Picture 4">
            <a:extLst>
              <a:ext uri="{FF2B5EF4-FFF2-40B4-BE49-F238E27FC236}">
                <a16:creationId xmlns:a16="http://schemas.microsoft.com/office/drawing/2014/main" id="{85D63339-9A85-4943-A969-476EB50BD029}"/>
              </a:ext>
            </a:extLst>
          </p:cNvPr>
          <p:cNvPicPr>
            <a:picLocks noChangeAspect="1"/>
          </p:cNvPicPr>
          <p:nvPr/>
        </p:nvPicPr>
        <p:blipFill>
          <a:blip r:embed="rId2"/>
          <a:stretch>
            <a:fillRect/>
          </a:stretch>
        </p:blipFill>
        <p:spPr>
          <a:xfrm>
            <a:off x="1391668" y="1690688"/>
            <a:ext cx="9408663" cy="3841750"/>
          </a:xfrm>
          <a:prstGeom prst="rect">
            <a:avLst/>
          </a:prstGeom>
        </p:spPr>
      </p:pic>
    </p:spTree>
    <p:extLst>
      <p:ext uri="{BB962C8B-B14F-4D97-AF65-F5344CB8AC3E}">
        <p14:creationId xmlns:p14="http://schemas.microsoft.com/office/powerpoint/2010/main" val="94403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87B8-4E54-3F43-BC10-C61DBBAC3124}"/>
              </a:ext>
            </a:extLst>
          </p:cNvPr>
          <p:cNvSpPr>
            <a:spLocks noGrp="1"/>
          </p:cNvSpPr>
          <p:nvPr>
            <p:ph type="title"/>
          </p:nvPr>
        </p:nvSpPr>
        <p:spPr/>
        <p:txBody>
          <a:bodyPr/>
          <a:lstStyle/>
          <a:p>
            <a:r>
              <a:rPr lang="en-US" dirty="0"/>
              <a:t>Conditional Computation on Elements Pattern</a:t>
            </a:r>
          </a:p>
        </p:txBody>
      </p:sp>
      <p:sp>
        <p:nvSpPr>
          <p:cNvPr id="3" name="Content Placeholder 2">
            <a:extLst>
              <a:ext uri="{FF2B5EF4-FFF2-40B4-BE49-F238E27FC236}">
                <a16:creationId xmlns:a16="http://schemas.microsoft.com/office/drawing/2014/main" id="{3BA3235C-5E31-1046-9174-4A649D50EB2A}"/>
              </a:ext>
            </a:extLst>
          </p:cNvPr>
          <p:cNvSpPr>
            <a:spLocks noGrp="1"/>
          </p:cNvSpPr>
          <p:nvPr>
            <p:ph idx="1"/>
          </p:nvPr>
        </p:nvSpPr>
        <p:spPr>
          <a:xfrm>
            <a:off x="838199" y="1825625"/>
            <a:ext cx="5575479" cy="4351338"/>
          </a:xfrm>
        </p:spPr>
        <p:txBody>
          <a:bodyPr>
            <a:noAutofit/>
          </a:bodyPr>
          <a:lstStyle/>
          <a:p>
            <a:pPr marL="0" indent="0">
              <a:buNone/>
            </a:pPr>
            <a:r>
              <a:rPr lang="en-US" sz="2400" dirty="0">
                <a:solidFill>
                  <a:schemeClr val="tx2"/>
                </a:solidFill>
              </a:rPr>
              <a:t>public</a:t>
            </a:r>
            <a:r>
              <a:rPr lang="en-US" sz="2400" dirty="0"/>
              <a:t> </a:t>
            </a:r>
            <a:r>
              <a:rPr lang="en-US" sz="2400" dirty="0" err="1">
                <a:solidFill>
                  <a:schemeClr val="accent1"/>
                </a:solidFill>
              </a:rPr>
              <a:t>int</a:t>
            </a:r>
            <a:r>
              <a:rPr lang="en-US" sz="2400" dirty="0"/>
              <a:t> </a:t>
            </a:r>
            <a:r>
              <a:rPr lang="en-US" sz="2400" dirty="0" err="1">
                <a:solidFill>
                  <a:schemeClr val="accent2"/>
                </a:solidFill>
              </a:rPr>
              <a:t>argmin</a:t>
            </a:r>
            <a:r>
              <a:rPr lang="en-US" sz="2400" dirty="0"/>
              <a:t>() {</a:t>
            </a:r>
          </a:p>
          <a:p>
            <a:pPr marL="0" indent="0">
              <a:buNone/>
            </a:pPr>
            <a:r>
              <a:rPr lang="en-US" sz="2400" dirty="0">
                <a:solidFill>
                  <a:schemeClr val="accent1"/>
                </a:solidFill>
              </a:rPr>
              <a:t>  if</a:t>
            </a:r>
            <a:r>
              <a:rPr lang="en-US" sz="2400" dirty="0"/>
              <a:t> (</a:t>
            </a:r>
            <a:r>
              <a:rPr lang="en-US" sz="2400" dirty="0" err="1"/>
              <a:t>isEmpty</a:t>
            </a:r>
            <a:r>
              <a:rPr lang="en-US" sz="2400" dirty="0"/>
              <a:t>()) { </a:t>
            </a:r>
            <a:r>
              <a:rPr lang="en-US" sz="2400" dirty="0">
                <a:solidFill>
                  <a:schemeClr val="accent1"/>
                </a:solidFill>
              </a:rPr>
              <a:t>return</a:t>
            </a:r>
            <a:r>
              <a:rPr lang="en-US" sz="2400" dirty="0"/>
              <a:t> −1; }</a:t>
            </a:r>
          </a:p>
          <a:p>
            <a:pPr marL="0" indent="0">
              <a:buNone/>
            </a:pPr>
            <a:r>
              <a:rPr lang="en-US" sz="2400" dirty="0">
                <a:solidFill>
                  <a:schemeClr val="accent1"/>
                </a:solidFill>
              </a:rPr>
              <a:t>  double</a:t>
            </a:r>
            <a:r>
              <a:rPr lang="en-US" sz="2400" dirty="0"/>
              <a:t> v = </a:t>
            </a:r>
            <a:r>
              <a:rPr lang="en-US" sz="2400" dirty="0" err="1"/>
              <a:t>Double.POSITIVE_INFINITY</a:t>
            </a:r>
            <a:r>
              <a:rPr lang="en-US" sz="2400" dirty="0"/>
              <a:t>;</a:t>
            </a:r>
          </a:p>
          <a:p>
            <a:pPr marL="0" indent="0">
              <a:buNone/>
            </a:pPr>
            <a:r>
              <a:rPr lang="en-US" sz="2400" dirty="0"/>
              <a:t>  </a:t>
            </a:r>
            <a:r>
              <a:rPr lang="en-US" sz="2400" dirty="0" err="1"/>
              <a:t>int</a:t>
            </a:r>
            <a:r>
              <a:rPr lang="en-US" sz="2400" dirty="0"/>
              <a:t> a = −1;</a:t>
            </a:r>
          </a:p>
          <a:p>
            <a:pPr marL="0" indent="0">
              <a:buNone/>
            </a:pPr>
            <a:r>
              <a:rPr lang="en-US" sz="2400" dirty="0">
                <a:solidFill>
                  <a:schemeClr val="tx2"/>
                </a:solidFill>
              </a:rPr>
              <a:t>  for</a:t>
            </a:r>
            <a:r>
              <a:rPr lang="en-US" sz="2400" dirty="0"/>
              <a:t> (</a:t>
            </a:r>
            <a:r>
              <a:rPr lang="en-US" sz="2400" dirty="0" err="1">
                <a:solidFill>
                  <a:schemeClr val="accent1"/>
                </a:solidFill>
              </a:rPr>
              <a:t>int</a:t>
            </a:r>
            <a:r>
              <a:rPr lang="en-US" sz="2400" dirty="0"/>
              <a:t> </a:t>
            </a:r>
            <a:r>
              <a:rPr lang="en-US" sz="2400" dirty="0" err="1"/>
              <a:t>i</a:t>
            </a:r>
            <a:r>
              <a:rPr lang="en-US" sz="2400" dirty="0"/>
              <a:t> = 0; </a:t>
            </a:r>
            <a:r>
              <a:rPr lang="en-US" sz="2400" dirty="0" err="1"/>
              <a:t>i</a:t>
            </a:r>
            <a:r>
              <a:rPr lang="en-US" sz="2400" dirty="0"/>
              <a:t> &lt; length; </a:t>
            </a:r>
            <a:r>
              <a:rPr lang="en-US" sz="2400" dirty="0" err="1">
                <a:solidFill>
                  <a:srgbClr val="FF0000"/>
                </a:solidFill>
              </a:rPr>
              <a:t>i</a:t>
            </a:r>
            <a:r>
              <a:rPr lang="en-US" sz="2400" dirty="0">
                <a:solidFill>
                  <a:srgbClr val="FF0000"/>
                </a:solidFill>
              </a:rPr>
              <a:t>+=2</a:t>
            </a:r>
            <a:r>
              <a:rPr lang="en-US" sz="2400" dirty="0"/>
              <a:t>) {</a:t>
            </a:r>
          </a:p>
          <a:p>
            <a:pPr marL="0" indent="0">
              <a:buNone/>
            </a:pPr>
            <a:r>
              <a:rPr lang="en-US" sz="2400" dirty="0">
                <a:solidFill>
                  <a:schemeClr val="accent1"/>
                </a:solidFill>
              </a:rPr>
              <a:t>    if</a:t>
            </a:r>
            <a:r>
              <a:rPr lang="en-US" sz="2400" dirty="0"/>
              <a:t> (!</a:t>
            </a:r>
            <a:r>
              <a:rPr lang="en-US" sz="2400" dirty="0" err="1"/>
              <a:t>Double.isNaN</a:t>
            </a:r>
            <a:r>
              <a:rPr lang="en-US" sz="2400" dirty="0"/>
              <a:t>(get(</a:t>
            </a:r>
            <a:r>
              <a:rPr lang="en-US" sz="2400" dirty="0" err="1"/>
              <a:t>i</a:t>
            </a:r>
            <a:r>
              <a:rPr lang="en-US" sz="2400" dirty="0"/>
              <a:t>)) &amp;&amp; get(</a:t>
            </a:r>
            <a:r>
              <a:rPr lang="en-US" sz="2400" dirty="0" err="1"/>
              <a:t>i</a:t>
            </a:r>
            <a:r>
              <a:rPr lang="en-US" sz="2400" dirty="0"/>
              <a:t>) &lt; v) </a:t>
            </a:r>
            <a:br>
              <a:rPr lang="en-US" sz="2400" dirty="0"/>
            </a:br>
            <a:r>
              <a:rPr lang="en-US" sz="2400" dirty="0"/>
              <a:t>      v = get(</a:t>
            </a:r>
            <a:r>
              <a:rPr lang="en-US" sz="2400" dirty="0" err="1"/>
              <a:t>i</a:t>
            </a:r>
            <a:r>
              <a:rPr lang="en-US" sz="2400" dirty="0"/>
              <a:t>); a = </a:t>
            </a:r>
            <a:r>
              <a:rPr lang="en-US" sz="2400" dirty="0" err="1"/>
              <a:t>i</a:t>
            </a:r>
            <a:r>
              <a:rPr lang="en-US" sz="2400" dirty="0"/>
              <a:t>;</a:t>
            </a:r>
          </a:p>
          <a:p>
            <a:pPr marL="0" indent="0">
              <a:buNone/>
            </a:pPr>
            <a:r>
              <a:rPr lang="en-US" sz="2400" dirty="0"/>
              <a:t>  }</a:t>
            </a:r>
          </a:p>
          <a:p>
            <a:pPr marL="0" indent="0">
              <a:buNone/>
            </a:pPr>
            <a:r>
              <a:rPr lang="en-US" sz="2400" dirty="0"/>
              <a:t>  return a;</a:t>
            </a:r>
          </a:p>
          <a:p>
            <a:pPr marL="0" indent="0">
              <a:buNone/>
            </a:pPr>
            <a:r>
              <a:rPr lang="en-US" sz="2400" dirty="0"/>
              <a:t>}</a:t>
            </a:r>
          </a:p>
        </p:txBody>
      </p:sp>
      <p:sp>
        <p:nvSpPr>
          <p:cNvPr id="4" name="Content Placeholder 2">
            <a:extLst>
              <a:ext uri="{FF2B5EF4-FFF2-40B4-BE49-F238E27FC236}">
                <a16:creationId xmlns:a16="http://schemas.microsoft.com/office/drawing/2014/main" id="{DFB1AC47-446D-C74B-9AD9-20516A08FE67}"/>
              </a:ext>
            </a:extLst>
          </p:cNvPr>
          <p:cNvSpPr txBox="1">
            <a:spLocks/>
          </p:cNvSpPr>
          <p:nvPr/>
        </p:nvSpPr>
        <p:spPr>
          <a:xfrm>
            <a:off x="6620814" y="1812746"/>
            <a:ext cx="50603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2"/>
                </a:solidFill>
              </a:rPr>
              <a:t>@Test</a:t>
            </a:r>
          </a:p>
          <a:p>
            <a:pPr marL="0" indent="0">
              <a:buNone/>
            </a:pPr>
            <a:r>
              <a:rPr lang="en-US" sz="2400" dirty="0">
                <a:solidFill>
                  <a:schemeClr val="tx2"/>
                </a:solidFill>
              </a:rPr>
              <a:t>public</a:t>
            </a:r>
            <a:r>
              <a:rPr lang="en-US" sz="2400" dirty="0"/>
              <a:t> </a:t>
            </a:r>
            <a:r>
              <a:rPr lang="en-US" sz="2400" dirty="0">
                <a:solidFill>
                  <a:schemeClr val="accent1"/>
                </a:solidFill>
              </a:rPr>
              <a:t>void</a:t>
            </a:r>
            <a:r>
              <a:rPr lang="en-US" sz="2400" dirty="0"/>
              <a:t> </a:t>
            </a:r>
            <a:r>
              <a:rPr lang="en-US" sz="2400" dirty="0" err="1">
                <a:solidFill>
                  <a:schemeClr val="accent2"/>
                </a:solidFill>
              </a:rPr>
              <a:t>testArgMinMax</a:t>
            </a:r>
            <a:r>
              <a:rPr lang="en-US" sz="2400" dirty="0"/>
              <a:t>() {</a:t>
            </a:r>
          </a:p>
          <a:p>
            <a:pPr marL="0" indent="0">
              <a:buNone/>
            </a:pPr>
            <a:r>
              <a:rPr lang="en-US" sz="2400" dirty="0"/>
              <a:t>  A = </a:t>
            </a:r>
            <a:r>
              <a:rPr lang="en-US" sz="2400" dirty="0">
                <a:solidFill>
                  <a:schemeClr val="accent1"/>
                </a:solidFill>
              </a:rPr>
              <a:t>new</a:t>
            </a:r>
            <a:r>
              <a:rPr lang="en-US" sz="2400" dirty="0"/>
              <a:t> </a:t>
            </a:r>
            <a:r>
              <a:rPr lang="en-US" sz="2400" dirty="0" err="1"/>
              <a:t>DoubleMatrix</a:t>
            </a:r>
            <a:r>
              <a:rPr lang="en-US" sz="2400" dirty="0"/>
              <a:t>(4, 3, 1.0, 2.0, 3.0, 4.0, 5.0, 6.0, 7.0, 8.0, 9.0, 10.0, 11.0, 12.0);</a:t>
            </a:r>
          </a:p>
          <a:p>
            <a:pPr marL="0" indent="0">
              <a:buNone/>
            </a:pPr>
            <a:r>
              <a:rPr lang="en-US" sz="2400" dirty="0">
                <a:solidFill>
                  <a:schemeClr val="accent1"/>
                </a:solidFill>
              </a:rPr>
              <a:t>  </a:t>
            </a:r>
            <a:r>
              <a:rPr lang="en-US" sz="2400" dirty="0" err="1">
                <a:solidFill>
                  <a:schemeClr val="accent1"/>
                </a:solidFill>
              </a:rPr>
              <a:t>assertEquals</a:t>
            </a:r>
            <a:r>
              <a:rPr lang="en-US" sz="2400" dirty="0"/>
              <a:t>(0, </a:t>
            </a:r>
            <a:r>
              <a:rPr lang="en-US" sz="2400" dirty="0" err="1"/>
              <a:t>A.argmin</a:t>
            </a:r>
            <a:r>
              <a:rPr lang="en-US" sz="2400" dirty="0"/>
              <a:t>(), eps);</a:t>
            </a:r>
          </a:p>
          <a:p>
            <a:pPr marL="0" indent="0">
              <a:buNone/>
            </a:pPr>
            <a:r>
              <a:rPr lang="en-US" sz="2400" dirty="0">
                <a:solidFill>
                  <a:schemeClr val="accent1"/>
                </a:solidFill>
              </a:rPr>
              <a:t> </a:t>
            </a:r>
            <a:r>
              <a:rPr lang="en-US" sz="2400" dirty="0"/>
              <a:t> …</a:t>
            </a:r>
          </a:p>
          <a:p>
            <a:pPr marL="0" indent="0">
              <a:buNone/>
            </a:pPr>
            <a:r>
              <a:rPr lang="en-US" sz="2400" dirty="0"/>
              <a:t>}</a:t>
            </a:r>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2609523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EBBE-9025-494B-B9D7-8E558EE12BDC}"/>
              </a:ext>
            </a:extLst>
          </p:cNvPr>
          <p:cNvSpPr>
            <a:spLocks noGrp="1"/>
          </p:cNvSpPr>
          <p:nvPr>
            <p:ph type="title"/>
          </p:nvPr>
        </p:nvSpPr>
        <p:spPr>
          <a:xfrm>
            <a:off x="857608" y="1632464"/>
            <a:ext cx="10515600" cy="2852737"/>
          </a:xfrm>
        </p:spPr>
        <p:txBody>
          <a:bodyPr>
            <a:normAutofit fontScale="90000"/>
          </a:bodyPr>
          <a:lstStyle/>
          <a:p>
            <a:pPr algn="ctr"/>
            <a:r>
              <a:rPr lang="en-US" b="1" dirty="0"/>
              <a:t>RQ3: </a:t>
            </a:r>
            <a:br>
              <a:rPr lang="en-US" b="1" dirty="0"/>
            </a:br>
            <a:r>
              <a:rPr lang="en-US" dirty="0"/>
              <a:t>How can </a:t>
            </a:r>
            <a:r>
              <a:rPr lang="en-US" dirty="0">
                <a:solidFill>
                  <a:schemeClr val="tx2"/>
                </a:solidFill>
              </a:rPr>
              <a:t>AT</a:t>
            </a:r>
            <a:r>
              <a:rPr lang="en-US" dirty="0"/>
              <a:t>s as mutation operators help software testing practice?</a:t>
            </a:r>
          </a:p>
        </p:txBody>
      </p:sp>
    </p:spTree>
    <p:extLst>
      <p:ext uri="{BB962C8B-B14F-4D97-AF65-F5344CB8AC3E}">
        <p14:creationId xmlns:p14="http://schemas.microsoft.com/office/powerpoint/2010/main" val="1067856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775A-6705-EA47-881E-445E6FA6D9D5}"/>
              </a:ext>
            </a:extLst>
          </p:cNvPr>
          <p:cNvSpPr>
            <a:spLocks noGrp="1"/>
          </p:cNvSpPr>
          <p:nvPr>
            <p:ph type="title"/>
          </p:nvPr>
        </p:nvSpPr>
        <p:spPr/>
        <p:txBody>
          <a:bodyPr>
            <a:normAutofit/>
          </a:bodyPr>
          <a:lstStyle/>
          <a:p>
            <a:r>
              <a:rPr lang="en-US" dirty="0"/>
              <a:t>Practical Impact on Software Testing</a:t>
            </a:r>
          </a:p>
        </p:txBody>
      </p:sp>
      <p:sp>
        <p:nvSpPr>
          <p:cNvPr id="3" name="Content Placeholder 2">
            <a:extLst>
              <a:ext uri="{FF2B5EF4-FFF2-40B4-BE49-F238E27FC236}">
                <a16:creationId xmlns:a16="http://schemas.microsoft.com/office/drawing/2014/main" id="{58A0E508-9EF3-E644-BF36-62C293E51498}"/>
              </a:ext>
            </a:extLst>
          </p:cNvPr>
          <p:cNvSpPr>
            <a:spLocks noGrp="1"/>
          </p:cNvSpPr>
          <p:nvPr>
            <p:ph idx="1"/>
          </p:nvPr>
        </p:nvSpPr>
        <p:spPr/>
        <p:txBody>
          <a:bodyPr/>
          <a:lstStyle/>
          <a:p>
            <a:r>
              <a:rPr lang="en-US" dirty="0"/>
              <a:t>Mutation Testing Theory: Interpreting Mutation Testing Results</a:t>
            </a:r>
          </a:p>
          <a:p>
            <a:r>
              <a:rPr lang="en-US" dirty="0"/>
              <a:t>Developers Community: Lessons learned, pull requests</a:t>
            </a:r>
          </a:p>
        </p:txBody>
      </p:sp>
    </p:spTree>
    <p:extLst>
      <p:ext uri="{BB962C8B-B14F-4D97-AF65-F5344CB8AC3E}">
        <p14:creationId xmlns:p14="http://schemas.microsoft.com/office/powerpoint/2010/main" val="3458965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775A-6705-EA47-881E-445E6FA6D9D5}"/>
              </a:ext>
            </a:extLst>
          </p:cNvPr>
          <p:cNvSpPr>
            <a:spLocks noGrp="1"/>
          </p:cNvSpPr>
          <p:nvPr>
            <p:ph type="title"/>
          </p:nvPr>
        </p:nvSpPr>
        <p:spPr/>
        <p:txBody>
          <a:bodyPr>
            <a:normAutofit/>
          </a:bodyPr>
          <a:lstStyle/>
          <a:p>
            <a:r>
              <a:rPr lang="en-US" dirty="0"/>
              <a:t>Practical Impact on Software Testing</a:t>
            </a:r>
          </a:p>
        </p:txBody>
      </p:sp>
      <p:sp>
        <p:nvSpPr>
          <p:cNvPr id="3" name="Content Placeholder 2">
            <a:extLst>
              <a:ext uri="{FF2B5EF4-FFF2-40B4-BE49-F238E27FC236}">
                <a16:creationId xmlns:a16="http://schemas.microsoft.com/office/drawing/2014/main" id="{58A0E508-9EF3-E644-BF36-62C293E51498}"/>
              </a:ext>
            </a:extLst>
          </p:cNvPr>
          <p:cNvSpPr>
            <a:spLocks noGrp="1"/>
          </p:cNvSpPr>
          <p:nvPr>
            <p:ph idx="1"/>
          </p:nvPr>
        </p:nvSpPr>
        <p:spPr/>
        <p:txBody>
          <a:bodyPr/>
          <a:lstStyle/>
          <a:p>
            <a:r>
              <a:rPr lang="en-US" dirty="0">
                <a:solidFill>
                  <a:srgbClr val="FF0000"/>
                </a:solidFill>
              </a:rPr>
              <a:t>Mutation Testing Theory: Interpreting Mutation Testing Results</a:t>
            </a:r>
          </a:p>
          <a:p>
            <a:r>
              <a:rPr lang="en-US" dirty="0"/>
              <a:t>Developers Community: Lessons learned, pull requests</a:t>
            </a:r>
          </a:p>
        </p:txBody>
      </p:sp>
    </p:spTree>
    <p:extLst>
      <p:ext uri="{BB962C8B-B14F-4D97-AF65-F5344CB8AC3E}">
        <p14:creationId xmlns:p14="http://schemas.microsoft.com/office/powerpoint/2010/main" val="234479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08B6-E560-EB44-9819-FF2D2383B8E0}"/>
              </a:ext>
            </a:extLst>
          </p:cNvPr>
          <p:cNvSpPr>
            <a:spLocks noGrp="1"/>
          </p:cNvSpPr>
          <p:nvPr>
            <p:ph type="title"/>
          </p:nvPr>
        </p:nvSpPr>
        <p:spPr/>
        <p:txBody>
          <a:bodyPr>
            <a:normAutofit/>
          </a:bodyPr>
          <a:lstStyle/>
          <a:p>
            <a:r>
              <a:rPr lang="en-US" dirty="0"/>
              <a:t>Interpreting Mutation Testing Results</a:t>
            </a:r>
          </a:p>
        </p:txBody>
      </p:sp>
      <p:cxnSp>
        <p:nvCxnSpPr>
          <p:cNvPr id="10" name="Straight Arrow Connector 9">
            <a:extLst>
              <a:ext uri="{FF2B5EF4-FFF2-40B4-BE49-F238E27FC236}">
                <a16:creationId xmlns:a16="http://schemas.microsoft.com/office/drawing/2014/main" id="{58B4CA27-2033-CB49-B88C-4E0FB1F523D5}"/>
              </a:ext>
            </a:extLst>
          </p:cNvPr>
          <p:cNvCxnSpPr>
            <a:cxnSpLocks/>
          </p:cNvCxnSpPr>
          <p:nvPr/>
        </p:nvCxnSpPr>
        <p:spPr>
          <a:xfrm>
            <a:off x="2472565" y="2859082"/>
            <a:ext cx="108392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A7BAE2F-3DE3-2646-A9BF-F15002DA9B42}"/>
              </a:ext>
            </a:extLst>
          </p:cNvPr>
          <p:cNvSpPr txBox="1"/>
          <p:nvPr/>
        </p:nvSpPr>
        <p:spPr>
          <a:xfrm>
            <a:off x="2472566" y="2385690"/>
            <a:ext cx="1083924" cy="461665"/>
          </a:xfrm>
          <a:prstGeom prst="rect">
            <a:avLst/>
          </a:prstGeom>
          <a:noFill/>
        </p:spPr>
        <p:txBody>
          <a:bodyPr wrap="square" rtlCol="0">
            <a:spAutoFit/>
          </a:bodyPr>
          <a:lstStyle/>
          <a:p>
            <a:pPr algn="ctr"/>
            <a:r>
              <a:rPr lang="en-US" sz="2400" dirty="0"/>
              <a:t>mutate</a:t>
            </a:r>
            <a:endParaRPr lang="en-US" dirty="0"/>
          </a:p>
        </p:txBody>
      </p:sp>
      <p:sp>
        <p:nvSpPr>
          <p:cNvPr id="14" name="Content Placeholder 2">
            <a:extLst>
              <a:ext uri="{FF2B5EF4-FFF2-40B4-BE49-F238E27FC236}">
                <a16:creationId xmlns:a16="http://schemas.microsoft.com/office/drawing/2014/main" id="{6FB9C6DB-31E4-FD40-9E5F-05718C7B0430}"/>
              </a:ext>
            </a:extLst>
          </p:cNvPr>
          <p:cNvSpPr txBox="1">
            <a:spLocks/>
          </p:cNvSpPr>
          <p:nvPr/>
        </p:nvSpPr>
        <p:spPr>
          <a:xfrm>
            <a:off x="862707" y="1944686"/>
            <a:ext cx="1435532" cy="1837603"/>
          </a:xfrm>
          <a:prstGeom prst="rect">
            <a:avLst/>
          </a:prstGeom>
          <a:ln>
            <a:solidFill>
              <a:schemeClr val="tx2"/>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800" b="1" dirty="0">
                <a:solidFill>
                  <a:schemeClr val="tx2"/>
                </a:solidFill>
              </a:rPr>
              <a:t>public</a:t>
            </a:r>
            <a:r>
              <a:rPr lang="en-US" sz="800" b="1" dirty="0"/>
              <a:t> </a:t>
            </a:r>
            <a:r>
              <a:rPr lang="en-US" sz="800" b="1" dirty="0">
                <a:solidFill>
                  <a:schemeClr val="accent1">
                    <a:lumMod val="60000"/>
                    <a:lumOff val="40000"/>
                  </a:schemeClr>
                </a:solidFill>
              </a:rPr>
              <a:t>void</a:t>
            </a:r>
            <a:r>
              <a:rPr lang="en-US" sz="800" b="1" dirty="0">
                <a:solidFill>
                  <a:schemeClr val="accent1">
                    <a:lumMod val="75000"/>
                  </a:schemeClr>
                </a:solidFill>
              </a:rPr>
              <a:t> </a:t>
            </a:r>
            <a:r>
              <a:rPr lang="en-US" sz="800" dirty="0" err="1">
                <a:solidFill>
                  <a:schemeClr val="accent2"/>
                </a:solidFill>
              </a:rPr>
              <a:t>swapRows</a:t>
            </a:r>
            <a:r>
              <a:rPr lang="en-US" sz="800" dirty="0"/>
              <a:t>(</a:t>
            </a:r>
            <a:r>
              <a:rPr lang="en-US" sz="800" b="1" dirty="0" err="1">
                <a:solidFill>
                  <a:schemeClr val="accent1">
                    <a:lumMod val="60000"/>
                    <a:lumOff val="40000"/>
                  </a:schemeClr>
                </a:solidFill>
              </a:rPr>
              <a:t>int</a:t>
            </a:r>
            <a:r>
              <a:rPr lang="en-US" sz="800" dirty="0"/>
              <a:t> </a:t>
            </a:r>
            <a:r>
              <a:rPr lang="en-US" sz="800" dirty="0" err="1"/>
              <a:t>i</a:t>
            </a:r>
            <a:r>
              <a:rPr lang="en-US" sz="800" dirty="0"/>
              <a:t>,</a:t>
            </a:r>
            <a:r>
              <a:rPr lang="en-US" sz="800" dirty="0">
                <a:solidFill>
                  <a:schemeClr val="accent1">
                    <a:lumMod val="60000"/>
                    <a:lumOff val="40000"/>
                  </a:schemeClr>
                </a:solidFill>
              </a:rPr>
              <a:t> </a:t>
            </a:r>
            <a:r>
              <a:rPr lang="en-US" sz="800" b="1" dirty="0" err="1">
                <a:solidFill>
                  <a:schemeClr val="accent1">
                    <a:lumMod val="60000"/>
                    <a:lumOff val="40000"/>
                  </a:schemeClr>
                </a:solidFill>
              </a:rPr>
              <a:t>int</a:t>
            </a:r>
            <a:r>
              <a:rPr lang="en-US" sz="800" dirty="0">
                <a:solidFill>
                  <a:schemeClr val="accent1">
                    <a:lumMod val="60000"/>
                    <a:lumOff val="40000"/>
                  </a:schemeClr>
                </a:solidFill>
              </a:rPr>
              <a:t> </a:t>
            </a:r>
            <a:r>
              <a:rPr lang="en-US" sz="800" dirty="0"/>
              <a:t>j) {</a:t>
            </a:r>
            <a:br>
              <a:rPr lang="en-US" sz="800" dirty="0"/>
            </a:br>
            <a:r>
              <a:rPr lang="en-US" sz="800" dirty="0"/>
              <a:t>  </a:t>
            </a:r>
            <a:r>
              <a:rPr lang="en-US" sz="800" b="1" dirty="0">
                <a:solidFill>
                  <a:schemeClr val="tx2"/>
                </a:solidFill>
              </a:rPr>
              <a:t>if</a:t>
            </a:r>
            <a:r>
              <a:rPr lang="en-US" sz="800" dirty="0"/>
              <a:t> (</a:t>
            </a:r>
            <a:r>
              <a:rPr lang="en-US" sz="800" dirty="0" err="1"/>
              <a:t>i</a:t>
            </a:r>
            <a:r>
              <a:rPr lang="en-US" sz="800" dirty="0"/>
              <a:t> == j) </a:t>
            </a:r>
            <a:r>
              <a:rPr lang="en-US" sz="800" b="1" dirty="0">
                <a:solidFill>
                  <a:schemeClr val="tx2"/>
                </a:solidFill>
              </a:rPr>
              <a:t>return</a:t>
            </a:r>
            <a:r>
              <a:rPr lang="en-US" sz="800" dirty="0"/>
              <a:t>;</a:t>
            </a:r>
            <a:br>
              <a:rPr lang="en-US" sz="800" dirty="0"/>
            </a:br>
            <a:r>
              <a:rPr lang="en-US" sz="800" dirty="0"/>
              <a:t>  </a:t>
            </a:r>
            <a:r>
              <a:rPr lang="en-US" sz="800" b="1" dirty="0" err="1">
                <a:solidFill>
                  <a:schemeClr val="accent1">
                    <a:lumMod val="60000"/>
                    <a:lumOff val="40000"/>
                  </a:schemeClr>
                </a:solidFill>
              </a:rPr>
              <a:t>int</a:t>
            </a:r>
            <a:r>
              <a:rPr lang="en-US" sz="800" dirty="0"/>
              <a:t> a = </a:t>
            </a:r>
            <a:r>
              <a:rPr lang="en-US" sz="800" dirty="0" err="1"/>
              <a:t>i</a:t>
            </a:r>
            <a:r>
              <a:rPr lang="en-US" sz="800" dirty="0"/>
              <a:t> * cols;</a:t>
            </a:r>
            <a:br>
              <a:rPr lang="en-US" sz="800" dirty="0"/>
            </a:br>
            <a:r>
              <a:rPr lang="en-US" sz="800" dirty="0"/>
              <a:t>  </a:t>
            </a:r>
            <a:r>
              <a:rPr lang="en-US" sz="800" b="1" dirty="0" err="1">
                <a:solidFill>
                  <a:schemeClr val="accent1">
                    <a:lumMod val="60000"/>
                    <a:lumOff val="40000"/>
                  </a:schemeClr>
                </a:solidFill>
              </a:rPr>
              <a:t>int</a:t>
            </a:r>
            <a:r>
              <a:rPr lang="en-US" sz="800" dirty="0"/>
              <a:t> b = j * cols;</a:t>
            </a:r>
            <a:br>
              <a:rPr lang="en-US" sz="800" dirty="0"/>
            </a:br>
            <a:r>
              <a:rPr lang="en-US" sz="800" dirty="0"/>
              <a:t>  </a:t>
            </a:r>
            <a:r>
              <a:rPr lang="en-US" sz="800" b="1" dirty="0" err="1">
                <a:solidFill>
                  <a:schemeClr val="accent1">
                    <a:lumMod val="60000"/>
                    <a:lumOff val="40000"/>
                  </a:schemeClr>
                </a:solidFill>
              </a:rPr>
              <a:t>int</a:t>
            </a:r>
            <a:r>
              <a:rPr lang="en-US" sz="800" dirty="0"/>
              <a:t> cc = </a:t>
            </a:r>
            <a:r>
              <a:rPr lang="en-US" sz="800" dirty="0" err="1"/>
              <a:t>columnCount</a:t>
            </a:r>
            <a:r>
              <a:rPr lang="en-US" sz="800" dirty="0"/>
              <a:t>();</a:t>
            </a:r>
            <a:br>
              <a:rPr lang="en-US" sz="800" dirty="0"/>
            </a:br>
            <a:r>
              <a:rPr lang="en-US" sz="800" dirty="0"/>
              <a:t>  </a:t>
            </a:r>
            <a:r>
              <a:rPr lang="en-US" sz="800" b="1" dirty="0">
                <a:solidFill>
                  <a:schemeClr val="tx2"/>
                </a:solidFill>
              </a:rPr>
              <a:t>for</a:t>
            </a:r>
            <a:r>
              <a:rPr lang="en-US" sz="800" dirty="0"/>
              <a:t> (</a:t>
            </a:r>
            <a:r>
              <a:rPr lang="en-US" sz="800" b="1" dirty="0" err="1">
                <a:solidFill>
                  <a:schemeClr val="accent1">
                    <a:lumMod val="60000"/>
                    <a:lumOff val="40000"/>
                  </a:schemeClr>
                </a:solidFill>
              </a:rPr>
              <a:t>int</a:t>
            </a:r>
            <a:r>
              <a:rPr lang="en-US" sz="800" dirty="0"/>
              <a:t> k = 0; k &lt; cc; k++) {</a:t>
            </a:r>
            <a:br>
              <a:rPr lang="en-US" sz="800" dirty="0"/>
            </a:br>
            <a:r>
              <a:rPr lang="en-US" sz="800" dirty="0"/>
              <a:t>    </a:t>
            </a:r>
            <a:r>
              <a:rPr lang="en-US" sz="800" b="1" dirty="0" err="1">
                <a:solidFill>
                  <a:schemeClr val="accent1">
                    <a:lumMod val="60000"/>
                    <a:lumOff val="40000"/>
                  </a:schemeClr>
                </a:solidFill>
              </a:rPr>
              <a:t>int</a:t>
            </a:r>
            <a:r>
              <a:rPr lang="en-US" sz="800" dirty="0"/>
              <a:t> i1 = a + k;</a:t>
            </a:r>
            <a:br>
              <a:rPr lang="en-US" sz="800" dirty="0"/>
            </a:br>
            <a:r>
              <a:rPr lang="en-US" sz="800" dirty="0"/>
              <a:t>    </a:t>
            </a:r>
            <a:r>
              <a:rPr lang="en-US" sz="800" b="1" dirty="0" err="1">
                <a:solidFill>
                  <a:schemeClr val="accent1">
                    <a:lumMod val="60000"/>
                    <a:lumOff val="40000"/>
                  </a:schemeClr>
                </a:solidFill>
              </a:rPr>
              <a:t>int</a:t>
            </a:r>
            <a:r>
              <a:rPr lang="en-US" sz="800" dirty="0"/>
              <a:t> i2 = b + k;</a:t>
            </a:r>
            <a:br>
              <a:rPr lang="en-US" sz="800" dirty="0"/>
            </a:br>
            <a:r>
              <a:rPr lang="en-US" sz="800" dirty="0"/>
              <a:t>   </a:t>
            </a:r>
            <a:r>
              <a:rPr lang="en-US" sz="800" dirty="0">
                <a:solidFill>
                  <a:schemeClr val="accent1">
                    <a:lumMod val="60000"/>
                    <a:lumOff val="40000"/>
                  </a:schemeClr>
                </a:solidFill>
              </a:rPr>
              <a:t> </a:t>
            </a:r>
            <a:r>
              <a:rPr lang="en-US" sz="800" b="1" dirty="0">
                <a:solidFill>
                  <a:schemeClr val="accent1">
                    <a:lumMod val="60000"/>
                    <a:lumOff val="40000"/>
                  </a:schemeClr>
                </a:solidFill>
              </a:rPr>
              <a:t>double</a:t>
            </a:r>
            <a:r>
              <a:rPr lang="en-US" sz="800" dirty="0">
                <a:solidFill>
                  <a:schemeClr val="accent1">
                    <a:lumMod val="60000"/>
                    <a:lumOff val="40000"/>
                  </a:schemeClr>
                </a:solidFill>
              </a:rPr>
              <a:t> </a:t>
            </a:r>
            <a:r>
              <a:rPr lang="en-US" sz="800" dirty="0"/>
              <a:t>t = data[i1];</a:t>
            </a:r>
            <a:br>
              <a:rPr lang="en-US" sz="800" dirty="0"/>
            </a:br>
            <a:r>
              <a:rPr lang="en-US" sz="800" dirty="0"/>
              <a:t>    data[i1] = data[i2];</a:t>
            </a:r>
            <a:br>
              <a:rPr lang="en-US" sz="800" dirty="0"/>
            </a:br>
            <a:r>
              <a:rPr lang="en-US" sz="800" dirty="0"/>
              <a:t>    data[i2] = t;</a:t>
            </a:r>
            <a:br>
              <a:rPr lang="en-US" sz="800" dirty="0"/>
            </a:br>
            <a:r>
              <a:rPr lang="en-US" sz="800" dirty="0"/>
              <a:t> } }</a:t>
            </a:r>
          </a:p>
        </p:txBody>
      </p:sp>
      <p:sp>
        <p:nvSpPr>
          <p:cNvPr id="15" name="Content Placeholder 2">
            <a:extLst>
              <a:ext uri="{FF2B5EF4-FFF2-40B4-BE49-F238E27FC236}">
                <a16:creationId xmlns:a16="http://schemas.microsoft.com/office/drawing/2014/main" id="{60C90E52-851B-874B-A615-F2CC0BAF8E9B}"/>
              </a:ext>
            </a:extLst>
          </p:cNvPr>
          <p:cNvSpPr txBox="1">
            <a:spLocks/>
          </p:cNvSpPr>
          <p:nvPr/>
        </p:nvSpPr>
        <p:spPr>
          <a:xfrm>
            <a:off x="3835196" y="1949738"/>
            <a:ext cx="1435532" cy="1837603"/>
          </a:xfrm>
          <a:prstGeom prst="rect">
            <a:avLst/>
          </a:prstGeom>
          <a:ln>
            <a:solidFill>
              <a:schemeClr val="tx2"/>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800" b="1" dirty="0">
                <a:solidFill>
                  <a:schemeClr val="tx2"/>
                </a:solidFill>
              </a:rPr>
              <a:t>public</a:t>
            </a:r>
            <a:r>
              <a:rPr lang="en-US" sz="800" b="1" dirty="0"/>
              <a:t> </a:t>
            </a:r>
            <a:r>
              <a:rPr lang="en-US" sz="800" b="1" dirty="0">
                <a:solidFill>
                  <a:schemeClr val="accent1">
                    <a:lumMod val="60000"/>
                    <a:lumOff val="40000"/>
                  </a:schemeClr>
                </a:solidFill>
              </a:rPr>
              <a:t>void</a:t>
            </a:r>
            <a:r>
              <a:rPr lang="en-US" sz="800" b="1" dirty="0">
                <a:solidFill>
                  <a:schemeClr val="accent1">
                    <a:lumMod val="75000"/>
                  </a:schemeClr>
                </a:solidFill>
              </a:rPr>
              <a:t> </a:t>
            </a:r>
            <a:r>
              <a:rPr lang="en-US" sz="800" dirty="0" err="1">
                <a:solidFill>
                  <a:schemeClr val="accent2"/>
                </a:solidFill>
              </a:rPr>
              <a:t>swapRows</a:t>
            </a:r>
            <a:r>
              <a:rPr lang="en-US" sz="800" dirty="0"/>
              <a:t>(</a:t>
            </a:r>
            <a:r>
              <a:rPr lang="en-US" sz="800" b="1" dirty="0" err="1">
                <a:solidFill>
                  <a:schemeClr val="accent1">
                    <a:lumMod val="60000"/>
                    <a:lumOff val="40000"/>
                  </a:schemeClr>
                </a:solidFill>
              </a:rPr>
              <a:t>int</a:t>
            </a:r>
            <a:r>
              <a:rPr lang="en-US" sz="800" dirty="0"/>
              <a:t> </a:t>
            </a:r>
            <a:r>
              <a:rPr lang="en-US" sz="800" dirty="0" err="1"/>
              <a:t>i</a:t>
            </a:r>
            <a:r>
              <a:rPr lang="en-US" sz="800" dirty="0"/>
              <a:t>,</a:t>
            </a:r>
            <a:r>
              <a:rPr lang="en-US" sz="800" dirty="0">
                <a:solidFill>
                  <a:schemeClr val="accent1">
                    <a:lumMod val="60000"/>
                    <a:lumOff val="40000"/>
                  </a:schemeClr>
                </a:solidFill>
              </a:rPr>
              <a:t> </a:t>
            </a:r>
            <a:r>
              <a:rPr lang="en-US" sz="800" b="1" dirty="0" err="1">
                <a:solidFill>
                  <a:schemeClr val="accent1">
                    <a:lumMod val="60000"/>
                    <a:lumOff val="40000"/>
                  </a:schemeClr>
                </a:solidFill>
              </a:rPr>
              <a:t>int</a:t>
            </a:r>
            <a:r>
              <a:rPr lang="en-US" sz="800" dirty="0">
                <a:solidFill>
                  <a:schemeClr val="accent1">
                    <a:lumMod val="60000"/>
                    <a:lumOff val="40000"/>
                  </a:schemeClr>
                </a:solidFill>
              </a:rPr>
              <a:t> </a:t>
            </a:r>
            <a:r>
              <a:rPr lang="en-US" sz="800" dirty="0"/>
              <a:t>j) {</a:t>
            </a:r>
            <a:br>
              <a:rPr lang="en-US" sz="800" dirty="0"/>
            </a:br>
            <a:r>
              <a:rPr lang="en-US" sz="800" dirty="0"/>
              <a:t>  </a:t>
            </a:r>
            <a:r>
              <a:rPr lang="en-US" sz="800" b="1" dirty="0">
                <a:solidFill>
                  <a:schemeClr val="tx2"/>
                </a:solidFill>
              </a:rPr>
              <a:t>if</a:t>
            </a:r>
            <a:r>
              <a:rPr lang="en-US" sz="800" dirty="0"/>
              <a:t> (</a:t>
            </a:r>
            <a:r>
              <a:rPr lang="en-US" sz="800" dirty="0" err="1"/>
              <a:t>i</a:t>
            </a:r>
            <a:r>
              <a:rPr lang="en-US" sz="800" dirty="0"/>
              <a:t> == j) </a:t>
            </a:r>
            <a:r>
              <a:rPr lang="en-US" sz="800" b="1" dirty="0">
                <a:solidFill>
                  <a:schemeClr val="tx2"/>
                </a:solidFill>
              </a:rPr>
              <a:t>return</a:t>
            </a:r>
            <a:r>
              <a:rPr lang="en-US" sz="800" dirty="0"/>
              <a:t>;</a:t>
            </a:r>
            <a:br>
              <a:rPr lang="en-US" sz="800" dirty="0"/>
            </a:br>
            <a:r>
              <a:rPr lang="en-US" sz="800" dirty="0"/>
              <a:t>  </a:t>
            </a:r>
            <a:r>
              <a:rPr lang="en-US" sz="800" b="1" dirty="0" err="1">
                <a:solidFill>
                  <a:schemeClr val="accent1">
                    <a:lumMod val="60000"/>
                    <a:lumOff val="40000"/>
                  </a:schemeClr>
                </a:solidFill>
              </a:rPr>
              <a:t>int</a:t>
            </a:r>
            <a:r>
              <a:rPr lang="en-US" sz="800" b="1" dirty="0"/>
              <a:t> </a:t>
            </a:r>
            <a:r>
              <a:rPr lang="en-US" sz="800" dirty="0"/>
              <a:t>a = </a:t>
            </a:r>
            <a:r>
              <a:rPr lang="en-US" sz="800" dirty="0" err="1"/>
              <a:t>i</a:t>
            </a:r>
            <a:r>
              <a:rPr lang="en-US" sz="800" dirty="0"/>
              <a:t> * cols;</a:t>
            </a:r>
            <a:br>
              <a:rPr lang="en-US" sz="800" dirty="0"/>
            </a:br>
            <a:r>
              <a:rPr lang="en-US" sz="800" dirty="0"/>
              <a:t>  </a:t>
            </a:r>
            <a:r>
              <a:rPr lang="en-US" sz="800" b="1" dirty="0" err="1">
                <a:solidFill>
                  <a:schemeClr val="accent1">
                    <a:lumMod val="60000"/>
                    <a:lumOff val="40000"/>
                  </a:schemeClr>
                </a:solidFill>
              </a:rPr>
              <a:t>int</a:t>
            </a:r>
            <a:r>
              <a:rPr lang="en-US" sz="800" dirty="0"/>
              <a:t> b = j / cols;</a:t>
            </a:r>
            <a:br>
              <a:rPr lang="en-US" sz="800" dirty="0"/>
            </a:br>
            <a:r>
              <a:rPr lang="en-US" sz="800" dirty="0"/>
              <a:t>  </a:t>
            </a:r>
            <a:r>
              <a:rPr lang="en-US" sz="800" b="1" dirty="0" err="1">
                <a:solidFill>
                  <a:schemeClr val="accent1">
                    <a:lumMod val="60000"/>
                    <a:lumOff val="40000"/>
                  </a:schemeClr>
                </a:solidFill>
              </a:rPr>
              <a:t>int</a:t>
            </a:r>
            <a:r>
              <a:rPr lang="en-US" sz="800" dirty="0"/>
              <a:t> cc = </a:t>
            </a:r>
            <a:r>
              <a:rPr lang="en-US" sz="800" dirty="0" err="1"/>
              <a:t>columnCount</a:t>
            </a:r>
            <a:r>
              <a:rPr lang="en-US" sz="800" dirty="0"/>
              <a:t>();</a:t>
            </a:r>
            <a:br>
              <a:rPr lang="en-US" sz="800" dirty="0"/>
            </a:br>
            <a:r>
              <a:rPr lang="en-US" sz="800" dirty="0"/>
              <a:t>  </a:t>
            </a:r>
            <a:r>
              <a:rPr lang="en-US" sz="800" b="1" dirty="0">
                <a:solidFill>
                  <a:schemeClr val="tx2"/>
                </a:solidFill>
              </a:rPr>
              <a:t>for</a:t>
            </a:r>
            <a:r>
              <a:rPr lang="en-US" sz="800" b="1" dirty="0"/>
              <a:t> </a:t>
            </a:r>
            <a:r>
              <a:rPr lang="en-US" sz="800" dirty="0"/>
              <a:t>(</a:t>
            </a:r>
            <a:r>
              <a:rPr lang="en-US" sz="800" b="1" dirty="0" err="1">
                <a:solidFill>
                  <a:schemeClr val="accent1">
                    <a:lumMod val="60000"/>
                    <a:lumOff val="40000"/>
                  </a:schemeClr>
                </a:solidFill>
              </a:rPr>
              <a:t>int</a:t>
            </a:r>
            <a:r>
              <a:rPr lang="en-US" sz="800" dirty="0"/>
              <a:t> k = 0; k &lt; cc; </a:t>
            </a:r>
            <a:r>
              <a:rPr lang="en-US" sz="800" b="1" dirty="0">
                <a:solidFill>
                  <a:schemeClr val="accent2"/>
                </a:solidFill>
              </a:rPr>
              <a:t>k+=2</a:t>
            </a:r>
            <a:r>
              <a:rPr lang="en-US" sz="800" dirty="0"/>
              <a:t>) {</a:t>
            </a:r>
            <a:br>
              <a:rPr lang="en-US" sz="800" dirty="0"/>
            </a:br>
            <a:r>
              <a:rPr lang="en-US" sz="800" dirty="0"/>
              <a:t>    </a:t>
            </a:r>
            <a:r>
              <a:rPr lang="en-US" sz="800" b="1" dirty="0" err="1">
                <a:solidFill>
                  <a:schemeClr val="accent1">
                    <a:lumMod val="60000"/>
                    <a:lumOff val="40000"/>
                  </a:schemeClr>
                </a:solidFill>
              </a:rPr>
              <a:t>int</a:t>
            </a:r>
            <a:r>
              <a:rPr lang="en-US" sz="800" dirty="0"/>
              <a:t> i1 = a + k;</a:t>
            </a:r>
            <a:br>
              <a:rPr lang="en-US" sz="800" dirty="0"/>
            </a:br>
            <a:r>
              <a:rPr lang="en-US" sz="800" dirty="0"/>
              <a:t>    </a:t>
            </a:r>
            <a:r>
              <a:rPr lang="en-US" sz="800" b="1" dirty="0" err="1">
                <a:solidFill>
                  <a:schemeClr val="accent1">
                    <a:lumMod val="60000"/>
                    <a:lumOff val="40000"/>
                  </a:schemeClr>
                </a:solidFill>
              </a:rPr>
              <a:t>int</a:t>
            </a:r>
            <a:r>
              <a:rPr lang="en-US" sz="800" dirty="0"/>
              <a:t> i2 = b + k;</a:t>
            </a:r>
            <a:br>
              <a:rPr lang="en-US" sz="800" dirty="0"/>
            </a:br>
            <a:r>
              <a:rPr lang="en-US" sz="800" dirty="0"/>
              <a:t>   </a:t>
            </a:r>
            <a:r>
              <a:rPr lang="en-US" sz="800" dirty="0">
                <a:solidFill>
                  <a:schemeClr val="accent1">
                    <a:lumMod val="60000"/>
                    <a:lumOff val="40000"/>
                  </a:schemeClr>
                </a:solidFill>
              </a:rPr>
              <a:t> </a:t>
            </a:r>
            <a:r>
              <a:rPr lang="en-US" sz="800" b="1" dirty="0">
                <a:solidFill>
                  <a:schemeClr val="accent1">
                    <a:lumMod val="60000"/>
                    <a:lumOff val="40000"/>
                  </a:schemeClr>
                </a:solidFill>
              </a:rPr>
              <a:t>double</a:t>
            </a:r>
            <a:r>
              <a:rPr lang="en-US" sz="800" dirty="0">
                <a:solidFill>
                  <a:schemeClr val="accent1">
                    <a:lumMod val="60000"/>
                    <a:lumOff val="40000"/>
                  </a:schemeClr>
                </a:solidFill>
              </a:rPr>
              <a:t> </a:t>
            </a:r>
            <a:r>
              <a:rPr lang="en-US" sz="800" dirty="0"/>
              <a:t>t = data[i1];</a:t>
            </a:r>
            <a:br>
              <a:rPr lang="en-US" sz="800" dirty="0"/>
            </a:br>
            <a:r>
              <a:rPr lang="en-US" sz="800" dirty="0"/>
              <a:t>    data[i1] = data[i2];</a:t>
            </a:r>
            <a:br>
              <a:rPr lang="en-US" sz="800" dirty="0"/>
            </a:br>
            <a:r>
              <a:rPr lang="en-US" sz="800" dirty="0"/>
              <a:t>    data[i2] = t;</a:t>
            </a:r>
            <a:br>
              <a:rPr lang="en-US" sz="800" dirty="0"/>
            </a:br>
            <a:r>
              <a:rPr lang="en-US" sz="800" dirty="0"/>
              <a:t> } }</a:t>
            </a:r>
          </a:p>
        </p:txBody>
      </p:sp>
      <p:cxnSp>
        <p:nvCxnSpPr>
          <p:cNvPr id="16" name="Straight Arrow Connector 15">
            <a:extLst>
              <a:ext uri="{FF2B5EF4-FFF2-40B4-BE49-F238E27FC236}">
                <a16:creationId xmlns:a16="http://schemas.microsoft.com/office/drawing/2014/main" id="{9C94D04A-5BB9-364C-8061-0E7297D40908}"/>
              </a:ext>
            </a:extLst>
          </p:cNvPr>
          <p:cNvCxnSpPr>
            <a:cxnSpLocks/>
          </p:cNvCxnSpPr>
          <p:nvPr/>
        </p:nvCxnSpPr>
        <p:spPr>
          <a:xfrm>
            <a:off x="5549434" y="2847354"/>
            <a:ext cx="108392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4EFB18C-C327-8A49-BFDA-714B6A058EBC}"/>
              </a:ext>
            </a:extLst>
          </p:cNvPr>
          <p:cNvSpPr txBox="1"/>
          <p:nvPr/>
        </p:nvSpPr>
        <p:spPr>
          <a:xfrm>
            <a:off x="5549434" y="2247189"/>
            <a:ext cx="1083924" cy="1200329"/>
          </a:xfrm>
          <a:prstGeom prst="rect">
            <a:avLst/>
          </a:prstGeom>
          <a:noFill/>
        </p:spPr>
        <p:txBody>
          <a:bodyPr wrap="square" rtlCol="0">
            <a:spAutoFit/>
          </a:bodyPr>
          <a:lstStyle/>
          <a:p>
            <a:pPr algn="ctr"/>
            <a:r>
              <a:rPr lang="en-US" sz="2400" dirty="0"/>
              <a:t>Run</a:t>
            </a:r>
            <a:br>
              <a:rPr lang="en-US" sz="2400" dirty="0"/>
            </a:br>
            <a:br>
              <a:rPr lang="en-US" sz="2400" dirty="0"/>
            </a:br>
            <a:r>
              <a:rPr lang="en-US" sz="2400" dirty="0"/>
              <a:t> Tests</a:t>
            </a:r>
            <a:endParaRPr lang="en-US" dirty="0"/>
          </a:p>
        </p:txBody>
      </p:sp>
      <p:sp>
        <p:nvSpPr>
          <p:cNvPr id="18" name="Bent Arrow 17">
            <a:extLst>
              <a:ext uri="{FF2B5EF4-FFF2-40B4-BE49-F238E27FC236}">
                <a16:creationId xmlns:a16="http://schemas.microsoft.com/office/drawing/2014/main" id="{F90E61F8-6E82-4741-A561-73BEBC02E546}"/>
              </a:ext>
            </a:extLst>
          </p:cNvPr>
          <p:cNvSpPr/>
          <p:nvPr/>
        </p:nvSpPr>
        <p:spPr>
          <a:xfrm>
            <a:off x="8366557" y="1936125"/>
            <a:ext cx="1787237" cy="902667"/>
          </a:xfrm>
          <a:prstGeom prst="bentArrow">
            <a:avLst>
              <a:gd name="adj1" fmla="val 4605"/>
              <a:gd name="adj2" fmla="val 8117"/>
              <a:gd name="adj3" fmla="val 17325"/>
              <a:gd name="adj4" fmla="val 23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ent Arrow 18">
            <a:extLst>
              <a:ext uri="{FF2B5EF4-FFF2-40B4-BE49-F238E27FC236}">
                <a16:creationId xmlns:a16="http://schemas.microsoft.com/office/drawing/2014/main" id="{5C219211-54F7-E84C-B9D0-16040A25CEDA}"/>
              </a:ext>
            </a:extLst>
          </p:cNvPr>
          <p:cNvSpPr/>
          <p:nvPr/>
        </p:nvSpPr>
        <p:spPr>
          <a:xfrm flipV="1">
            <a:off x="8366556" y="2859082"/>
            <a:ext cx="1787237" cy="902667"/>
          </a:xfrm>
          <a:prstGeom prst="bentArrow">
            <a:avLst>
              <a:gd name="adj1" fmla="val 4605"/>
              <a:gd name="adj2" fmla="val 8117"/>
              <a:gd name="adj3" fmla="val 17325"/>
              <a:gd name="adj4" fmla="val 23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76D3BC18-9FFD-A340-9FC6-F177BA55A398}"/>
              </a:ext>
            </a:extLst>
          </p:cNvPr>
          <p:cNvSpPr txBox="1"/>
          <p:nvPr/>
        </p:nvSpPr>
        <p:spPr>
          <a:xfrm>
            <a:off x="10315162" y="1737161"/>
            <a:ext cx="1571829" cy="830997"/>
          </a:xfrm>
          <a:prstGeom prst="rect">
            <a:avLst/>
          </a:prstGeom>
          <a:noFill/>
        </p:spPr>
        <p:txBody>
          <a:bodyPr wrap="square" rtlCol="0">
            <a:spAutoFit/>
          </a:bodyPr>
          <a:lstStyle/>
          <a:p>
            <a:pPr algn="ctr"/>
            <a:r>
              <a:rPr lang="en-US" sz="2400" dirty="0"/>
              <a:t>Equivalent</a:t>
            </a:r>
          </a:p>
          <a:p>
            <a:pPr algn="ctr"/>
            <a:r>
              <a:rPr lang="en-US" sz="2400" dirty="0"/>
              <a:t>Mutant</a:t>
            </a:r>
            <a:endParaRPr lang="en-US" dirty="0"/>
          </a:p>
        </p:txBody>
      </p:sp>
      <p:sp>
        <p:nvSpPr>
          <p:cNvPr id="23" name="TextBox 22">
            <a:extLst>
              <a:ext uri="{FF2B5EF4-FFF2-40B4-BE49-F238E27FC236}">
                <a16:creationId xmlns:a16="http://schemas.microsoft.com/office/drawing/2014/main" id="{35ADF6C5-B9AD-9F46-BBFC-48F2F79AD35D}"/>
              </a:ext>
            </a:extLst>
          </p:cNvPr>
          <p:cNvSpPr txBox="1"/>
          <p:nvPr/>
        </p:nvSpPr>
        <p:spPr>
          <a:xfrm>
            <a:off x="10335970" y="3366790"/>
            <a:ext cx="1571829" cy="461665"/>
          </a:xfrm>
          <a:prstGeom prst="rect">
            <a:avLst/>
          </a:prstGeom>
          <a:noFill/>
        </p:spPr>
        <p:txBody>
          <a:bodyPr wrap="square" rtlCol="0">
            <a:spAutoFit/>
          </a:bodyPr>
          <a:lstStyle/>
          <a:p>
            <a:pPr algn="ctr"/>
            <a:r>
              <a:rPr lang="en-US" sz="2400" dirty="0"/>
              <a:t>Bad Tests</a:t>
            </a:r>
            <a:endParaRPr lang="en-US" dirty="0"/>
          </a:p>
        </p:txBody>
      </p:sp>
      <p:sp>
        <p:nvSpPr>
          <p:cNvPr id="24" name="TextBox 23">
            <a:extLst>
              <a:ext uri="{FF2B5EF4-FFF2-40B4-BE49-F238E27FC236}">
                <a16:creationId xmlns:a16="http://schemas.microsoft.com/office/drawing/2014/main" id="{75FE5686-9880-9D42-AB1B-9292CE8E73E4}"/>
              </a:ext>
            </a:extLst>
          </p:cNvPr>
          <p:cNvSpPr txBox="1"/>
          <p:nvPr/>
        </p:nvSpPr>
        <p:spPr>
          <a:xfrm>
            <a:off x="6714042" y="2637706"/>
            <a:ext cx="1571829" cy="461665"/>
          </a:xfrm>
          <a:prstGeom prst="rect">
            <a:avLst/>
          </a:prstGeom>
          <a:noFill/>
        </p:spPr>
        <p:txBody>
          <a:bodyPr wrap="square" rtlCol="0">
            <a:spAutoFit/>
          </a:bodyPr>
          <a:lstStyle/>
          <a:p>
            <a:pPr algn="ctr"/>
            <a:r>
              <a:rPr lang="en-US" sz="2400" dirty="0"/>
              <a:t>survived</a:t>
            </a:r>
            <a:endParaRPr lang="en-US" dirty="0"/>
          </a:p>
        </p:txBody>
      </p:sp>
      <p:pic>
        <p:nvPicPr>
          <p:cNvPr id="26" name="Picture 25">
            <a:extLst>
              <a:ext uri="{FF2B5EF4-FFF2-40B4-BE49-F238E27FC236}">
                <a16:creationId xmlns:a16="http://schemas.microsoft.com/office/drawing/2014/main" id="{CF94F84E-41AB-8245-9751-65D1F6006B0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78" b="94667" l="2667" r="94222">
                        <a14:foregroundMark x1="47111" y1="9778" x2="47111" y2="9778"/>
                        <a14:foregroundMark x1="51111" y1="5778" x2="51111" y2="5778"/>
                        <a14:foregroundMark x1="3111" y1="48444" x2="3111" y2="48444"/>
                        <a14:foregroundMark x1="92000" y1="44444" x2="92000" y2="44444"/>
                        <a14:foregroundMark x1="92889" y1="52444" x2="92889" y2="52444"/>
                        <a14:foregroundMark x1="46222" y1="95111" x2="46222" y2="95111"/>
                        <a14:foregroundMark x1="92444" y1="47556" x2="92444" y2="47556"/>
                        <a14:foregroundMark x1="92444" y1="53333" x2="92444" y2="53333"/>
                        <a14:foregroundMark x1="94222" y1="51111" x2="94222" y2="51111"/>
                      </a14:backgroundRemoval>
                    </a14:imgEffect>
                  </a14:imgLayer>
                </a14:imgProps>
              </a:ext>
            </a:extLst>
          </a:blip>
          <a:stretch>
            <a:fillRect/>
          </a:stretch>
        </p:blipFill>
        <p:spPr>
          <a:xfrm>
            <a:off x="9080914" y="1586167"/>
            <a:ext cx="358519" cy="358519"/>
          </a:xfrm>
          <a:prstGeom prst="rect">
            <a:avLst/>
          </a:prstGeom>
        </p:spPr>
      </p:pic>
      <p:pic>
        <p:nvPicPr>
          <p:cNvPr id="27" name="Picture 26">
            <a:extLst>
              <a:ext uri="{FF2B5EF4-FFF2-40B4-BE49-F238E27FC236}">
                <a16:creationId xmlns:a16="http://schemas.microsoft.com/office/drawing/2014/main" id="{8EA9842D-E41E-4245-95C2-A081D51DA0E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889" b="96444" l="4889" r="93778">
                        <a14:foregroundMark x1="5333" y1="50667" x2="5333" y2="50667"/>
                        <a14:foregroundMark x1="46222" y1="4889" x2="46222" y2="4889"/>
                        <a14:foregroundMark x1="93778" y1="49333" x2="93778" y2="49333"/>
                        <a14:foregroundMark x1="53778" y1="96444" x2="53778" y2="96444"/>
                      </a14:backgroundRemoval>
                    </a14:imgEffect>
                  </a14:imgLayer>
                </a14:imgProps>
              </a:ext>
            </a:extLst>
          </a:blip>
          <a:stretch>
            <a:fillRect/>
          </a:stretch>
        </p:blipFill>
        <p:spPr>
          <a:xfrm>
            <a:off x="9080914" y="3258780"/>
            <a:ext cx="375923" cy="375923"/>
          </a:xfrm>
          <a:prstGeom prst="rect">
            <a:avLst/>
          </a:prstGeom>
        </p:spPr>
      </p:pic>
    </p:spTree>
    <p:extLst>
      <p:ext uri="{BB962C8B-B14F-4D97-AF65-F5344CB8AC3E}">
        <p14:creationId xmlns:p14="http://schemas.microsoft.com/office/powerpoint/2010/main" val="2573435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ent Arrow 25">
            <a:extLst>
              <a:ext uri="{FF2B5EF4-FFF2-40B4-BE49-F238E27FC236}">
                <a16:creationId xmlns:a16="http://schemas.microsoft.com/office/drawing/2014/main" id="{B22BA74C-1EA1-3C4B-B37F-EB5EB60F65A3}"/>
              </a:ext>
            </a:extLst>
          </p:cNvPr>
          <p:cNvSpPr/>
          <p:nvPr/>
        </p:nvSpPr>
        <p:spPr>
          <a:xfrm>
            <a:off x="8366556" y="3594952"/>
            <a:ext cx="1787237" cy="902667"/>
          </a:xfrm>
          <a:prstGeom prst="bentArrow">
            <a:avLst>
              <a:gd name="adj1" fmla="val 4605"/>
              <a:gd name="adj2" fmla="val 8117"/>
              <a:gd name="adj3" fmla="val 17325"/>
              <a:gd name="adj4" fmla="val 23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A5608B6-E560-EB44-9819-FF2D2383B8E0}"/>
              </a:ext>
            </a:extLst>
          </p:cNvPr>
          <p:cNvSpPr>
            <a:spLocks noGrp="1"/>
          </p:cNvSpPr>
          <p:nvPr>
            <p:ph type="title"/>
          </p:nvPr>
        </p:nvSpPr>
        <p:spPr/>
        <p:txBody>
          <a:bodyPr>
            <a:normAutofit/>
          </a:bodyPr>
          <a:lstStyle/>
          <a:p>
            <a:r>
              <a:rPr lang="en-US" dirty="0"/>
              <a:t>Interpreting Mutation Testing Results</a:t>
            </a:r>
          </a:p>
        </p:txBody>
      </p:sp>
      <p:cxnSp>
        <p:nvCxnSpPr>
          <p:cNvPr id="10" name="Straight Arrow Connector 9">
            <a:extLst>
              <a:ext uri="{FF2B5EF4-FFF2-40B4-BE49-F238E27FC236}">
                <a16:creationId xmlns:a16="http://schemas.microsoft.com/office/drawing/2014/main" id="{58B4CA27-2033-CB49-B88C-4E0FB1F523D5}"/>
              </a:ext>
            </a:extLst>
          </p:cNvPr>
          <p:cNvCxnSpPr>
            <a:cxnSpLocks/>
          </p:cNvCxnSpPr>
          <p:nvPr/>
        </p:nvCxnSpPr>
        <p:spPr>
          <a:xfrm>
            <a:off x="2472565" y="2859082"/>
            <a:ext cx="108392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A7BAE2F-3DE3-2646-A9BF-F15002DA9B42}"/>
              </a:ext>
            </a:extLst>
          </p:cNvPr>
          <p:cNvSpPr txBox="1"/>
          <p:nvPr/>
        </p:nvSpPr>
        <p:spPr>
          <a:xfrm>
            <a:off x="2472566" y="2385690"/>
            <a:ext cx="1083924" cy="461665"/>
          </a:xfrm>
          <a:prstGeom prst="rect">
            <a:avLst/>
          </a:prstGeom>
          <a:noFill/>
        </p:spPr>
        <p:txBody>
          <a:bodyPr wrap="square" rtlCol="0">
            <a:spAutoFit/>
          </a:bodyPr>
          <a:lstStyle/>
          <a:p>
            <a:pPr algn="ctr"/>
            <a:r>
              <a:rPr lang="en-US" sz="2400" dirty="0"/>
              <a:t>mutate</a:t>
            </a:r>
            <a:endParaRPr lang="en-US" dirty="0"/>
          </a:p>
        </p:txBody>
      </p:sp>
      <p:sp>
        <p:nvSpPr>
          <p:cNvPr id="14" name="Content Placeholder 2">
            <a:extLst>
              <a:ext uri="{FF2B5EF4-FFF2-40B4-BE49-F238E27FC236}">
                <a16:creationId xmlns:a16="http://schemas.microsoft.com/office/drawing/2014/main" id="{6FB9C6DB-31E4-FD40-9E5F-05718C7B0430}"/>
              </a:ext>
            </a:extLst>
          </p:cNvPr>
          <p:cNvSpPr txBox="1">
            <a:spLocks/>
          </p:cNvSpPr>
          <p:nvPr/>
        </p:nvSpPr>
        <p:spPr>
          <a:xfrm>
            <a:off x="862707" y="1944686"/>
            <a:ext cx="1435532" cy="1837603"/>
          </a:xfrm>
          <a:prstGeom prst="rect">
            <a:avLst/>
          </a:prstGeom>
          <a:ln>
            <a:solidFill>
              <a:schemeClr val="tx2"/>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800" b="1" dirty="0">
                <a:solidFill>
                  <a:schemeClr val="tx2"/>
                </a:solidFill>
              </a:rPr>
              <a:t>public</a:t>
            </a:r>
            <a:r>
              <a:rPr lang="en-US" sz="800" b="1" dirty="0"/>
              <a:t> </a:t>
            </a:r>
            <a:r>
              <a:rPr lang="en-US" sz="800" b="1" dirty="0">
                <a:solidFill>
                  <a:schemeClr val="accent1">
                    <a:lumMod val="60000"/>
                    <a:lumOff val="40000"/>
                  </a:schemeClr>
                </a:solidFill>
              </a:rPr>
              <a:t>void</a:t>
            </a:r>
            <a:r>
              <a:rPr lang="en-US" sz="800" b="1" dirty="0">
                <a:solidFill>
                  <a:schemeClr val="accent1">
                    <a:lumMod val="75000"/>
                  </a:schemeClr>
                </a:solidFill>
              </a:rPr>
              <a:t> </a:t>
            </a:r>
            <a:r>
              <a:rPr lang="en-US" sz="800" dirty="0" err="1">
                <a:solidFill>
                  <a:schemeClr val="accent2"/>
                </a:solidFill>
              </a:rPr>
              <a:t>swapRows</a:t>
            </a:r>
            <a:r>
              <a:rPr lang="en-US" sz="800" dirty="0"/>
              <a:t>(</a:t>
            </a:r>
            <a:r>
              <a:rPr lang="en-US" sz="800" b="1" dirty="0" err="1">
                <a:solidFill>
                  <a:schemeClr val="accent1">
                    <a:lumMod val="60000"/>
                    <a:lumOff val="40000"/>
                  </a:schemeClr>
                </a:solidFill>
              </a:rPr>
              <a:t>int</a:t>
            </a:r>
            <a:r>
              <a:rPr lang="en-US" sz="800" dirty="0"/>
              <a:t> </a:t>
            </a:r>
            <a:r>
              <a:rPr lang="en-US" sz="800" dirty="0" err="1"/>
              <a:t>i</a:t>
            </a:r>
            <a:r>
              <a:rPr lang="en-US" sz="800" dirty="0"/>
              <a:t>,</a:t>
            </a:r>
            <a:r>
              <a:rPr lang="en-US" sz="800" dirty="0">
                <a:solidFill>
                  <a:schemeClr val="accent1">
                    <a:lumMod val="60000"/>
                    <a:lumOff val="40000"/>
                  </a:schemeClr>
                </a:solidFill>
              </a:rPr>
              <a:t> </a:t>
            </a:r>
            <a:r>
              <a:rPr lang="en-US" sz="800" b="1" dirty="0" err="1">
                <a:solidFill>
                  <a:schemeClr val="accent1">
                    <a:lumMod val="60000"/>
                    <a:lumOff val="40000"/>
                  </a:schemeClr>
                </a:solidFill>
              </a:rPr>
              <a:t>int</a:t>
            </a:r>
            <a:r>
              <a:rPr lang="en-US" sz="800" dirty="0">
                <a:solidFill>
                  <a:schemeClr val="accent1">
                    <a:lumMod val="60000"/>
                    <a:lumOff val="40000"/>
                  </a:schemeClr>
                </a:solidFill>
              </a:rPr>
              <a:t> </a:t>
            </a:r>
            <a:r>
              <a:rPr lang="en-US" sz="800" dirty="0"/>
              <a:t>j) {</a:t>
            </a:r>
            <a:br>
              <a:rPr lang="en-US" sz="800" dirty="0"/>
            </a:br>
            <a:r>
              <a:rPr lang="en-US" sz="800" dirty="0"/>
              <a:t>  </a:t>
            </a:r>
            <a:r>
              <a:rPr lang="en-US" sz="800" b="1" dirty="0">
                <a:solidFill>
                  <a:schemeClr val="tx2"/>
                </a:solidFill>
              </a:rPr>
              <a:t>if</a:t>
            </a:r>
            <a:r>
              <a:rPr lang="en-US" sz="800" dirty="0"/>
              <a:t> (</a:t>
            </a:r>
            <a:r>
              <a:rPr lang="en-US" sz="800" dirty="0" err="1"/>
              <a:t>i</a:t>
            </a:r>
            <a:r>
              <a:rPr lang="en-US" sz="800" dirty="0"/>
              <a:t> == j) </a:t>
            </a:r>
            <a:r>
              <a:rPr lang="en-US" sz="800" b="1" dirty="0">
                <a:solidFill>
                  <a:schemeClr val="tx2"/>
                </a:solidFill>
              </a:rPr>
              <a:t>return</a:t>
            </a:r>
            <a:r>
              <a:rPr lang="en-US" sz="800" dirty="0"/>
              <a:t>;</a:t>
            </a:r>
            <a:br>
              <a:rPr lang="en-US" sz="800" dirty="0"/>
            </a:br>
            <a:r>
              <a:rPr lang="en-US" sz="800" dirty="0"/>
              <a:t>  </a:t>
            </a:r>
            <a:r>
              <a:rPr lang="en-US" sz="800" b="1" dirty="0" err="1">
                <a:solidFill>
                  <a:schemeClr val="accent1">
                    <a:lumMod val="60000"/>
                    <a:lumOff val="40000"/>
                  </a:schemeClr>
                </a:solidFill>
              </a:rPr>
              <a:t>int</a:t>
            </a:r>
            <a:r>
              <a:rPr lang="en-US" sz="800" dirty="0"/>
              <a:t> a = </a:t>
            </a:r>
            <a:r>
              <a:rPr lang="en-US" sz="800" dirty="0" err="1"/>
              <a:t>i</a:t>
            </a:r>
            <a:r>
              <a:rPr lang="en-US" sz="800" dirty="0"/>
              <a:t> * cols;</a:t>
            </a:r>
            <a:br>
              <a:rPr lang="en-US" sz="800" dirty="0"/>
            </a:br>
            <a:r>
              <a:rPr lang="en-US" sz="800" dirty="0"/>
              <a:t>  </a:t>
            </a:r>
            <a:r>
              <a:rPr lang="en-US" sz="800" b="1" dirty="0" err="1">
                <a:solidFill>
                  <a:schemeClr val="accent1">
                    <a:lumMod val="60000"/>
                    <a:lumOff val="40000"/>
                  </a:schemeClr>
                </a:solidFill>
              </a:rPr>
              <a:t>int</a:t>
            </a:r>
            <a:r>
              <a:rPr lang="en-US" sz="800" dirty="0"/>
              <a:t> b = j * cols;</a:t>
            </a:r>
            <a:br>
              <a:rPr lang="en-US" sz="800" dirty="0"/>
            </a:br>
            <a:r>
              <a:rPr lang="en-US" sz="800" dirty="0"/>
              <a:t>  </a:t>
            </a:r>
            <a:r>
              <a:rPr lang="en-US" sz="800" b="1" dirty="0" err="1">
                <a:solidFill>
                  <a:schemeClr val="accent1">
                    <a:lumMod val="60000"/>
                    <a:lumOff val="40000"/>
                  </a:schemeClr>
                </a:solidFill>
              </a:rPr>
              <a:t>int</a:t>
            </a:r>
            <a:r>
              <a:rPr lang="en-US" sz="800" dirty="0"/>
              <a:t> cc = </a:t>
            </a:r>
            <a:r>
              <a:rPr lang="en-US" sz="800" dirty="0" err="1"/>
              <a:t>columnCount</a:t>
            </a:r>
            <a:r>
              <a:rPr lang="en-US" sz="800" dirty="0"/>
              <a:t>();</a:t>
            </a:r>
            <a:br>
              <a:rPr lang="en-US" sz="800" dirty="0"/>
            </a:br>
            <a:r>
              <a:rPr lang="en-US" sz="800" dirty="0"/>
              <a:t>  </a:t>
            </a:r>
            <a:r>
              <a:rPr lang="en-US" sz="800" b="1" dirty="0">
                <a:solidFill>
                  <a:schemeClr val="tx2"/>
                </a:solidFill>
              </a:rPr>
              <a:t>for</a:t>
            </a:r>
            <a:r>
              <a:rPr lang="en-US" sz="800" dirty="0"/>
              <a:t> (</a:t>
            </a:r>
            <a:r>
              <a:rPr lang="en-US" sz="800" b="1" dirty="0" err="1">
                <a:solidFill>
                  <a:schemeClr val="accent1">
                    <a:lumMod val="60000"/>
                    <a:lumOff val="40000"/>
                  </a:schemeClr>
                </a:solidFill>
              </a:rPr>
              <a:t>int</a:t>
            </a:r>
            <a:r>
              <a:rPr lang="en-US" sz="800" dirty="0"/>
              <a:t> k = 0; k &lt; cc; k++) {</a:t>
            </a:r>
            <a:br>
              <a:rPr lang="en-US" sz="800" dirty="0"/>
            </a:br>
            <a:r>
              <a:rPr lang="en-US" sz="800" dirty="0"/>
              <a:t>    </a:t>
            </a:r>
            <a:r>
              <a:rPr lang="en-US" sz="800" b="1" dirty="0" err="1">
                <a:solidFill>
                  <a:schemeClr val="accent1">
                    <a:lumMod val="60000"/>
                    <a:lumOff val="40000"/>
                  </a:schemeClr>
                </a:solidFill>
              </a:rPr>
              <a:t>int</a:t>
            </a:r>
            <a:r>
              <a:rPr lang="en-US" sz="800" dirty="0"/>
              <a:t> i1 = a + k;</a:t>
            </a:r>
            <a:br>
              <a:rPr lang="en-US" sz="800" dirty="0"/>
            </a:br>
            <a:r>
              <a:rPr lang="en-US" sz="800" dirty="0"/>
              <a:t>    </a:t>
            </a:r>
            <a:r>
              <a:rPr lang="en-US" sz="800" b="1" dirty="0" err="1">
                <a:solidFill>
                  <a:schemeClr val="accent1">
                    <a:lumMod val="60000"/>
                    <a:lumOff val="40000"/>
                  </a:schemeClr>
                </a:solidFill>
              </a:rPr>
              <a:t>int</a:t>
            </a:r>
            <a:r>
              <a:rPr lang="en-US" sz="800" dirty="0"/>
              <a:t> i2 = b + k;</a:t>
            </a:r>
            <a:br>
              <a:rPr lang="en-US" sz="800" dirty="0"/>
            </a:br>
            <a:r>
              <a:rPr lang="en-US" sz="800" dirty="0"/>
              <a:t>   </a:t>
            </a:r>
            <a:r>
              <a:rPr lang="en-US" sz="800" dirty="0">
                <a:solidFill>
                  <a:schemeClr val="accent1">
                    <a:lumMod val="60000"/>
                    <a:lumOff val="40000"/>
                  </a:schemeClr>
                </a:solidFill>
              </a:rPr>
              <a:t> </a:t>
            </a:r>
            <a:r>
              <a:rPr lang="en-US" sz="800" b="1" dirty="0">
                <a:solidFill>
                  <a:schemeClr val="accent1">
                    <a:lumMod val="60000"/>
                    <a:lumOff val="40000"/>
                  </a:schemeClr>
                </a:solidFill>
              </a:rPr>
              <a:t>double</a:t>
            </a:r>
            <a:r>
              <a:rPr lang="en-US" sz="800" dirty="0">
                <a:solidFill>
                  <a:schemeClr val="accent1">
                    <a:lumMod val="60000"/>
                    <a:lumOff val="40000"/>
                  </a:schemeClr>
                </a:solidFill>
              </a:rPr>
              <a:t> </a:t>
            </a:r>
            <a:r>
              <a:rPr lang="en-US" sz="800" dirty="0"/>
              <a:t>t = data[i1];</a:t>
            </a:r>
            <a:br>
              <a:rPr lang="en-US" sz="800" dirty="0"/>
            </a:br>
            <a:r>
              <a:rPr lang="en-US" sz="800" dirty="0"/>
              <a:t>    data[i1] = data[i2];</a:t>
            </a:r>
            <a:br>
              <a:rPr lang="en-US" sz="800" dirty="0"/>
            </a:br>
            <a:r>
              <a:rPr lang="en-US" sz="800" dirty="0"/>
              <a:t>    data[i2] = t;</a:t>
            </a:r>
            <a:br>
              <a:rPr lang="en-US" sz="800" dirty="0"/>
            </a:br>
            <a:r>
              <a:rPr lang="en-US" sz="800" dirty="0"/>
              <a:t> } }</a:t>
            </a:r>
          </a:p>
        </p:txBody>
      </p:sp>
      <p:sp>
        <p:nvSpPr>
          <p:cNvPr id="15" name="Content Placeholder 2">
            <a:extLst>
              <a:ext uri="{FF2B5EF4-FFF2-40B4-BE49-F238E27FC236}">
                <a16:creationId xmlns:a16="http://schemas.microsoft.com/office/drawing/2014/main" id="{60C90E52-851B-874B-A615-F2CC0BAF8E9B}"/>
              </a:ext>
            </a:extLst>
          </p:cNvPr>
          <p:cNvSpPr txBox="1">
            <a:spLocks/>
          </p:cNvSpPr>
          <p:nvPr/>
        </p:nvSpPr>
        <p:spPr>
          <a:xfrm>
            <a:off x="3835196" y="1949738"/>
            <a:ext cx="1435532" cy="1837603"/>
          </a:xfrm>
          <a:prstGeom prst="rect">
            <a:avLst/>
          </a:prstGeom>
          <a:ln>
            <a:solidFill>
              <a:schemeClr val="tx2"/>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800" b="1" dirty="0">
                <a:solidFill>
                  <a:schemeClr val="tx2"/>
                </a:solidFill>
              </a:rPr>
              <a:t>public</a:t>
            </a:r>
            <a:r>
              <a:rPr lang="en-US" sz="800" b="1" dirty="0"/>
              <a:t> </a:t>
            </a:r>
            <a:r>
              <a:rPr lang="en-US" sz="800" b="1" dirty="0">
                <a:solidFill>
                  <a:schemeClr val="accent1">
                    <a:lumMod val="60000"/>
                    <a:lumOff val="40000"/>
                  </a:schemeClr>
                </a:solidFill>
              </a:rPr>
              <a:t>void</a:t>
            </a:r>
            <a:r>
              <a:rPr lang="en-US" sz="800" b="1" dirty="0">
                <a:solidFill>
                  <a:schemeClr val="accent1">
                    <a:lumMod val="75000"/>
                  </a:schemeClr>
                </a:solidFill>
              </a:rPr>
              <a:t> </a:t>
            </a:r>
            <a:r>
              <a:rPr lang="en-US" sz="800" dirty="0" err="1">
                <a:solidFill>
                  <a:schemeClr val="accent2"/>
                </a:solidFill>
              </a:rPr>
              <a:t>swapRows</a:t>
            </a:r>
            <a:r>
              <a:rPr lang="en-US" sz="800" dirty="0"/>
              <a:t>(</a:t>
            </a:r>
            <a:r>
              <a:rPr lang="en-US" sz="800" b="1" dirty="0" err="1">
                <a:solidFill>
                  <a:schemeClr val="accent1">
                    <a:lumMod val="60000"/>
                    <a:lumOff val="40000"/>
                  </a:schemeClr>
                </a:solidFill>
              </a:rPr>
              <a:t>int</a:t>
            </a:r>
            <a:r>
              <a:rPr lang="en-US" sz="800" dirty="0"/>
              <a:t> </a:t>
            </a:r>
            <a:r>
              <a:rPr lang="en-US" sz="800" dirty="0" err="1"/>
              <a:t>i</a:t>
            </a:r>
            <a:r>
              <a:rPr lang="en-US" sz="800" dirty="0"/>
              <a:t>,</a:t>
            </a:r>
            <a:r>
              <a:rPr lang="en-US" sz="800" dirty="0">
                <a:solidFill>
                  <a:schemeClr val="accent1">
                    <a:lumMod val="60000"/>
                    <a:lumOff val="40000"/>
                  </a:schemeClr>
                </a:solidFill>
              </a:rPr>
              <a:t> </a:t>
            </a:r>
            <a:r>
              <a:rPr lang="en-US" sz="800" b="1" dirty="0" err="1">
                <a:solidFill>
                  <a:schemeClr val="accent1">
                    <a:lumMod val="60000"/>
                    <a:lumOff val="40000"/>
                  </a:schemeClr>
                </a:solidFill>
              </a:rPr>
              <a:t>int</a:t>
            </a:r>
            <a:r>
              <a:rPr lang="en-US" sz="800" dirty="0">
                <a:solidFill>
                  <a:schemeClr val="accent1">
                    <a:lumMod val="60000"/>
                    <a:lumOff val="40000"/>
                  </a:schemeClr>
                </a:solidFill>
              </a:rPr>
              <a:t> </a:t>
            </a:r>
            <a:r>
              <a:rPr lang="en-US" sz="800" dirty="0"/>
              <a:t>j) {</a:t>
            </a:r>
            <a:br>
              <a:rPr lang="en-US" sz="800" dirty="0"/>
            </a:br>
            <a:r>
              <a:rPr lang="en-US" sz="800" dirty="0"/>
              <a:t>  </a:t>
            </a:r>
            <a:r>
              <a:rPr lang="en-US" sz="800" b="1" dirty="0">
                <a:solidFill>
                  <a:schemeClr val="tx2"/>
                </a:solidFill>
              </a:rPr>
              <a:t>if</a:t>
            </a:r>
            <a:r>
              <a:rPr lang="en-US" sz="800" dirty="0"/>
              <a:t> (</a:t>
            </a:r>
            <a:r>
              <a:rPr lang="en-US" sz="800" dirty="0" err="1"/>
              <a:t>i</a:t>
            </a:r>
            <a:r>
              <a:rPr lang="en-US" sz="800" dirty="0"/>
              <a:t> == j) </a:t>
            </a:r>
            <a:r>
              <a:rPr lang="en-US" sz="800" b="1" dirty="0">
                <a:solidFill>
                  <a:schemeClr val="tx2"/>
                </a:solidFill>
              </a:rPr>
              <a:t>return</a:t>
            </a:r>
            <a:r>
              <a:rPr lang="en-US" sz="800" dirty="0"/>
              <a:t>;</a:t>
            </a:r>
            <a:br>
              <a:rPr lang="en-US" sz="800" dirty="0"/>
            </a:br>
            <a:r>
              <a:rPr lang="en-US" sz="800" dirty="0"/>
              <a:t>  </a:t>
            </a:r>
            <a:r>
              <a:rPr lang="en-US" sz="800" b="1" dirty="0" err="1">
                <a:solidFill>
                  <a:schemeClr val="accent1">
                    <a:lumMod val="60000"/>
                    <a:lumOff val="40000"/>
                  </a:schemeClr>
                </a:solidFill>
              </a:rPr>
              <a:t>int</a:t>
            </a:r>
            <a:r>
              <a:rPr lang="en-US" sz="800" b="1" dirty="0"/>
              <a:t> </a:t>
            </a:r>
            <a:r>
              <a:rPr lang="en-US" sz="800" dirty="0"/>
              <a:t>a = </a:t>
            </a:r>
            <a:r>
              <a:rPr lang="en-US" sz="800" dirty="0" err="1"/>
              <a:t>i</a:t>
            </a:r>
            <a:r>
              <a:rPr lang="en-US" sz="800" dirty="0"/>
              <a:t> * cols;</a:t>
            </a:r>
            <a:br>
              <a:rPr lang="en-US" sz="800" dirty="0"/>
            </a:br>
            <a:r>
              <a:rPr lang="en-US" sz="800" dirty="0"/>
              <a:t>  </a:t>
            </a:r>
            <a:r>
              <a:rPr lang="en-US" sz="800" b="1" dirty="0" err="1">
                <a:solidFill>
                  <a:schemeClr val="accent1">
                    <a:lumMod val="60000"/>
                    <a:lumOff val="40000"/>
                  </a:schemeClr>
                </a:solidFill>
              </a:rPr>
              <a:t>int</a:t>
            </a:r>
            <a:r>
              <a:rPr lang="en-US" sz="800" dirty="0"/>
              <a:t> b = j / cols;</a:t>
            </a:r>
            <a:br>
              <a:rPr lang="en-US" sz="800" dirty="0"/>
            </a:br>
            <a:r>
              <a:rPr lang="en-US" sz="800" dirty="0"/>
              <a:t>  </a:t>
            </a:r>
            <a:r>
              <a:rPr lang="en-US" sz="800" b="1" dirty="0" err="1">
                <a:solidFill>
                  <a:schemeClr val="accent1">
                    <a:lumMod val="60000"/>
                    <a:lumOff val="40000"/>
                  </a:schemeClr>
                </a:solidFill>
              </a:rPr>
              <a:t>int</a:t>
            </a:r>
            <a:r>
              <a:rPr lang="en-US" sz="800" dirty="0"/>
              <a:t> cc = </a:t>
            </a:r>
            <a:r>
              <a:rPr lang="en-US" sz="800" dirty="0" err="1"/>
              <a:t>columnCount</a:t>
            </a:r>
            <a:r>
              <a:rPr lang="en-US" sz="800" dirty="0"/>
              <a:t>();</a:t>
            </a:r>
            <a:br>
              <a:rPr lang="en-US" sz="800" dirty="0"/>
            </a:br>
            <a:r>
              <a:rPr lang="en-US" sz="800" dirty="0"/>
              <a:t>  </a:t>
            </a:r>
            <a:r>
              <a:rPr lang="en-US" sz="800" b="1" dirty="0">
                <a:solidFill>
                  <a:schemeClr val="tx2"/>
                </a:solidFill>
              </a:rPr>
              <a:t>for</a:t>
            </a:r>
            <a:r>
              <a:rPr lang="en-US" sz="800" b="1" dirty="0"/>
              <a:t> </a:t>
            </a:r>
            <a:r>
              <a:rPr lang="en-US" sz="800" dirty="0"/>
              <a:t>(</a:t>
            </a:r>
            <a:r>
              <a:rPr lang="en-US" sz="800" b="1" dirty="0" err="1">
                <a:solidFill>
                  <a:schemeClr val="accent1">
                    <a:lumMod val="60000"/>
                    <a:lumOff val="40000"/>
                  </a:schemeClr>
                </a:solidFill>
              </a:rPr>
              <a:t>int</a:t>
            </a:r>
            <a:r>
              <a:rPr lang="en-US" sz="800" dirty="0"/>
              <a:t> k = 0; k &lt; cc; </a:t>
            </a:r>
            <a:r>
              <a:rPr lang="en-US" sz="800" b="1" dirty="0">
                <a:solidFill>
                  <a:schemeClr val="accent2"/>
                </a:solidFill>
              </a:rPr>
              <a:t>k+=2</a:t>
            </a:r>
            <a:r>
              <a:rPr lang="en-US" sz="800" dirty="0"/>
              <a:t>) {</a:t>
            </a:r>
            <a:br>
              <a:rPr lang="en-US" sz="800" dirty="0"/>
            </a:br>
            <a:r>
              <a:rPr lang="en-US" sz="800" dirty="0"/>
              <a:t>    </a:t>
            </a:r>
            <a:r>
              <a:rPr lang="en-US" sz="800" b="1" dirty="0" err="1">
                <a:solidFill>
                  <a:schemeClr val="accent1">
                    <a:lumMod val="60000"/>
                    <a:lumOff val="40000"/>
                  </a:schemeClr>
                </a:solidFill>
              </a:rPr>
              <a:t>int</a:t>
            </a:r>
            <a:r>
              <a:rPr lang="en-US" sz="800" dirty="0"/>
              <a:t> i1 = a + k;</a:t>
            </a:r>
            <a:br>
              <a:rPr lang="en-US" sz="800" dirty="0"/>
            </a:br>
            <a:r>
              <a:rPr lang="en-US" sz="800" dirty="0"/>
              <a:t>    </a:t>
            </a:r>
            <a:r>
              <a:rPr lang="en-US" sz="800" b="1" dirty="0" err="1">
                <a:solidFill>
                  <a:schemeClr val="accent1">
                    <a:lumMod val="60000"/>
                    <a:lumOff val="40000"/>
                  </a:schemeClr>
                </a:solidFill>
              </a:rPr>
              <a:t>int</a:t>
            </a:r>
            <a:r>
              <a:rPr lang="en-US" sz="800" dirty="0"/>
              <a:t> i2 = b + k;</a:t>
            </a:r>
            <a:br>
              <a:rPr lang="en-US" sz="800" dirty="0"/>
            </a:br>
            <a:r>
              <a:rPr lang="en-US" sz="800" dirty="0"/>
              <a:t>   </a:t>
            </a:r>
            <a:r>
              <a:rPr lang="en-US" sz="800" dirty="0">
                <a:solidFill>
                  <a:schemeClr val="accent1">
                    <a:lumMod val="60000"/>
                    <a:lumOff val="40000"/>
                  </a:schemeClr>
                </a:solidFill>
              </a:rPr>
              <a:t> </a:t>
            </a:r>
            <a:r>
              <a:rPr lang="en-US" sz="800" b="1" dirty="0">
                <a:solidFill>
                  <a:schemeClr val="accent1">
                    <a:lumMod val="60000"/>
                    <a:lumOff val="40000"/>
                  </a:schemeClr>
                </a:solidFill>
              </a:rPr>
              <a:t>double</a:t>
            </a:r>
            <a:r>
              <a:rPr lang="en-US" sz="800" dirty="0">
                <a:solidFill>
                  <a:schemeClr val="accent1">
                    <a:lumMod val="60000"/>
                    <a:lumOff val="40000"/>
                  </a:schemeClr>
                </a:solidFill>
              </a:rPr>
              <a:t> </a:t>
            </a:r>
            <a:r>
              <a:rPr lang="en-US" sz="800" dirty="0"/>
              <a:t>t = data[i1];</a:t>
            </a:r>
            <a:br>
              <a:rPr lang="en-US" sz="800" dirty="0"/>
            </a:br>
            <a:r>
              <a:rPr lang="en-US" sz="800" dirty="0"/>
              <a:t>    data[i1] = data[i2];</a:t>
            </a:r>
            <a:br>
              <a:rPr lang="en-US" sz="800" dirty="0"/>
            </a:br>
            <a:r>
              <a:rPr lang="en-US" sz="800" dirty="0"/>
              <a:t>    data[i2] = t;</a:t>
            </a:r>
            <a:br>
              <a:rPr lang="en-US" sz="800" dirty="0"/>
            </a:br>
            <a:r>
              <a:rPr lang="en-US" sz="800" dirty="0"/>
              <a:t> } }</a:t>
            </a:r>
          </a:p>
        </p:txBody>
      </p:sp>
      <p:cxnSp>
        <p:nvCxnSpPr>
          <p:cNvPr id="16" name="Straight Arrow Connector 15">
            <a:extLst>
              <a:ext uri="{FF2B5EF4-FFF2-40B4-BE49-F238E27FC236}">
                <a16:creationId xmlns:a16="http://schemas.microsoft.com/office/drawing/2014/main" id="{9C94D04A-5BB9-364C-8061-0E7297D40908}"/>
              </a:ext>
            </a:extLst>
          </p:cNvPr>
          <p:cNvCxnSpPr>
            <a:cxnSpLocks/>
          </p:cNvCxnSpPr>
          <p:nvPr/>
        </p:nvCxnSpPr>
        <p:spPr>
          <a:xfrm>
            <a:off x="5549434" y="2847354"/>
            <a:ext cx="1083925" cy="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4EFB18C-C327-8A49-BFDA-714B6A058EBC}"/>
              </a:ext>
            </a:extLst>
          </p:cNvPr>
          <p:cNvSpPr txBox="1"/>
          <p:nvPr/>
        </p:nvSpPr>
        <p:spPr>
          <a:xfrm>
            <a:off x="5549434" y="2247189"/>
            <a:ext cx="1083924" cy="1200329"/>
          </a:xfrm>
          <a:prstGeom prst="rect">
            <a:avLst/>
          </a:prstGeom>
          <a:noFill/>
        </p:spPr>
        <p:txBody>
          <a:bodyPr wrap="square" rtlCol="0">
            <a:spAutoFit/>
          </a:bodyPr>
          <a:lstStyle/>
          <a:p>
            <a:pPr algn="ctr"/>
            <a:r>
              <a:rPr lang="en-US" sz="2400" dirty="0"/>
              <a:t>Run</a:t>
            </a:r>
            <a:br>
              <a:rPr lang="en-US" sz="2400" dirty="0"/>
            </a:br>
            <a:br>
              <a:rPr lang="en-US" sz="2400" dirty="0"/>
            </a:br>
            <a:r>
              <a:rPr lang="en-US" sz="2400" dirty="0"/>
              <a:t> Tests</a:t>
            </a:r>
            <a:endParaRPr lang="en-US" dirty="0"/>
          </a:p>
        </p:txBody>
      </p:sp>
      <p:sp>
        <p:nvSpPr>
          <p:cNvPr id="18" name="Bent Arrow 17">
            <a:extLst>
              <a:ext uri="{FF2B5EF4-FFF2-40B4-BE49-F238E27FC236}">
                <a16:creationId xmlns:a16="http://schemas.microsoft.com/office/drawing/2014/main" id="{F90E61F8-6E82-4741-A561-73BEBC02E546}"/>
              </a:ext>
            </a:extLst>
          </p:cNvPr>
          <p:cNvSpPr/>
          <p:nvPr/>
        </p:nvSpPr>
        <p:spPr>
          <a:xfrm>
            <a:off x="8366557" y="1936125"/>
            <a:ext cx="1787237" cy="902667"/>
          </a:xfrm>
          <a:prstGeom prst="bentArrow">
            <a:avLst>
              <a:gd name="adj1" fmla="val 4605"/>
              <a:gd name="adj2" fmla="val 8117"/>
              <a:gd name="adj3" fmla="val 17325"/>
              <a:gd name="adj4" fmla="val 23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ent Arrow 18">
            <a:extLst>
              <a:ext uri="{FF2B5EF4-FFF2-40B4-BE49-F238E27FC236}">
                <a16:creationId xmlns:a16="http://schemas.microsoft.com/office/drawing/2014/main" id="{5C219211-54F7-E84C-B9D0-16040A25CEDA}"/>
              </a:ext>
            </a:extLst>
          </p:cNvPr>
          <p:cNvSpPr/>
          <p:nvPr/>
        </p:nvSpPr>
        <p:spPr>
          <a:xfrm flipV="1">
            <a:off x="8366556" y="2837971"/>
            <a:ext cx="1787237" cy="902667"/>
          </a:xfrm>
          <a:prstGeom prst="bentArrow">
            <a:avLst>
              <a:gd name="adj1" fmla="val 4605"/>
              <a:gd name="adj2" fmla="val 8117"/>
              <a:gd name="adj3" fmla="val 17325"/>
              <a:gd name="adj4" fmla="val 23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76D3BC18-9FFD-A340-9FC6-F177BA55A398}"/>
              </a:ext>
            </a:extLst>
          </p:cNvPr>
          <p:cNvSpPr txBox="1"/>
          <p:nvPr/>
        </p:nvSpPr>
        <p:spPr>
          <a:xfrm>
            <a:off x="10315162" y="1737161"/>
            <a:ext cx="1571829" cy="830997"/>
          </a:xfrm>
          <a:prstGeom prst="rect">
            <a:avLst/>
          </a:prstGeom>
          <a:noFill/>
        </p:spPr>
        <p:txBody>
          <a:bodyPr wrap="square" rtlCol="0">
            <a:spAutoFit/>
          </a:bodyPr>
          <a:lstStyle/>
          <a:p>
            <a:pPr algn="ctr"/>
            <a:r>
              <a:rPr lang="en-US" sz="2400" dirty="0"/>
              <a:t>Equivalent</a:t>
            </a:r>
          </a:p>
          <a:p>
            <a:pPr algn="ctr"/>
            <a:r>
              <a:rPr lang="en-US" sz="2400" dirty="0"/>
              <a:t>Mutant</a:t>
            </a:r>
            <a:endParaRPr lang="en-US" dirty="0"/>
          </a:p>
        </p:txBody>
      </p:sp>
      <p:sp>
        <p:nvSpPr>
          <p:cNvPr id="23" name="TextBox 22">
            <a:extLst>
              <a:ext uri="{FF2B5EF4-FFF2-40B4-BE49-F238E27FC236}">
                <a16:creationId xmlns:a16="http://schemas.microsoft.com/office/drawing/2014/main" id="{35ADF6C5-B9AD-9F46-BBFC-48F2F79AD35D}"/>
              </a:ext>
            </a:extLst>
          </p:cNvPr>
          <p:cNvSpPr txBox="1"/>
          <p:nvPr/>
        </p:nvSpPr>
        <p:spPr>
          <a:xfrm>
            <a:off x="10335970" y="3366790"/>
            <a:ext cx="1571829" cy="461665"/>
          </a:xfrm>
          <a:prstGeom prst="rect">
            <a:avLst/>
          </a:prstGeom>
          <a:noFill/>
        </p:spPr>
        <p:txBody>
          <a:bodyPr wrap="square" rtlCol="0">
            <a:spAutoFit/>
          </a:bodyPr>
          <a:lstStyle/>
          <a:p>
            <a:pPr algn="ctr"/>
            <a:r>
              <a:rPr lang="en-US" sz="2400" dirty="0"/>
              <a:t>Bad Tests</a:t>
            </a:r>
            <a:endParaRPr lang="en-US" dirty="0"/>
          </a:p>
        </p:txBody>
      </p:sp>
      <p:sp>
        <p:nvSpPr>
          <p:cNvPr id="24" name="TextBox 23">
            <a:extLst>
              <a:ext uri="{FF2B5EF4-FFF2-40B4-BE49-F238E27FC236}">
                <a16:creationId xmlns:a16="http://schemas.microsoft.com/office/drawing/2014/main" id="{75FE5686-9880-9D42-AB1B-9292CE8E73E4}"/>
              </a:ext>
            </a:extLst>
          </p:cNvPr>
          <p:cNvSpPr txBox="1"/>
          <p:nvPr/>
        </p:nvSpPr>
        <p:spPr>
          <a:xfrm>
            <a:off x="6714042" y="2637706"/>
            <a:ext cx="1571829" cy="461665"/>
          </a:xfrm>
          <a:prstGeom prst="rect">
            <a:avLst/>
          </a:prstGeom>
          <a:noFill/>
        </p:spPr>
        <p:txBody>
          <a:bodyPr wrap="square" rtlCol="0">
            <a:spAutoFit/>
          </a:bodyPr>
          <a:lstStyle/>
          <a:p>
            <a:pPr algn="ctr"/>
            <a:r>
              <a:rPr lang="en-US" sz="2400" dirty="0"/>
              <a:t>survived</a:t>
            </a:r>
            <a:endParaRPr lang="en-US" dirty="0"/>
          </a:p>
        </p:txBody>
      </p:sp>
      <p:sp>
        <p:nvSpPr>
          <p:cNvPr id="25" name="Bent Arrow 24">
            <a:extLst>
              <a:ext uri="{FF2B5EF4-FFF2-40B4-BE49-F238E27FC236}">
                <a16:creationId xmlns:a16="http://schemas.microsoft.com/office/drawing/2014/main" id="{64A90244-679F-7F49-8D41-5288BB5AD951}"/>
              </a:ext>
            </a:extLst>
          </p:cNvPr>
          <p:cNvSpPr/>
          <p:nvPr/>
        </p:nvSpPr>
        <p:spPr>
          <a:xfrm flipV="1">
            <a:off x="8366556" y="4481521"/>
            <a:ext cx="1787237" cy="902667"/>
          </a:xfrm>
          <a:prstGeom prst="bentArrow">
            <a:avLst>
              <a:gd name="adj1" fmla="val 4605"/>
              <a:gd name="adj2" fmla="val 8117"/>
              <a:gd name="adj3" fmla="val 17325"/>
              <a:gd name="adj4" fmla="val 23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84B80215-8311-B54B-9C17-06F3BAB0432D}"/>
              </a:ext>
            </a:extLst>
          </p:cNvPr>
          <p:cNvSpPr txBox="1"/>
          <p:nvPr/>
        </p:nvSpPr>
        <p:spPr>
          <a:xfrm>
            <a:off x="10102780" y="4968689"/>
            <a:ext cx="2038207" cy="830997"/>
          </a:xfrm>
          <a:prstGeom prst="rect">
            <a:avLst/>
          </a:prstGeom>
          <a:noFill/>
        </p:spPr>
        <p:txBody>
          <a:bodyPr wrap="square" rtlCol="0">
            <a:spAutoFit/>
          </a:bodyPr>
          <a:lstStyle/>
          <a:p>
            <a:pPr algn="ctr"/>
            <a:r>
              <a:rPr lang="en-US" sz="2400" dirty="0" err="1">
                <a:solidFill>
                  <a:schemeClr val="tx2"/>
                </a:solidFill>
              </a:rPr>
              <a:t>Approximable</a:t>
            </a:r>
            <a:endParaRPr lang="en-US" sz="2400" dirty="0">
              <a:solidFill>
                <a:schemeClr val="tx2"/>
              </a:solidFill>
            </a:endParaRPr>
          </a:p>
          <a:p>
            <a:pPr algn="ctr"/>
            <a:r>
              <a:rPr lang="en-US" sz="2400" dirty="0">
                <a:solidFill>
                  <a:schemeClr val="tx2"/>
                </a:solidFill>
              </a:rPr>
              <a:t>Code</a:t>
            </a:r>
            <a:endParaRPr lang="en-US" dirty="0">
              <a:solidFill>
                <a:schemeClr val="tx2"/>
              </a:solidFill>
            </a:endParaRPr>
          </a:p>
        </p:txBody>
      </p:sp>
      <p:pic>
        <p:nvPicPr>
          <p:cNvPr id="28" name="Picture 27">
            <a:extLst>
              <a:ext uri="{FF2B5EF4-FFF2-40B4-BE49-F238E27FC236}">
                <a16:creationId xmlns:a16="http://schemas.microsoft.com/office/drawing/2014/main" id="{0B930103-CCEE-F84B-92D9-EA86AA2C842F}"/>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5778" b="94667" l="2667" r="94222">
                        <a14:foregroundMark x1="47111" y1="9778" x2="47111" y2="9778"/>
                        <a14:foregroundMark x1="51111" y1="5778" x2="51111" y2="5778"/>
                        <a14:foregroundMark x1="3111" y1="48444" x2="3111" y2="48444"/>
                        <a14:foregroundMark x1="92000" y1="44444" x2="92000" y2="44444"/>
                        <a14:foregroundMark x1="92889" y1="52444" x2="92889" y2="52444"/>
                        <a14:foregroundMark x1="46222" y1="95111" x2="46222" y2="95111"/>
                        <a14:foregroundMark x1="92444" y1="47556" x2="92444" y2="47556"/>
                        <a14:foregroundMark x1="92444" y1="53333" x2="92444" y2="53333"/>
                        <a14:foregroundMark x1="94222" y1="51111" x2="94222" y2="51111"/>
                      </a14:backgroundRemoval>
                    </a14:imgEffect>
                  </a14:imgLayer>
                </a14:imgProps>
              </a:ext>
            </a:extLst>
          </a:blip>
          <a:stretch>
            <a:fillRect/>
          </a:stretch>
        </p:blipFill>
        <p:spPr>
          <a:xfrm>
            <a:off x="9080914" y="1586167"/>
            <a:ext cx="358519" cy="358519"/>
          </a:xfrm>
          <a:prstGeom prst="rect">
            <a:avLst/>
          </a:prstGeom>
        </p:spPr>
      </p:pic>
      <p:pic>
        <p:nvPicPr>
          <p:cNvPr id="29" name="Picture 28">
            <a:extLst>
              <a:ext uri="{FF2B5EF4-FFF2-40B4-BE49-F238E27FC236}">
                <a16:creationId xmlns:a16="http://schemas.microsoft.com/office/drawing/2014/main" id="{E2CDCF04-E978-E04A-A485-4EDADA4469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889" b="96444" l="4889" r="93778">
                        <a14:foregroundMark x1="5333" y1="50667" x2="5333" y2="50667"/>
                        <a14:foregroundMark x1="46222" y1="4889" x2="46222" y2="4889"/>
                        <a14:foregroundMark x1="93778" y1="49333" x2="93778" y2="49333"/>
                        <a14:foregroundMark x1="53778" y1="96444" x2="53778" y2="96444"/>
                      </a14:backgroundRemoval>
                    </a14:imgEffect>
                  </a14:imgLayer>
                </a14:imgProps>
              </a:ext>
            </a:extLst>
          </a:blip>
          <a:stretch>
            <a:fillRect/>
          </a:stretch>
        </p:blipFill>
        <p:spPr>
          <a:xfrm>
            <a:off x="9080914" y="3258780"/>
            <a:ext cx="375923" cy="375923"/>
          </a:xfrm>
          <a:prstGeom prst="rect">
            <a:avLst/>
          </a:prstGeom>
        </p:spPr>
      </p:pic>
      <p:pic>
        <p:nvPicPr>
          <p:cNvPr id="5" name="Picture 4">
            <a:extLst>
              <a:ext uri="{FF2B5EF4-FFF2-40B4-BE49-F238E27FC236}">
                <a16:creationId xmlns:a16="http://schemas.microsoft.com/office/drawing/2014/main" id="{1E4FDE3C-BE61-E948-9D2A-C2B7D46C123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84444" y1="52889" x2="84444" y2="52889"/>
                        <a14:foregroundMark x1="86222" y1="52889" x2="86222" y2="52889"/>
                        <a14:foregroundMark x1="87556" y1="60000" x2="87556" y2="60000"/>
                        <a14:foregroundMark x1="88444" y1="58667" x2="88444" y2="58667"/>
                        <a14:foregroundMark x1="49333" y1="9778" x2="49333" y2="9778"/>
                      </a14:backgroundRemoval>
                    </a14:imgEffect>
                  </a14:imgLayer>
                </a14:imgProps>
              </a:ext>
            </a:extLst>
          </a:blip>
          <a:stretch>
            <a:fillRect/>
          </a:stretch>
        </p:blipFill>
        <p:spPr>
          <a:xfrm>
            <a:off x="9014366" y="4769688"/>
            <a:ext cx="509017" cy="509017"/>
          </a:xfrm>
          <a:prstGeom prst="rect">
            <a:avLst/>
          </a:prstGeom>
        </p:spPr>
      </p:pic>
    </p:spTree>
    <p:extLst>
      <p:ext uri="{BB962C8B-B14F-4D97-AF65-F5344CB8AC3E}">
        <p14:creationId xmlns:p14="http://schemas.microsoft.com/office/powerpoint/2010/main" val="41586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08B6-E560-EB44-9819-FF2D2383B8E0}"/>
              </a:ext>
            </a:extLst>
          </p:cNvPr>
          <p:cNvSpPr>
            <a:spLocks noGrp="1"/>
          </p:cNvSpPr>
          <p:nvPr>
            <p:ph type="title"/>
          </p:nvPr>
        </p:nvSpPr>
        <p:spPr/>
        <p:txBody>
          <a:bodyPr>
            <a:normAutofit/>
          </a:bodyPr>
          <a:lstStyle/>
          <a:p>
            <a:r>
              <a:rPr lang="en-US" dirty="0"/>
              <a:t>Interpreting Mutation Testing Results</a:t>
            </a:r>
          </a:p>
        </p:txBody>
      </p:sp>
      <p:graphicFrame>
        <p:nvGraphicFramePr>
          <p:cNvPr id="4" name="Table 3">
            <a:extLst>
              <a:ext uri="{FF2B5EF4-FFF2-40B4-BE49-F238E27FC236}">
                <a16:creationId xmlns:a16="http://schemas.microsoft.com/office/drawing/2014/main" id="{6D220544-BE33-4B49-A707-3EAA4545D725}"/>
              </a:ext>
            </a:extLst>
          </p:cNvPr>
          <p:cNvGraphicFramePr>
            <a:graphicFrameLocks noGrp="1"/>
          </p:cNvGraphicFramePr>
          <p:nvPr>
            <p:extLst>
              <p:ext uri="{D42A27DB-BD31-4B8C-83A1-F6EECF244321}">
                <p14:modId xmlns:p14="http://schemas.microsoft.com/office/powerpoint/2010/main" val="4093204600"/>
              </p:ext>
            </p:extLst>
          </p:nvPr>
        </p:nvGraphicFramePr>
        <p:xfrm>
          <a:off x="838200" y="2184400"/>
          <a:ext cx="9867900" cy="3860800"/>
        </p:xfrm>
        <a:graphic>
          <a:graphicData uri="http://schemas.openxmlformats.org/drawingml/2006/table">
            <a:tbl>
              <a:tblPr firstRow="1" bandRow="1">
                <a:tableStyleId>{5C22544A-7EE6-4342-B048-85BDC9FD1C3A}</a:tableStyleId>
              </a:tblPr>
              <a:tblGrid>
                <a:gridCol w="3289300">
                  <a:extLst>
                    <a:ext uri="{9D8B030D-6E8A-4147-A177-3AD203B41FA5}">
                      <a16:colId xmlns:a16="http://schemas.microsoft.com/office/drawing/2014/main" val="1439325852"/>
                    </a:ext>
                  </a:extLst>
                </a:gridCol>
                <a:gridCol w="3289300">
                  <a:extLst>
                    <a:ext uri="{9D8B030D-6E8A-4147-A177-3AD203B41FA5}">
                      <a16:colId xmlns:a16="http://schemas.microsoft.com/office/drawing/2014/main" val="2736509531"/>
                    </a:ext>
                  </a:extLst>
                </a:gridCol>
                <a:gridCol w="3289300">
                  <a:extLst>
                    <a:ext uri="{9D8B030D-6E8A-4147-A177-3AD203B41FA5}">
                      <a16:colId xmlns:a16="http://schemas.microsoft.com/office/drawing/2014/main" val="734810452"/>
                    </a:ext>
                  </a:extLst>
                </a:gridCol>
              </a:tblGrid>
              <a:tr h="772160">
                <a:tc>
                  <a:txBody>
                    <a:bodyPr/>
                    <a:lstStyle/>
                    <a:p>
                      <a:endParaRPr lang="en-US" dirty="0"/>
                    </a:p>
                  </a:txBody>
                  <a:tcPr/>
                </a:tc>
                <a:tc>
                  <a:txBody>
                    <a:bodyPr/>
                    <a:lstStyle/>
                    <a:p>
                      <a:pPr algn="ctr"/>
                      <a:r>
                        <a:rPr lang="en-US" dirty="0"/>
                        <a:t>Loop Perforation</a:t>
                      </a:r>
                    </a:p>
                  </a:txBody>
                  <a:tcPr/>
                </a:tc>
                <a:tc>
                  <a:txBody>
                    <a:bodyPr/>
                    <a:lstStyle/>
                    <a:p>
                      <a:pPr algn="ctr"/>
                      <a:r>
                        <a:rPr lang="en-US" dirty="0"/>
                        <a:t>Precision Degradation</a:t>
                      </a:r>
                    </a:p>
                  </a:txBody>
                  <a:tcPr/>
                </a:tc>
                <a:extLst>
                  <a:ext uri="{0D108BD9-81ED-4DB2-BD59-A6C34878D82A}">
                    <a16:rowId xmlns:a16="http://schemas.microsoft.com/office/drawing/2014/main" val="3443610158"/>
                  </a:ext>
                </a:extLst>
              </a:tr>
              <a:tr h="772160">
                <a:tc>
                  <a:txBody>
                    <a:bodyPr/>
                    <a:lstStyle/>
                    <a:p>
                      <a:r>
                        <a:rPr lang="en-US" dirty="0"/>
                        <a:t>Equivalent Mutants (%)</a:t>
                      </a:r>
                    </a:p>
                  </a:txBody>
                  <a:tcPr/>
                </a:tc>
                <a:tc>
                  <a:txBody>
                    <a:bodyPr/>
                    <a:lstStyle/>
                    <a:p>
                      <a:pPr algn="ctr"/>
                      <a:r>
                        <a:rPr lang="en-US" dirty="0"/>
                        <a:t>-</a:t>
                      </a:r>
                    </a:p>
                  </a:txBody>
                  <a:tcPr/>
                </a:tc>
                <a:tc>
                  <a:txBody>
                    <a:bodyPr/>
                    <a:lstStyle/>
                    <a:p>
                      <a:pPr algn="ctr"/>
                      <a:r>
                        <a:rPr lang="en-US" dirty="0"/>
                        <a:t>14.58</a:t>
                      </a:r>
                    </a:p>
                  </a:txBody>
                  <a:tcPr/>
                </a:tc>
                <a:extLst>
                  <a:ext uri="{0D108BD9-81ED-4DB2-BD59-A6C34878D82A}">
                    <a16:rowId xmlns:a16="http://schemas.microsoft.com/office/drawing/2014/main" val="3529872370"/>
                  </a:ext>
                </a:extLst>
              </a:tr>
              <a:tr h="772160">
                <a:tc>
                  <a:txBody>
                    <a:bodyPr/>
                    <a:lstStyle/>
                    <a:p>
                      <a:r>
                        <a:rPr lang="en-US" dirty="0"/>
                        <a:t>Bad Tests (%)</a:t>
                      </a:r>
                    </a:p>
                  </a:txBody>
                  <a:tcPr/>
                </a:tc>
                <a:tc>
                  <a:txBody>
                    <a:bodyPr/>
                    <a:lstStyle/>
                    <a:p>
                      <a:pPr algn="ctr"/>
                      <a:r>
                        <a:rPr lang="en-US" dirty="0"/>
                        <a:t>63.83</a:t>
                      </a:r>
                    </a:p>
                  </a:txBody>
                  <a:tcPr/>
                </a:tc>
                <a:tc>
                  <a:txBody>
                    <a:bodyPr/>
                    <a:lstStyle/>
                    <a:p>
                      <a:pPr algn="ctr"/>
                      <a:r>
                        <a:rPr lang="en-US" dirty="0"/>
                        <a:t>53.13</a:t>
                      </a:r>
                    </a:p>
                  </a:txBody>
                  <a:tcPr/>
                </a:tc>
                <a:extLst>
                  <a:ext uri="{0D108BD9-81ED-4DB2-BD59-A6C34878D82A}">
                    <a16:rowId xmlns:a16="http://schemas.microsoft.com/office/drawing/2014/main" val="3233263982"/>
                  </a:ext>
                </a:extLst>
              </a:tr>
              <a:tr h="772160">
                <a:tc>
                  <a:txBody>
                    <a:bodyPr/>
                    <a:lstStyle/>
                    <a:p>
                      <a:r>
                        <a:rPr lang="en-US" dirty="0" err="1"/>
                        <a:t>Approximable</a:t>
                      </a:r>
                      <a:r>
                        <a:rPr lang="en-US" dirty="0"/>
                        <a:t> Code (%)</a:t>
                      </a:r>
                    </a:p>
                  </a:txBody>
                  <a:tcPr/>
                </a:tc>
                <a:tc>
                  <a:txBody>
                    <a:bodyPr/>
                    <a:lstStyle/>
                    <a:p>
                      <a:pPr algn="ctr"/>
                      <a:r>
                        <a:rPr lang="en-US" dirty="0"/>
                        <a:t>19.15</a:t>
                      </a:r>
                    </a:p>
                  </a:txBody>
                  <a:tcPr/>
                </a:tc>
                <a:tc>
                  <a:txBody>
                    <a:bodyPr/>
                    <a:lstStyle/>
                    <a:p>
                      <a:pPr algn="ctr"/>
                      <a:r>
                        <a:rPr lang="en-US" dirty="0"/>
                        <a:t>11.46</a:t>
                      </a:r>
                    </a:p>
                  </a:txBody>
                  <a:tcPr/>
                </a:tc>
                <a:extLst>
                  <a:ext uri="{0D108BD9-81ED-4DB2-BD59-A6C34878D82A}">
                    <a16:rowId xmlns:a16="http://schemas.microsoft.com/office/drawing/2014/main" val="2368662768"/>
                  </a:ext>
                </a:extLst>
              </a:tr>
              <a:tr h="772160">
                <a:tc>
                  <a:txBody>
                    <a:bodyPr/>
                    <a:lstStyle/>
                    <a:p>
                      <a:r>
                        <a:rPr lang="en-US" dirty="0"/>
                        <a:t>Hard to Inspect (%)</a:t>
                      </a:r>
                    </a:p>
                  </a:txBody>
                  <a:tcPr/>
                </a:tc>
                <a:tc>
                  <a:txBody>
                    <a:bodyPr/>
                    <a:lstStyle/>
                    <a:p>
                      <a:pPr algn="ctr"/>
                      <a:r>
                        <a:rPr lang="en-US" dirty="0"/>
                        <a:t>17.02</a:t>
                      </a:r>
                    </a:p>
                  </a:txBody>
                  <a:tcPr/>
                </a:tc>
                <a:tc>
                  <a:txBody>
                    <a:bodyPr/>
                    <a:lstStyle/>
                    <a:p>
                      <a:pPr algn="ctr"/>
                      <a:r>
                        <a:rPr lang="en-US" dirty="0"/>
                        <a:t>20.83</a:t>
                      </a:r>
                    </a:p>
                  </a:txBody>
                  <a:tcPr/>
                </a:tc>
                <a:extLst>
                  <a:ext uri="{0D108BD9-81ED-4DB2-BD59-A6C34878D82A}">
                    <a16:rowId xmlns:a16="http://schemas.microsoft.com/office/drawing/2014/main" val="337297844"/>
                  </a:ext>
                </a:extLst>
              </a:tr>
            </a:tbl>
          </a:graphicData>
        </a:graphic>
      </p:graphicFrame>
    </p:spTree>
    <p:extLst>
      <p:ext uri="{BB962C8B-B14F-4D97-AF65-F5344CB8AC3E}">
        <p14:creationId xmlns:p14="http://schemas.microsoft.com/office/powerpoint/2010/main" val="1770078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775A-6705-EA47-881E-445E6FA6D9D5}"/>
              </a:ext>
            </a:extLst>
          </p:cNvPr>
          <p:cNvSpPr>
            <a:spLocks noGrp="1"/>
          </p:cNvSpPr>
          <p:nvPr>
            <p:ph type="title"/>
          </p:nvPr>
        </p:nvSpPr>
        <p:spPr/>
        <p:txBody>
          <a:bodyPr>
            <a:normAutofit/>
          </a:bodyPr>
          <a:lstStyle/>
          <a:p>
            <a:r>
              <a:rPr lang="en-US" dirty="0"/>
              <a:t>Practical Impact on Software Testing</a:t>
            </a:r>
          </a:p>
        </p:txBody>
      </p:sp>
      <p:sp>
        <p:nvSpPr>
          <p:cNvPr id="3" name="Content Placeholder 2">
            <a:extLst>
              <a:ext uri="{FF2B5EF4-FFF2-40B4-BE49-F238E27FC236}">
                <a16:creationId xmlns:a16="http://schemas.microsoft.com/office/drawing/2014/main" id="{58A0E508-9EF3-E644-BF36-62C293E51498}"/>
              </a:ext>
            </a:extLst>
          </p:cNvPr>
          <p:cNvSpPr>
            <a:spLocks noGrp="1"/>
          </p:cNvSpPr>
          <p:nvPr>
            <p:ph idx="1"/>
          </p:nvPr>
        </p:nvSpPr>
        <p:spPr/>
        <p:txBody>
          <a:bodyPr/>
          <a:lstStyle/>
          <a:p>
            <a:r>
              <a:rPr lang="en-US" dirty="0"/>
              <a:t>Mutation Testing Theory: Interpreting Mutation Testing Results</a:t>
            </a:r>
          </a:p>
          <a:p>
            <a:r>
              <a:rPr lang="en-US" dirty="0">
                <a:solidFill>
                  <a:srgbClr val="FF0000"/>
                </a:solidFill>
              </a:rPr>
              <a:t>Developers Community: Lessons learned, pull requests</a:t>
            </a:r>
          </a:p>
        </p:txBody>
      </p:sp>
    </p:spTree>
    <p:extLst>
      <p:ext uri="{BB962C8B-B14F-4D97-AF65-F5344CB8AC3E}">
        <p14:creationId xmlns:p14="http://schemas.microsoft.com/office/powerpoint/2010/main" val="59853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2160-4E72-0F4F-AE96-D1506289ECC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BCA5994-6212-9841-89D5-FD005CAB42E7}"/>
              </a:ext>
            </a:extLst>
          </p:cNvPr>
          <p:cNvSpPr>
            <a:spLocks noGrp="1"/>
          </p:cNvSpPr>
          <p:nvPr>
            <p:ph sz="half" idx="1"/>
          </p:nvPr>
        </p:nvSpPr>
        <p:spPr>
          <a:ln w="57150">
            <a:solidFill>
              <a:schemeClr val="tx2"/>
            </a:solidFill>
          </a:ln>
        </p:spPr>
        <p:txBody>
          <a:bodyPr/>
          <a:lstStyle/>
          <a:p>
            <a:pPr marL="0" indent="0" algn="ctr">
              <a:buNone/>
            </a:pPr>
            <a:r>
              <a:rPr lang="en-US" sz="2800" dirty="0">
                <a:solidFill>
                  <a:schemeClr val="tx2"/>
                </a:solidFill>
              </a:rPr>
              <a:t>Mutation Testing</a:t>
            </a:r>
          </a:p>
          <a:p>
            <a:r>
              <a:rPr lang="en-US" b="1" dirty="0"/>
              <a:t>Goal: </a:t>
            </a:r>
            <a:r>
              <a:rPr lang="en-US" dirty="0"/>
              <a:t>Technique that evaluates the quality of test suites</a:t>
            </a:r>
          </a:p>
          <a:p>
            <a:r>
              <a:rPr lang="en-US" b="1" dirty="0"/>
              <a:t>How: </a:t>
            </a:r>
            <a:r>
              <a:rPr lang="en-US" dirty="0"/>
              <a:t>Introduces small syntactic change to the program</a:t>
            </a:r>
          </a:p>
          <a:p>
            <a:r>
              <a:rPr lang="en-US" b="1" dirty="0"/>
              <a:t>Example:</a:t>
            </a:r>
            <a:r>
              <a:rPr lang="en-US" dirty="0"/>
              <a:t> </a:t>
            </a:r>
            <a:endParaRPr lang="en-US" b="1" dirty="0"/>
          </a:p>
          <a:p>
            <a:pPr marL="457200" lvl="1" indent="0" algn="ctr">
              <a:buNone/>
            </a:pPr>
            <a:r>
              <a:rPr lang="en-US" sz="3200" b="1" dirty="0">
                <a:latin typeface="Courier New" panose="02070309020205020404" pitchFamily="49" charset="0"/>
                <a:cs typeface="Courier New" panose="02070309020205020404" pitchFamily="49" charset="0"/>
              </a:rPr>
              <a:t>x = x + </a:t>
            </a:r>
            <a:r>
              <a:rPr lang="en-US" sz="3200" b="1" dirty="0">
                <a:solidFill>
                  <a:srgbClr val="FF0000"/>
                </a:solidFill>
                <a:latin typeface="Courier New" panose="02070309020205020404" pitchFamily="49" charset="0"/>
                <a:cs typeface="Courier New" panose="02070309020205020404" pitchFamily="49" charset="0"/>
              </a:rPr>
              <a:t>2</a:t>
            </a:r>
          </a:p>
          <a:p>
            <a:endParaRPr lang="en-US" dirty="0"/>
          </a:p>
        </p:txBody>
      </p:sp>
      <p:sp>
        <p:nvSpPr>
          <p:cNvPr id="4" name="Content Placeholder 3">
            <a:extLst>
              <a:ext uri="{FF2B5EF4-FFF2-40B4-BE49-F238E27FC236}">
                <a16:creationId xmlns:a16="http://schemas.microsoft.com/office/drawing/2014/main" id="{CC654EA7-DA3A-BB4D-9B11-0BAF6A236348}"/>
              </a:ext>
            </a:extLst>
          </p:cNvPr>
          <p:cNvSpPr>
            <a:spLocks noGrp="1"/>
          </p:cNvSpPr>
          <p:nvPr>
            <p:ph sz="half" idx="2"/>
          </p:nvPr>
        </p:nvSpPr>
        <p:spPr>
          <a:ln w="57150">
            <a:solidFill>
              <a:schemeClr val="tx2"/>
            </a:solidFill>
          </a:ln>
        </p:spPr>
        <p:txBody>
          <a:bodyPr/>
          <a:lstStyle/>
          <a:p>
            <a:pPr marL="0" indent="0" algn="ctr">
              <a:buNone/>
            </a:pPr>
            <a:r>
              <a:rPr lang="en-US" sz="2800" dirty="0">
                <a:solidFill>
                  <a:schemeClr val="tx2"/>
                </a:solidFill>
              </a:rPr>
              <a:t>Approximate Computing</a:t>
            </a:r>
          </a:p>
          <a:p>
            <a:r>
              <a:rPr lang="en-US" b="1" dirty="0"/>
              <a:t>Goal: </a:t>
            </a:r>
            <a:r>
              <a:rPr lang="en-US" dirty="0"/>
              <a:t>Technique that trades accuracy for performance</a:t>
            </a:r>
          </a:p>
          <a:p>
            <a:r>
              <a:rPr lang="en-US" b="1" dirty="0"/>
              <a:t>How: </a:t>
            </a:r>
            <a:r>
              <a:rPr lang="en-US" dirty="0"/>
              <a:t>Introduces small syntactic changes to the program</a:t>
            </a:r>
          </a:p>
          <a:p>
            <a:r>
              <a:rPr lang="en-US" b="1" dirty="0"/>
              <a:t>Example:</a:t>
            </a:r>
          </a:p>
          <a:p>
            <a:pPr marL="0" indent="0" algn="ctr">
              <a:buNone/>
            </a:pPr>
            <a:r>
              <a:rPr lang="en-US" b="1" dirty="0">
                <a:solidFill>
                  <a:schemeClr val="accent1"/>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&lt;n;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=i+1)</a:t>
            </a:r>
          </a:p>
          <a:p>
            <a:endParaRPr lang="en-US" dirty="0"/>
          </a:p>
          <a:p>
            <a:endParaRPr lang="en-US" dirty="0"/>
          </a:p>
        </p:txBody>
      </p:sp>
    </p:spTree>
    <p:extLst>
      <p:ext uri="{BB962C8B-B14F-4D97-AF65-F5344CB8AC3E}">
        <p14:creationId xmlns:p14="http://schemas.microsoft.com/office/powerpoint/2010/main" val="3964516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39D1-C419-4545-9A47-8DD05203A567}"/>
              </a:ext>
            </a:extLst>
          </p:cNvPr>
          <p:cNvSpPr>
            <a:spLocks noGrp="1"/>
          </p:cNvSpPr>
          <p:nvPr>
            <p:ph type="title"/>
          </p:nvPr>
        </p:nvSpPr>
        <p:spPr/>
        <p:txBody>
          <a:bodyPr/>
          <a:lstStyle/>
          <a:p>
            <a:r>
              <a:rPr lang="en-US" dirty="0"/>
              <a:t>Lessons (Re)Learned</a:t>
            </a:r>
          </a:p>
        </p:txBody>
      </p:sp>
      <p:sp>
        <p:nvSpPr>
          <p:cNvPr id="3" name="Content Placeholder 2">
            <a:extLst>
              <a:ext uri="{FF2B5EF4-FFF2-40B4-BE49-F238E27FC236}">
                <a16:creationId xmlns:a16="http://schemas.microsoft.com/office/drawing/2014/main" id="{17A6D31D-BEC2-144A-8B50-4D63633B83BB}"/>
              </a:ext>
            </a:extLst>
          </p:cNvPr>
          <p:cNvSpPr>
            <a:spLocks noGrp="1"/>
          </p:cNvSpPr>
          <p:nvPr>
            <p:ph idx="1"/>
          </p:nvPr>
        </p:nvSpPr>
        <p:spPr/>
        <p:txBody>
          <a:bodyPr/>
          <a:lstStyle/>
          <a:p>
            <a:pPr marL="514350" indent="-514350">
              <a:buFont typeface="+mj-lt"/>
              <a:buAutoNum type="arabicPeriod"/>
            </a:pPr>
            <a:r>
              <a:rPr lang="en-US" dirty="0"/>
              <a:t>Better loop coverage</a:t>
            </a:r>
          </a:p>
          <a:p>
            <a:pPr marL="514350" indent="-514350">
              <a:buFont typeface="+mj-lt"/>
              <a:buAutoNum type="arabicPeriod"/>
            </a:pPr>
            <a:r>
              <a:rPr lang="en-US" dirty="0"/>
              <a:t>Better coverage of loop condition</a:t>
            </a:r>
          </a:p>
          <a:p>
            <a:pPr marL="514350" indent="-514350">
              <a:buFont typeface="+mj-lt"/>
              <a:buAutoNum type="arabicPeriod"/>
            </a:pPr>
            <a:r>
              <a:rPr lang="en-US" dirty="0"/>
              <a:t>Check all output elements</a:t>
            </a:r>
          </a:p>
          <a:p>
            <a:pPr marL="514350" indent="-514350">
              <a:buFont typeface="+mj-lt"/>
              <a:buAutoNum type="arabicPeriod"/>
            </a:pPr>
            <a:r>
              <a:rPr lang="en-US" dirty="0"/>
              <a:t>Exercise boundary values</a:t>
            </a:r>
          </a:p>
        </p:txBody>
      </p:sp>
    </p:spTree>
    <p:extLst>
      <p:ext uri="{BB962C8B-B14F-4D97-AF65-F5344CB8AC3E}">
        <p14:creationId xmlns:p14="http://schemas.microsoft.com/office/powerpoint/2010/main" val="4004562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39D1-C419-4545-9A47-8DD05203A567}"/>
              </a:ext>
            </a:extLst>
          </p:cNvPr>
          <p:cNvSpPr>
            <a:spLocks noGrp="1"/>
          </p:cNvSpPr>
          <p:nvPr>
            <p:ph type="title"/>
          </p:nvPr>
        </p:nvSpPr>
        <p:spPr/>
        <p:txBody>
          <a:bodyPr/>
          <a:lstStyle/>
          <a:p>
            <a:r>
              <a:rPr lang="en-US" dirty="0"/>
              <a:t>Lessons (Re)Learned</a:t>
            </a:r>
          </a:p>
        </p:txBody>
      </p:sp>
      <p:sp>
        <p:nvSpPr>
          <p:cNvPr id="3" name="Content Placeholder 2">
            <a:extLst>
              <a:ext uri="{FF2B5EF4-FFF2-40B4-BE49-F238E27FC236}">
                <a16:creationId xmlns:a16="http://schemas.microsoft.com/office/drawing/2014/main" id="{17A6D31D-BEC2-144A-8B50-4D63633B83BB}"/>
              </a:ext>
            </a:extLst>
          </p:cNvPr>
          <p:cNvSpPr>
            <a:spLocks noGrp="1"/>
          </p:cNvSpPr>
          <p:nvPr>
            <p:ph idx="1"/>
          </p:nvPr>
        </p:nvSpPr>
        <p:spPr/>
        <p:txBody>
          <a:bodyPr/>
          <a:lstStyle/>
          <a:p>
            <a:pPr marL="514350" indent="-514350">
              <a:buFont typeface="+mj-lt"/>
              <a:buAutoNum type="arabicPeriod"/>
            </a:pPr>
            <a:r>
              <a:rPr lang="en-US" dirty="0"/>
              <a:t>Better loop coverage</a:t>
            </a:r>
          </a:p>
          <a:p>
            <a:pPr marL="514350" indent="-514350">
              <a:buFont typeface="+mj-lt"/>
              <a:buAutoNum type="arabicPeriod"/>
            </a:pPr>
            <a:r>
              <a:rPr lang="en-US" dirty="0"/>
              <a:t>Better coverage of loop condition</a:t>
            </a:r>
          </a:p>
          <a:p>
            <a:pPr marL="514350" indent="-514350">
              <a:buFont typeface="+mj-lt"/>
              <a:buAutoNum type="arabicPeriod"/>
            </a:pPr>
            <a:r>
              <a:rPr lang="en-US" dirty="0">
                <a:solidFill>
                  <a:srgbClr val="FF0000"/>
                </a:solidFill>
              </a:rPr>
              <a:t>Check all output elements</a:t>
            </a:r>
          </a:p>
          <a:p>
            <a:pPr marL="514350" indent="-514350">
              <a:buFont typeface="+mj-lt"/>
              <a:buAutoNum type="arabicPeriod"/>
            </a:pPr>
            <a:r>
              <a:rPr lang="en-US" dirty="0"/>
              <a:t>Exercise boundary values</a:t>
            </a:r>
          </a:p>
        </p:txBody>
      </p:sp>
    </p:spTree>
    <p:extLst>
      <p:ext uri="{BB962C8B-B14F-4D97-AF65-F5344CB8AC3E}">
        <p14:creationId xmlns:p14="http://schemas.microsoft.com/office/powerpoint/2010/main" val="37348474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F78E-8113-F441-92A6-562AC6A2F15B}"/>
              </a:ext>
            </a:extLst>
          </p:cNvPr>
          <p:cNvSpPr>
            <a:spLocks noGrp="1"/>
          </p:cNvSpPr>
          <p:nvPr>
            <p:ph type="title"/>
          </p:nvPr>
        </p:nvSpPr>
        <p:spPr/>
        <p:txBody>
          <a:bodyPr/>
          <a:lstStyle/>
          <a:p>
            <a:r>
              <a:rPr lang="en-US" dirty="0"/>
              <a:t>Bad Test - Pull Request Example</a:t>
            </a:r>
          </a:p>
        </p:txBody>
      </p:sp>
      <p:sp>
        <p:nvSpPr>
          <p:cNvPr id="7" name="Content Placeholder 2">
            <a:extLst>
              <a:ext uri="{FF2B5EF4-FFF2-40B4-BE49-F238E27FC236}">
                <a16:creationId xmlns:a16="http://schemas.microsoft.com/office/drawing/2014/main" id="{A7A0DC24-3D8D-414F-82A5-DB3B1D5373E0}"/>
              </a:ext>
            </a:extLst>
          </p:cNvPr>
          <p:cNvSpPr>
            <a:spLocks noGrp="1"/>
          </p:cNvSpPr>
          <p:nvPr>
            <p:ph idx="1"/>
          </p:nvPr>
        </p:nvSpPr>
        <p:spPr>
          <a:xfrm>
            <a:off x="5968132" y="1926494"/>
            <a:ext cx="5079279" cy="3763386"/>
          </a:xfrm>
        </p:spPr>
        <p:txBody>
          <a:bodyPr>
            <a:normAutofit/>
          </a:bodyPr>
          <a:lstStyle/>
          <a:p>
            <a:pPr marL="0" indent="0">
              <a:buNone/>
            </a:pPr>
            <a:r>
              <a:rPr lang="en-US" sz="2000" b="1" dirty="0">
                <a:solidFill>
                  <a:schemeClr val="tx2"/>
                </a:solidFill>
              </a:rPr>
              <a:t>private</a:t>
            </a:r>
            <a:r>
              <a:rPr lang="en-US" sz="2000" b="1" dirty="0"/>
              <a:t> </a:t>
            </a:r>
            <a:r>
              <a:rPr lang="en-US" sz="2000" b="1" dirty="0">
                <a:solidFill>
                  <a:schemeClr val="accent1">
                    <a:lumMod val="60000"/>
                    <a:lumOff val="40000"/>
                  </a:schemeClr>
                </a:solidFill>
              </a:rPr>
              <a:t>void</a:t>
            </a:r>
            <a:r>
              <a:rPr lang="en-US" sz="2000" b="1" dirty="0"/>
              <a:t> </a:t>
            </a:r>
            <a:r>
              <a:rPr lang="en-US" sz="2000" dirty="0" err="1">
                <a:solidFill>
                  <a:schemeClr val="accent2"/>
                </a:solidFill>
              </a:rPr>
              <a:t>doSwapTest</a:t>
            </a:r>
            <a:r>
              <a:rPr lang="en-US" sz="2000" dirty="0"/>
              <a:t>(</a:t>
            </a:r>
            <a:r>
              <a:rPr lang="en-US" sz="2000" b="1" dirty="0" err="1">
                <a:solidFill>
                  <a:schemeClr val="accent1">
                    <a:lumMod val="60000"/>
                    <a:lumOff val="40000"/>
                  </a:schemeClr>
                </a:solidFill>
              </a:rPr>
              <a:t>AMatrix</a:t>
            </a:r>
            <a:r>
              <a:rPr lang="en-US" sz="2000" dirty="0"/>
              <a:t> m) {</a:t>
            </a:r>
            <a:br>
              <a:rPr lang="en-US" sz="2000" dirty="0"/>
            </a:br>
            <a:r>
              <a:rPr lang="en-US" sz="2000" b="1" dirty="0">
                <a:solidFill>
                  <a:schemeClr val="tx2"/>
                </a:solidFill>
              </a:rPr>
              <a:t>if</a:t>
            </a:r>
            <a:r>
              <a:rPr lang="en-US" sz="2000" b="1" dirty="0"/>
              <a:t> </a:t>
            </a:r>
            <a:r>
              <a:rPr lang="en-US" sz="2000" dirty="0"/>
              <a:t>((</a:t>
            </a:r>
            <a:r>
              <a:rPr lang="en-US" sz="2000" dirty="0" err="1"/>
              <a:t>m.rowCount</a:t>
            </a:r>
            <a:r>
              <a:rPr lang="en-US" sz="2000" dirty="0"/>
              <a:t>()&lt;2)||(</a:t>
            </a:r>
            <a:r>
              <a:rPr lang="en-US" sz="2000" dirty="0" err="1"/>
              <a:t>m.columnCount</a:t>
            </a:r>
            <a:r>
              <a:rPr lang="en-US" sz="2000" dirty="0"/>
              <a:t>()&lt;2)) </a:t>
            </a:r>
            <a:r>
              <a:rPr lang="en-US" sz="2000" b="1" dirty="0">
                <a:solidFill>
                  <a:schemeClr val="tx2"/>
                </a:solidFill>
              </a:rPr>
              <a:t>return</a:t>
            </a:r>
            <a:r>
              <a:rPr lang="en-US" sz="2000" dirty="0"/>
              <a:t>;</a:t>
            </a:r>
          </a:p>
          <a:p>
            <a:pPr marL="0" indent="0">
              <a:buNone/>
            </a:pPr>
            <a:r>
              <a:rPr lang="en-US" sz="2000" dirty="0"/>
              <a:t>m=</a:t>
            </a:r>
            <a:r>
              <a:rPr lang="en-US" sz="2000" dirty="0" err="1"/>
              <a:t>m.clone</a:t>
            </a:r>
            <a:r>
              <a:rPr lang="en-US" sz="2000" dirty="0"/>
              <a:t>();</a:t>
            </a:r>
            <a:br>
              <a:rPr lang="en-US" sz="2000" dirty="0"/>
            </a:br>
            <a:r>
              <a:rPr lang="en-US" sz="2000" b="1" dirty="0" err="1">
                <a:solidFill>
                  <a:schemeClr val="accent1">
                    <a:lumMod val="60000"/>
                    <a:lumOff val="40000"/>
                  </a:schemeClr>
                </a:solidFill>
              </a:rPr>
              <a:t>AMatrix</a:t>
            </a:r>
            <a:r>
              <a:rPr lang="en-US" sz="2000" dirty="0"/>
              <a:t> m2=</a:t>
            </a:r>
            <a:r>
              <a:rPr lang="en-US" sz="2000" dirty="0" err="1"/>
              <a:t>m.clone</a:t>
            </a:r>
            <a:r>
              <a:rPr lang="en-US" sz="2000" dirty="0"/>
              <a:t>();</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 </a:t>
            </a:r>
          </a:p>
          <a:p>
            <a:pPr marL="0" indent="0">
              <a:buNone/>
            </a:pPr>
            <a:endParaRPr lang="en-US" sz="2000" dirty="0"/>
          </a:p>
        </p:txBody>
      </p:sp>
      <p:sp>
        <p:nvSpPr>
          <p:cNvPr id="6" name="Content Placeholder 2">
            <a:extLst>
              <a:ext uri="{FF2B5EF4-FFF2-40B4-BE49-F238E27FC236}">
                <a16:creationId xmlns:a16="http://schemas.microsoft.com/office/drawing/2014/main" id="{04D8E6B0-0B10-984C-B0B8-4CD41EFCE626}"/>
              </a:ext>
            </a:extLst>
          </p:cNvPr>
          <p:cNvSpPr txBox="1">
            <a:spLocks/>
          </p:cNvSpPr>
          <p:nvPr/>
        </p:nvSpPr>
        <p:spPr>
          <a:xfrm>
            <a:off x="1141413" y="1977572"/>
            <a:ext cx="3679970" cy="354171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2"/>
                </a:solidFill>
              </a:rPr>
              <a:t>public</a:t>
            </a:r>
            <a:r>
              <a:rPr lang="en-US" sz="2000" b="1" dirty="0"/>
              <a:t> </a:t>
            </a:r>
            <a:r>
              <a:rPr lang="en-US" sz="2000" b="1" dirty="0">
                <a:solidFill>
                  <a:schemeClr val="accent1">
                    <a:lumMod val="60000"/>
                    <a:lumOff val="40000"/>
                  </a:schemeClr>
                </a:solidFill>
              </a:rPr>
              <a:t>void</a:t>
            </a:r>
            <a:r>
              <a:rPr lang="en-US" sz="2000" b="1" dirty="0">
                <a:solidFill>
                  <a:schemeClr val="accent1">
                    <a:lumMod val="75000"/>
                  </a:schemeClr>
                </a:solidFill>
              </a:rPr>
              <a:t> </a:t>
            </a:r>
            <a:r>
              <a:rPr lang="en-US" sz="2000" dirty="0" err="1">
                <a:solidFill>
                  <a:schemeClr val="accent2"/>
                </a:solidFill>
              </a:rPr>
              <a:t>swapRows</a:t>
            </a:r>
            <a:r>
              <a:rPr lang="en-US" sz="2000" dirty="0"/>
              <a:t>(</a:t>
            </a:r>
            <a:r>
              <a:rPr lang="en-US" sz="2000" b="1" dirty="0" err="1">
                <a:solidFill>
                  <a:schemeClr val="accent1">
                    <a:lumMod val="60000"/>
                    <a:lumOff val="40000"/>
                  </a:schemeClr>
                </a:solidFill>
              </a:rPr>
              <a:t>int</a:t>
            </a:r>
            <a:r>
              <a:rPr lang="en-US" sz="2000" dirty="0"/>
              <a:t> </a:t>
            </a:r>
            <a:r>
              <a:rPr lang="en-US" sz="2000" dirty="0" err="1"/>
              <a:t>i</a:t>
            </a:r>
            <a:r>
              <a:rPr lang="en-US" sz="2000" dirty="0"/>
              <a:t>,</a:t>
            </a:r>
            <a:r>
              <a:rPr lang="en-US" sz="2000" dirty="0">
                <a:solidFill>
                  <a:schemeClr val="accent1">
                    <a:lumMod val="60000"/>
                    <a:lumOff val="40000"/>
                  </a:schemeClr>
                </a:solidFill>
              </a:rPr>
              <a:t> </a:t>
            </a:r>
            <a:r>
              <a:rPr lang="en-US" sz="2000" b="1" dirty="0" err="1">
                <a:solidFill>
                  <a:schemeClr val="accent1">
                    <a:lumMod val="60000"/>
                    <a:lumOff val="40000"/>
                  </a:schemeClr>
                </a:solidFill>
              </a:rPr>
              <a:t>int</a:t>
            </a:r>
            <a:r>
              <a:rPr lang="en-US" sz="2000" dirty="0">
                <a:solidFill>
                  <a:schemeClr val="accent1">
                    <a:lumMod val="60000"/>
                    <a:lumOff val="40000"/>
                  </a:schemeClr>
                </a:solidFill>
              </a:rPr>
              <a:t> </a:t>
            </a:r>
            <a:r>
              <a:rPr lang="en-US" sz="2000" dirty="0"/>
              <a:t>j) {</a:t>
            </a:r>
            <a:br>
              <a:rPr lang="en-US" sz="2000" dirty="0"/>
            </a:br>
            <a:r>
              <a:rPr lang="en-US" sz="2000" dirty="0"/>
              <a:t>  </a:t>
            </a:r>
            <a:r>
              <a:rPr lang="en-US" sz="2000" b="1" dirty="0">
                <a:solidFill>
                  <a:schemeClr val="tx2"/>
                </a:solidFill>
              </a:rPr>
              <a:t>if</a:t>
            </a:r>
            <a:r>
              <a:rPr lang="en-US" sz="2000" dirty="0"/>
              <a:t> (</a:t>
            </a:r>
            <a:r>
              <a:rPr lang="en-US" sz="2000" dirty="0" err="1"/>
              <a:t>i</a:t>
            </a:r>
            <a:r>
              <a:rPr lang="en-US" sz="2000" dirty="0"/>
              <a:t> == j) </a:t>
            </a:r>
            <a:r>
              <a:rPr lang="en-US" sz="2000" b="1" dirty="0">
                <a:solidFill>
                  <a:schemeClr val="tx2"/>
                </a:solidFill>
              </a:rPr>
              <a:t>return</a:t>
            </a:r>
            <a:r>
              <a:rPr lang="en-US" sz="2000" dirty="0"/>
              <a:t>;</a:t>
            </a:r>
            <a:br>
              <a:rPr lang="en-US" sz="2000" dirty="0"/>
            </a:br>
            <a:r>
              <a:rPr lang="en-US" sz="2000" dirty="0"/>
              <a:t>  </a:t>
            </a:r>
            <a:r>
              <a:rPr lang="en-US" sz="2000" b="1" dirty="0" err="1">
                <a:solidFill>
                  <a:schemeClr val="accent1">
                    <a:lumMod val="60000"/>
                    <a:lumOff val="40000"/>
                  </a:schemeClr>
                </a:solidFill>
              </a:rPr>
              <a:t>int</a:t>
            </a:r>
            <a:r>
              <a:rPr lang="en-US" sz="2000" b="1" dirty="0"/>
              <a:t> </a:t>
            </a:r>
            <a:r>
              <a:rPr lang="en-US" sz="2000" dirty="0"/>
              <a:t>a = </a:t>
            </a:r>
            <a:r>
              <a:rPr lang="en-US" sz="2000" dirty="0" err="1"/>
              <a:t>i</a:t>
            </a:r>
            <a:r>
              <a:rPr lang="en-US" sz="2000" dirty="0"/>
              <a:t> * cols;</a:t>
            </a:r>
            <a:br>
              <a:rPr lang="en-US" sz="2000" dirty="0"/>
            </a:br>
            <a:r>
              <a:rPr lang="en-US" sz="2000" dirty="0"/>
              <a:t>  </a:t>
            </a:r>
            <a:r>
              <a:rPr lang="en-US" sz="2000" b="1" dirty="0" err="1">
                <a:solidFill>
                  <a:schemeClr val="accent1">
                    <a:lumMod val="60000"/>
                    <a:lumOff val="40000"/>
                  </a:schemeClr>
                </a:solidFill>
              </a:rPr>
              <a:t>int</a:t>
            </a:r>
            <a:r>
              <a:rPr lang="en-US" sz="2000" dirty="0"/>
              <a:t> b = j / cols;</a:t>
            </a:r>
            <a:br>
              <a:rPr lang="en-US" sz="2000" dirty="0"/>
            </a:br>
            <a:r>
              <a:rPr lang="en-US" sz="2000" dirty="0"/>
              <a:t>  </a:t>
            </a:r>
            <a:r>
              <a:rPr lang="en-US" sz="2000" b="1" dirty="0" err="1">
                <a:solidFill>
                  <a:schemeClr val="accent1">
                    <a:lumMod val="60000"/>
                    <a:lumOff val="40000"/>
                  </a:schemeClr>
                </a:solidFill>
              </a:rPr>
              <a:t>int</a:t>
            </a:r>
            <a:r>
              <a:rPr lang="en-US" sz="2000" dirty="0"/>
              <a:t> cc = </a:t>
            </a:r>
            <a:r>
              <a:rPr lang="en-US" sz="2000" dirty="0" err="1"/>
              <a:t>columnCount</a:t>
            </a:r>
            <a:r>
              <a:rPr lang="en-US" sz="2000" dirty="0"/>
              <a:t>();</a:t>
            </a:r>
            <a:br>
              <a:rPr lang="en-US" sz="2000" dirty="0"/>
            </a:br>
            <a:r>
              <a:rPr lang="en-US" sz="2000" dirty="0"/>
              <a:t>  </a:t>
            </a:r>
            <a:r>
              <a:rPr lang="en-US" sz="2000" b="1" dirty="0">
                <a:solidFill>
                  <a:schemeClr val="tx2"/>
                </a:solidFill>
              </a:rPr>
              <a:t>for</a:t>
            </a:r>
            <a:r>
              <a:rPr lang="en-US" sz="2000" b="1" dirty="0"/>
              <a:t> </a:t>
            </a:r>
            <a:r>
              <a:rPr lang="en-US" sz="2000" dirty="0"/>
              <a:t>(</a:t>
            </a:r>
            <a:r>
              <a:rPr lang="en-US" sz="2000" b="1" dirty="0" err="1">
                <a:solidFill>
                  <a:schemeClr val="accent1">
                    <a:lumMod val="60000"/>
                    <a:lumOff val="40000"/>
                  </a:schemeClr>
                </a:solidFill>
              </a:rPr>
              <a:t>int</a:t>
            </a:r>
            <a:r>
              <a:rPr lang="en-US" sz="2000" dirty="0"/>
              <a:t> k = 0; k &lt; cc; </a:t>
            </a:r>
            <a:r>
              <a:rPr lang="en-US" sz="2000" b="1" dirty="0">
                <a:solidFill>
                  <a:srgbClr val="FF0000"/>
                </a:solidFill>
              </a:rPr>
              <a:t>k+=2</a:t>
            </a:r>
            <a:r>
              <a:rPr lang="en-US" sz="2000" dirty="0"/>
              <a:t>) {</a:t>
            </a:r>
            <a:br>
              <a:rPr lang="en-US" sz="2000" dirty="0"/>
            </a:br>
            <a:r>
              <a:rPr lang="en-US" sz="2000" dirty="0"/>
              <a:t>    </a:t>
            </a:r>
            <a:r>
              <a:rPr lang="en-US" sz="2000" b="1" dirty="0" err="1">
                <a:solidFill>
                  <a:schemeClr val="accent1">
                    <a:lumMod val="60000"/>
                    <a:lumOff val="40000"/>
                  </a:schemeClr>
                </a:solidFill>
              </a:rPr>
              <a:t>int</a:t>
            </a:r>
            <a:r>
              <a:rPr lang="en-US" sz="2000" dirty="0"/>
              <a:t> i1 = a + k;</a:t>
            </a:r>
            <a:br>
              <a:rPr lang="en-US" sz="2000" dirty="0"/>
            </a:br>
            <a:r>
              <a:rPr lang="en-US" sz="2000" dirty="0"/>
              <a:t>    </a:t>
            </a:r>
            <a:r>
              <a:rPr lang="en-US" sz="2000" b="1" dirty="0" err="1">
                <a:solidFill>
                  <a:schemeClr val="accent1">
                    <a:lumMod val="60000"/>
                    <a:lumOff val="40000"/>
                  </a:schemeClr>
                </a:solidFill>
              </a:rPr>
              <a:t>int</a:t>
            </a:r>
            <a:r>
              <a:rPr lang="en-US" sz="2000" dirty="0"/>
              <a:t> i2 = b + k;</a:t>
            </a:r>
            <a:br>
              <a:rPr lang="en-US" sz="2000" dirty="0"/>
            </a:br>
            <a:r>
              <a:rPr lang="en-US" sz="2000" dirty="0"/>
              <a:t>   </a:t>
            </a:r>
            <a:r>
              <a:rPr lang="en-US" sz="2000" dirty="0">
                <a:solidFill>
                  <a:schemeClr val="accent1">
                    <a:lumMod val="60000"/>
                    <a:lumOff val="40000"/>
                  </a:schemeClr>
                </a:solidFill>
              </a:rPr>
              <a:t> </a:t>
            </a:r>
            <a:r>
              <a:rPr lang="en-US" sz="2000" b="1" dirty="0">
                <a:solidFill>
                  <a:schemeClr val="accent1">
                    <a:lumMod val="60000"/>
                    <a:lumOff val="40000"/>
                  </a:schemeClr>
                </a:solidFill>
              </a:rPr>
              <a:t>double</a:t>
            </a:r>
            <a:r>
              <a:rPr lang="en-US" sz="2000" dirty="0">
                <a:solidFill>
                  <a:schemeClr val="accent1">
                    <a:lumMod val="60000"/>
                    <a:lumOff val="40000"/>
                  </a:schemeClr>
                </a:solidFill>
              </a:rPr>
              <a:t> </a:t>
            </a:r>
            <a:r>
              <a:rPr lang="en-US" sz="2000" dirty="0"/>
              <a:t>t = data[i1];</a:t>
            </a:r>
            <a:br>
              <a:rPr lang="en-US" sz="2000" dirty="0"/>
            </a:br>
            <a:r>
              <a:rPr lang="en-US" sz="2000" dirty="0"/>
              <a:t>    data[i1] = data[i2];</a:t>
            </a:r>
            <a:br>
              <a:rPr lang="en-US" sz="2000" dirty="0"/>
            </a:br>
            <a:r>
              <a:rPr lang="en-US" sz="2000" dirty="0"/>
              <a:t>    data[i2] = t;</a:t>
            </a:r>
            <a:br>
              <a:rPr lang="en-US" sz="2000" dirty="0"/>
            </a:br>
            <a:r>
              <a:rPr lang="en-US" sz="2000" dirty="0"/>
              <a:t> } }</a:t>
            </a:r>
          </a:p>
        </p:txBody>
      </p:sp>
    </p:spTree>
    <p:extLst>
      <p:ext uri="{BB962C8B-B14F-4D97-AF65-F5344CB8AC3E}">
        <p14:creationId xmlns:p14="http://schemas.microsoft.com/office/powerpoint/2010/main" val="1550189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F78E-8113-F441-92A6-562AC6A2F15B}"/>
              </a:ext>
            </a:extLst>
          </p:cNvPr>
          <p:cNvSpPr>
            <a:spLocks noGrp="1"/>
          </p:cNvSpPr>
          <p:nvPr>
            <p:ph type="title"/>
          </p:nvPr>
        </p:nvSpPr>
        <p:spPr/>
        <p:txBody>
          <a:bodyPr/>
          <a:lstStyle/>
          <a:p>
            <a:r>
              <a:rPr lang="en-US" dirty="0"/>
              <a:t>Bad Test - Pull Request Example</a:t>
            </a:r>
          </a:p>
        </p:txBody>
      </p:sp>
      <p:sp>
        <p:nvSpPr>
          <p:cNvPr id="7" name="Content Placeholder 2">
            <a:extLst>
              <a:ext uri="{FF2B5EF4-FFF2-40B4-BE49-F238E27FC236}">
                <a16:creationId xmlns:a16="http://schemas.microsoft.com/office/drawing/2014/main" id="{A7A0DC24-3D8D-414F-82A5-DB3B1D5373E0}"/>
              </a:ext>
            </a:extLst>
          </p:cNvPr>
          <p:cNvSpPr>
            <a:spLocks noGrp="1"/>
          </p:cNvSpPr>
          <p:nvPr>
            <p:ph idx="1"/>
          </p:nvPr>
        </p:nvSpPr>
        <p:spPr>
          <a:xfrm>
            <a:off x="5968132" y="1926494"/>
            <a:ext cx="5079279" cy="4224924"/>
          </a:xfrm>
        </p:spPr>
        <p:txBody>
          <a:bodyPr>
            <a:noAutofit/>
          </a:bodyPr>
          <a:lstStyle/>
          <a:p>
            <a:pPr marL="0" indent="0">
              <a:buNone/>
            </a:pPr>
            <a:r>
              <a:rPr lang="en-US" sz="2000" b="1" dirty="0">
                <a:solidFill>
                  <a:schemeClr val="tx2"/>
                </a:solidFill>
              </a:rPr>
              <a:t>private</a:t>
            </a:r>
            <a:r>
              <a:rPr lang="en-US" sz="2000" b="1" dirty="0"/>
              <a:t> </a:t>
            </a:r>
            <a:r>
              <a:rPr lang="en-US" sz="2000" b="1" dirty="0">
                <a:solidFill>
                  <a:schemeClr val="accent1">
                    <a:lumMod val="60000"/>
                    <a:lumOff val="40000"/>
                  </a:schemeClr>
                </a:solidFill>
              </a:rPr>
              <a:t>void</a:t>
            </a:r>
            <a:r>
              <a:rPr lang="en-US" sz="2000" b="1" dirty="0"/>
              <a:t> </a:t>
            </a:r>
            <a:r>
              <a:rPr lang="en-US" sz="2000" dirty="0" err="1">
                <a:solidFill>
                  <a:schemeClr val="accent2"/>
                </a:solidFill>
              </a:rPr>
              <a:t>doSwapTest</a:t>
            </a:r>
            <a:r>
              <a:rPr lang="en-US" sz="2000" dirty="0"/>
              <a:t>(</a:t>
            </a:r>
            <a:r>
              <a:rPr lang="en-US" sz="2000" b="1" dirty="0" err="1">
                <a:solidFill>
                  <a:schemeClr val="accent1">
                    <a:lumMod val="60000"/>
                    <a:lumOff val="40000"/>
                  </a:schemeClr>
                </a:solidFill>
              </a:rPr>
              <a:t>AMatrix</a:t>
            </a:r>
            <a:r>
              <a:rPr lang="en-US" sz="2000" dirty="0"/>
              <a:t> m) {</a:t>
            </a:r>
            <a:br>
              <a:rPr lang="en-US" sz="2000" dirty="0"/>
            </a:br>
            <a:r>
              <a:rPr lang="en-US" sz="2000" b="1" dirty="0">
                <a:solidFill>
                  <a:schemeClr val="tx2"/>
                </a:solidFill>
              </a:rPr>
              <a:t>if</a:t>
            </a:r>
            <a:r>
              <a:rPr lang="en-US" sz="2000" b="1" dirty="0"/>
              <a:t> </a:t>
            </a:r>
            <a:r>
              <a:rPr lang="en-US" sz="2000" dirty="0"/>
              <a:t>((</a:t>
            </a:r>
            <a:r>
              <a:rPr lang="en-US" sz="2000" dirty="0" err="1"/>
              <a:t>m.rowCount</a:t>
            </a:r>
            <a:r>
              <a:rPr lang="en-US" sz="2000" dirty="0"/>
              <a:t>()&lt;2)||(</a:t>
            </a:r>
            <a:r>
              <a:rPr lang="en-US" sz="2000" dirty="0" err="1"/>
              <a:t>m.columnCount</a:t>
            </a:r>
            <a:r>
              <a:rPr lang="en-US" sz="2000" dirty="0"/>
              <a:t>()&lt;2)) </a:t>
            </a:r>
            <a:r>
              <a:rPr lang="en-US" sz="2000" b="1" dirty="0">
                <a:solidFill>
                  <a:schemeClr val="tx2"/>
                </a:solidFill>
              </a:rPr>
              <a:t>return</a:t>
            </a:r>
            <a:r>
              <a:rPr lang="en-US" sz="2000" dirty="0"/>
              <a:t>;</a:t>
            </a:r>
          </a:p>
          <a:p>
            <a:pPr marL="0" indent="0">
              <a:buNone/>
            </a:pPr>
            <a:r>
              <a:rPr lang="en-US" sz="2000" dirty="0"/>
              <a:t>m=</a:t>
            </a:r>
            <a:r>
              <a:rPr lang="en-US" sz="2000" dirty="0" err="1"/>
              <a:t>m.clone</a:t>
            </a:r>
            <a:r>
              <a:rPr lang="en-US" sz="2000" dirty="0"/>
              <a:t>();</a:t>
            </a:r>
            <a:br>
              <a:rPr lang="en-US" sz="2000" dirty="0"/>
            </a:br>
            <a:r>
              <a:rPr lang="en-US" sz="2000" b="1" dirty="0" err="1">
                <a:solidFill>
                  <a:schemeClr val="accent1">
                    <a:lumMod val="60000"/>
                    <a:lumOff val="40000"/>
                  </a:schemeClr>
                </a:solidFill>
              </a:rPr>
              <a:t>AMatrix</a:t>
            </a:r>
            <a:r>
              <a:rPr lang="en-US" sz="2000" dirty="0"/>
              <a:t> m2=</a:t>
            </a:r>
            <a:r>
              <a:rPr lang="en-US" sz="2000" dirty="0" err="1"/>
              <a:t>m.clone</a:t>
            </a:r>
            <a:r>
              <a:rPr lang="en-US" sz="2000" dirty="0"/>
              <a:t>();</a:t>
            </a:r>
            <a:br>
              <a:rPr lang="en-US" sz="2000" dirty="0"/>
            </a:br>
            <a:r>
              <a:rPr lang="en-US" sz="2000" dirty="0"/>
              <a:t>m2.swapRows(0, 1);</a:t>
            </a:r>
            <a:br>
              <a:rPr lang="en-US" sz="2000" dirty="0"/>
            </a:br>
            <a:r>
              <a:rPr lang="en-US" sz="2000" b="1" dirty="0">
                <a:solidFill>
                  <a:schemeClr val="tx2"/>
                </a:solidFill>
              </a:rPr>
              <a:t>assert</a:t>
            </a:r>
            <a:r>
              <a:rPr lang="en-US" sz="2000" dirty="0"/>
              <a:t>(!m2.equals(m));</a:t>
            </a:r>
          </a:p>
          <a:p>
            <a:pPr marL="0" indent="0">
              <a:buNone/>
            </a:pPr>
            <a:r>
              <a:rPr lang="en-US" sz="2000" dirty="0">
                <a:solidFill>
                  <a:schemeClr val="bg1"/>
                </a:solidFill>
                <a:highlight>
                  <a:srgbClr val="008000"/>
                </a:highlight>
              </a:rPr>
              <a:t>+ </a:t>
            </a:r>
            <a:r>
              <a:rPr lang="en-US" sz="2000" dirty="0" err="1">
                <a:solidFill>
                  <a:schemeClr val="bg1"/>
                </a:solidFill>
                <a:highlight>
                  <a:srgbClr val="008000"/>
                </a:highlight>
              </a:rPr>
              <a:t>assertEquals</a:t>
            </a:r>
            <a:r>
              <a:rPr lang="en-US" sz="2000" dirty="0">
                <a:solidFill>
                  <a:schemeClr val="bg1"/>
                </a:solidFill>
                <a:highlight>
                  <a:srgbClr val="008000"/>
                </a:highlight>
              </a:rPr>
              <a:t>(m2.getRow(0), </a:t>
            </a:r>
            <a:r>
              <a:rPr lang="en-US" sz="2000" dirty="0" err="1">
                <a:solidFill>
                  <a:schemeClr val="bg1"/>
                </a:solidFill>
                <a:highlight>
                  <a:srgbClr val="008000"/>
                </a:highlight>
              </a:rPr>
              <a:t>m.getRow</a:t>
            </a:r>
            <a:r>
              <a:rPr lang="en-US" sz="2000" dirty="0">
                <a:solidFill>
                  <a:schemeClr val="bg1"/>
                </a:solidFill>
                <a:highlight>
                  <a:srgbClr val="008000"/>
                </a:highlight>
              </a:rPr>
              <a:t>(1));</a:t>
            </a:r>
            <a:br>
              <a:rPr lang="en-US" sz="2000" dirty="0">
                <a:solidFill>
                  <a:schemeClr val="bg1"/>
                </a:solidFill>
                <a:highlight>
                  <a:srgbClr val="008000"/>
                </a:highlight>
              </a:rPr>
            </a:br>
            <a:r>
              <a:rPr lang="en-US" sz="2000" dirty="0">
                <a:solidFill>
                  <a:schemeClr val="bg1"/>
                </a:solidFill>
                <a:highlight>
                  <a:srgbClr val="008000"/>
                </a:highlight>
              </a:rPr>
              <a:t>+ </a:t>
            </a:r>
            <a:r>
              <a:rPr lang="en-US" sz="2000" dirty="0" err="1">
                <a:solidFill>
                  <a:schemeClr val="bg1"/>
                </a:solidFill>
                <a:highlight>
                  <a:srgbClr val="008000"/>
                </a:highlight>
              </a:rPr>
              <a:t>assertEquals</a:t>
            </a:r>
            <a:r>
              <a:rPr lang="en-US" sz="2000" dirty="0">
                <a:solidFill>
                  <a:schemeClr val="bg1"/>
                </a:solidFill>
                <a:highlight>
                  <a:srgbClr val="008000"/>
                </a:highlight>
              </a:rPr>
              <a:t>(m2.getRow(1), </a:t>
            </a:r>
            <a:r>
              <a:rPr lang="en-US" sz="2000" dirty="0" err="1">
                <a:solidFill>
                  <a:schemeClr val="bg1"/>
                </a:solidFill>
                <a:highlight>
                  <a:srgbClr val="008000"/>
                </a:highlight>
              </a:rPr>
              <a:t>m.getRow</a:t>
            </a:r>
            <a:r>
              <a:rPr lang="en-US" sz="2000" dirty="0">
                <a:solidFill>
                  <a:schemeClr val="bg1"/>
                </a:solidFill>
                <a:highlight>
                  <a:srgbClr val="008000"/>
                </a:highlight>
              </a:rPr>
              <a:t>(0));</a:t>
            </a:r>
            <a:br>
              <a:rPr lang="en-US" sz="2000" dirty="0"/>
            </a:br>
            <a:r>
              <a:rPr lang="en-US" sz="2000" dirty="0"/>
              <a:t>m2.swapRows(0, 1);</a:t>
            </a:r>
            <a:br>
              <a:rPr lang="en-US" sz="2000" dirty="0"/>
            </a:br>
            <a:r>
              <a:rPr lang="en-US" sz="2000" b="1" dirty="0">
                <a:solidFill>
                  <a:schemeClr val="tx2"/>
                </a:solidFill>
              </a:rPr>
              <a:t>assert</a:t>
            </a:r>
            <a:r>
              <a:rPr lang="en-US" sz="2000" dirty="0"/>
              <a:t>(m2.equals(m));</a:t>
            </a:r>
            <a:br>
              <a:rPr lang="en-US" sz="2000" dirty="0"/>
            </a:br>
            <a:r>
              <a:rPr lang="en-US" sz="2000" dirty="0"/>
              <a:t>...} </a:t>
            </a:r>
          </a:p>
          <a:p>
            <a:pPr marL="0" indent="0">
              <a:buNone/>
            </a:pPr>
            <a:endParaRPr lang="en-US" sz="2000" dirty="0"/>
          </a:p>
        </p:txBody>
      </p:sp>
      <p:sp>
        <p:nvSpPr>
          <p:cNvPr id="6" name="Content Placeholder 2">
            <a:extLst>
              <a:ext uri="{FF2B5EF4-FFF2-40B4-BE49-F238E27FC236}">
                <a16:creationId xmlns:a16="http://schemas.microsoft.com/office/drawing/2014/main" id="{04D8E6B0-0B10-984C-B0B8-4CD41EFCE626}"/>
              </a:ext>
            </a:extLst>
          </p:cNvPr>
          <p:cNvSpPr txBox="1">
            <a:spLocks/>
          </p:cNvSpPr>
          <p:nvPr/>
        </p:nvSpPr>
        <p:spPr>
          <a:xfrm>
            <a:off x="1141413" y="1977572"/>
            <a:ext cx="3679970" cy="354171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tx2"/>
                </a:solidFill>
              </a:rPr>
              <a:t>public</a:t>
            </a:r>
            <a:r>
              <a:rPr lang="en-US" sz="2000" b="1" dirty="0"/>
              <a:t> </a:t>
            </a:r>
            <a:r>
              <a:rPr lang="en-US" sz="2000" b="1" dirty="0">
                <a:solidFill>
                  <a:schemeClr val="accent1">
                    <a:lumMod val="60000"/>
                    <a:lumOff val="40000"/>
                  </a:schemeClr>
                </a:solidFill>
              </a:rPr>
              <a:t>void</a:t>
            </a:r>
            <a:r>
              <a:rPr lang="en-US" sz="2000" b="1" dirty="0">
                <a:solidFill>
                  <a:schemeClr val="accent2"/>
                </a:solidFill>
              </a:rPr>
              <a:t> </a:t>
            </a:r>
            <a:r>
              <a:rPr lang="en-US" sz="2000" dirty="0" err="1">
                <a:solidFill>
                  <a:schemeClr val="accent2"/>
                </a:solidFill>
              </a:rPr>
              <a:t>swapRows</a:t>
            </a:r>
            <a:r>
              <a:rPr lang="en-US" sz="2000" dirty="0"/>
              <a:t>(</a:t>
            </a:r>
            <a:r>
              <a:rPr lang="en-US" sz="2000" b="1" dirty="0" err="1">
                <a:solidFill>
                  <a:schemeClr val="accent1">
                    <a:lumMod val="60000"/>
                    <a:lumOff val="40000"/>
                  </a:schemeClr>
                </a:solidFill>
              </a:rPr>
              <a:t>int</a:t>
            </a:r>
            <a:r>
              <a:rPr lang="en-US" sz="2000" dirty="0"/>
              <a:t> </a:t>
            </a:r>
            <a:r>
              <a:rPr lang="en-US" sz="2000" dirty="0" err="1"/>
              <a:t>i</a:t>
            </a:r>
            <a:r>
              <a:rPr lang="en-US" sz="2000" dirty="0"/>
              <a:t>,</a:t>
            </a:r>
            <a:r>
              <a:rPr lang="en-US" sz="2000" dirty="0">
                <a:solidFill>
                  <a:schemeClr val="accent1">
                    <a:lumMod val="60000"/>
                    <a:lumOff val="40000"/>
                  </a:schemeClr>
                </a:solidFill>
              </a:rPr>
              <a:t> </a:t>
            </a:r>
            <a:r>
              <a:rPr lang="en-US" sz="2000" b="1" dirty="0" err="1">
                <a:solidFill>
                  <a:schemeClr val="accent1">
                    <a:lumMod val="60000"/>
                    <a:lumOff val="40000"/>
                  </a:schemeClr>
                </a:solidFill>
              </a:rPr>
              <a:t>int</a:t>
            </a:r>
            <a:r>
              <a:rPr lang="en-US" sz="2000" dirty="0">
                <a:solidFill>
                  <a:schemeClr val="accent1">
                    <a:lumMod val="60000"/>
                    <a:lumOff val="40000"/>
                  </a:schemeClr>
                </a:solidFill>
              </a:rPr>
              <a:t> </a:t>
            </a:r>
            <a:r>
              <a:rPr lang="en-US" sz="2000" dirty="0"/>
              <a:t>j) {</a:t>
            </a:r>
            <a:br>
              <a:rPr lang="en-US" sz="2000" dirty="0"/>
            </a:br>
            <a:r>
              <a:rPr lang="en-US" sz="2000" dirty="0"/>
              <a:t>  </a:t>
            </a:r>
            <a:r>
              <a:rPr lang="en-US" sz="2000" b="1" dirty="0">
                <a:solidFill>
                  <a:schemeClr val="tx2"/>
                </a:solidFill>
              </a:rPr>
              <a:t>if</a:t>
            </a:r>
            <a:r>
              <a:rPr lang="en-US" sz="2000" dirty="0"/>
              <a:t> (</a:t>
            </a:r>
            <a:r>
              <a:rPr lang="en-US" sz="2000" dirty="0" err="1"/>
              <a:t>i</a:t>
            </a:r>
            <a:r>
              <a:rPr lang="en-US" sz="2000" dirty="0"/>
              <a:t> == j) </a:t>
            </a:r>
            <a:r>
              <a:rPr lang="en-US" sz="2000" b="1" dirty="0">
                <a:solidFill>
                  <a:schemeClr val="tx2"/>
                </a:solidFill>
              </a:rPr>
              <a:t>return</a:t>
            </a:r>
            <a:r>
              <a:rPr lang="en-US" sz="2000" dirty="0"/>
              <a:t>;</a:t>
            </a:r>
            <a:br>
              <a:rPr lang="en-US" sz="2000" dirty="0"/>
            </a:br>
            <a:r>
              <a:rPr lang="en-US" sz="2000" dirty="0"/>
              <a:t>  </a:t>
            </a:r>
            <a:r>
              <a:rPr lang="en-US" sz="2000" b="1" dirty="0" err="1">
                <a:solidFill>
                  <a:schemeClr val="accent1">
                    <a:lumMod val="60000"/>
                    <a:lumOff val="40000"/>
                  </a:schemeClr>
                </a:solidFill>
              </a:rPr>
              <a:t>int</a:t>
            </a:r>
            <a:r>
              <a:rPr lang="en-US" sz="2000" b="1" dirty="0"/>
              <a:t> </a:t>
            </a:r>
            <a:r>
              <a:rPr lang="en-US" sz="2000" dirty="0"/>
              <a:t>a = </a:t>
            </a:r>
            <a:r>
              <a:rPr lang="en-US" sz="2000" dirty="0" err="1"/>
              <a:t>i</a:t>
            </a:r>
            <a:r>
              <a:rPr lang="en-US" sz="2000" dirty="0"/>
              <a:t> * cols;</a:t>
            </a:r>
            <a:br>
              <a:rPr lang="en-US" sz="2000" dirty="0"/>
            </a:br>
            <a:r>
              <a:rPr lang="en-US" sz="2000" dirty="0"/>
              <a:t>  </a:t>
            </a:r>
            <a:r>
              <a:rPr lang="en-US" sz="2000" b="1" dirty="0" err="1">
                <a:solidFill>
                  <a:schemeClr val="accent1">
                    <a:lumMod val="60000"/>
                    <a:lumOff val="40000"/>
                  </a:schemeClr>
                </a:solidFill>
              </a:rPr>
              <a:t>int</a:t>
            </a:r>
            <a:r>
              <a:rPr lang="en-US" sz="2000" dirty="0"/>
              <a:t> b = j / cols;</a:t>
            </a:r>
            <a:br>
              <a:rPr lang="en-US" sz="2000" dirty="0"/>
            </a:br>
            <a:r>
              <a:rPr lang="en-US" sz="2000" dirty="0"/>
              <a:t>  </a:t>
            </a:r>
            <a:r>
              <a:rPr lang="en-US" sz="2000" b="1" dirty="0" err="1">
                <a:solidFill>
                  <a:schemeClr val="accent1">
                    <a:lumMod val="60000"/>
                    <a:lumOff val="40000"/>
                  </a:schemeClr>
                </a:solidFill>
              </a:rPr>
              <a:t>int</a:t>
            </a:r>
            <a:r>
              <a:rPr lang="en-US" sz="2000" dirty="0"/>
              <a:t> cc = </a:t>
            </a:r>
            <a:r>
              <a:rPr lang="en-US" sz="2000" dirty="0" err="1"/>
              <a:t>columnCount</a:t>
            </a:r>
            <a:r>
              <a:rPr lang="en-US" sz="2000" dirty="0"/>
              <a:t>();</a:t>
            </a:r>
            <a:br>
              <a:rPr lang="en-US" sz="2000" dirty="0"/>
            </a:br>
            <a:r>
              <a:rPr lang="en-US" sz="2000" dirty="0"/>
              <a:t>  </a:t>
            </a:r>
            <a:r>
              <a:rPr lang="en-US" sz="2000" b="1" dirty="0">
                <a:solidFill>
                  <a:schemeClr val="tx2"/>
                </a:solidFill>
              </a:rPr>
              <a:t>for</a:t>
            </a:r>
            <a:r>
              <a:rPr lang="en-US" sz="2000" b="1" dirty="0"/>
              <a:t> </a:t>
            </a:r>
            <a:r>
              <a:rPr lang="en-US" sz="2000" dirty="0"/>
              <a:t>(</a:t>
            </a:r>
            <a:r>
              <a:rPr lang="en-US" sz="2000" b="1" dirty="0" err="1">
                <a:solidFill>
                  <a:schemeClr val="accent1">
                    <a:lumMod val="60000"/>
                    <a:lumOff val="40000"/>
                  </a:schemeClr>
                </a:solidFill>
              </a:rPr>
              <a:t>int</a:t>
            </a:r>
            <a:r>
              <a:rPr lang="en-US" sz="2000" dirty="0"/>
              <a:t> k = 0; k &lt; cc; </a:t>
            </a:r>
            <a:r>
              <a:rPr lang="en-US" sz="2000" b="1" dirty="0">
                <a:solidFill>
                  <a:srgbClr val="FF0000"/>
                </a:solidFill>
              </a:rPr>
              <a:t>k+=2</a:t>
            </a:r>
            <a:r>
              <a:rPr lang="en-US" sz="2000" dirty="0"/>
              <a:t>) {</a:t>
            </a:r>
            <a:br>
              <a:rPr lang="en-US" sz="2000" dirty="0"/>
            </a:br>
            <a:r>
              <a:rPr lang="en-US" sz="2000" dirty="0"/>
              <a:t>    </a:t>
            </a:r>
            <a:r>
              <a:rPr lang="en-US" sz="2000" b="1" dirty="0" err="1">
                <a:solidFill>
                  <a:schemeClr val="accent1">
                    <a:lumMod val="60000"/>
                    <a:lumOff val="40000"/>
                  </a:schemeClr>
                </a:solidFill>
              </a:rPr>
              <a:t>int</a:t>
            </a:r>
            <a:r>
              <a:rPr lang="en-US" sz="2000" dirty="0"/>
              <a:t> i1 = a + k;</a:t>
            </a:r>
            <a:br>
              <a:rPr lang="en-US" sz="2000" dirty="0"/>
            </a:br>
            <a:r>
              <a:rPr lang="en-US" sz="2000" dirty="0"/>
              <a:t>    </a:t>
            </a:r>
            <a:r>
              <a:rPr lang="en-US" sz="2000" b="1" dirty="0" err="1">
                <a:solidFill>
                  <a:schemeClr val="accent1">
                    <a:lumMod val="60000"/>
                    <a:lumOff val="40000"/>
                  </a:schemeClr>
                </a:solidFill>
              </a:rPr>
              <a:t>int</a:t>
            </a:r>
            <a:r>
              <a:rPr lang="en-US" sz="2000" dirty="0"/>
              <a:t> i2 = b + k;</a:t>
            </a:r>
            <a:br>
              <a:rPr lang="en-US" sz="2000" dirty="0"/>
            </a:br>
            <a:r>
              <a:rPr lang="en-US" sz="2000" dirty="0"/>
              <a:t>   </a:t>
            </a:r>
            <a:r>
              <a:rPr lang="en-US" sz="2000" dirty="0">
                <a:solidFill>
                  <a:schemeClr val="accent1">
                    <a:lumMod val="60000"/>
                    <a:lumOff val="40000"/>
                  </a:schemeClr>
                </a:solidFill>
              </a:rPr>
              <a:t> </a:t>
            </a:r>
            <a:r>
              <a:rPr lang="en-US" sz="2000" b="1" dirty="0">
                <a:solidFill>
                  <a:schemeClr val="accent1">
                    <a:lumMod val="60000"/>
                    <a:lumOff val="40000"/>
                  </a:schemeClr>
                </a:solidFill>
              </a:rPr>
              <a:t>double</a:t>
            </a:r>
            <a:r>
              <a:rPr lang="en-US" sz="2000" dirty="0">
                <a:solidFill>
                  <a:schemeClr val="accent1">
                    <a:lumMod val="60000"/>
                    <a:lumOff val="40000"/>
                  </a:schemeClr>
                </a:solidFill>
              </a:rPr>
              <a:t> </a:t>
            </a:r>
            <a:r>
              <a:rPr lang="en-US" sz="2000" dirty="0"/>
              <a:t>t = data[i1];</a:t>
            </a:r>
            <a:br>
              <a:rPr lang="en-US" sz="2000" dirty="0"/>
            </a:br>
            <a:r>
              <a:rPr lang="en-US" sz="2000" dirty="0"/>
              <a:t>    data[i1] = data[i2];</a:t>
            </a:r>
            <a:br>
              <a:rPr lang="en-US" sz="2000" dirty="0"/>
            </a:br>
            <a:r>
              <a:rPr lang="en-US" sz="2000" dirty="0"/>
              <a:t>    data[i2] = t;</a:t>
            </a:r>
            <a:br>
              <a:rPr lang="en-US" sz="2000" dirty="0"/>
            </a:br>
            <a:r>
              <a:rPr lang="en-US" sz="2000" dirty="0"/>
              <a:t> } }</a:t>
            </a:r>
          </a:p>
        </p:txBody>
      </p:sp>
    </p:spTree>
    <p:extLst>
      <p:ext uri="{BB962C8B-B14F-4D97-AF65-F5344CB8AC3E}">
        <p14:creationId xmlns:p14="http://schemas.microsoft.com/office/powerpoint/2010/main" val="673445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BA21-EDEA-6348-ADEB-1FCF244E5785}"/>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FBC7236B-2BFE-E54B-B350-1BB8CA35271B}"/>
              </a:ext>
            </a:extLst>
          </p:cNvPr>
          <p:cNvSpPr>
            <a:spLocks noGrp="1"/>
          </p:cNvSpPr>
          <p:nvPr>
            <p:ph idx="1"/>
          </p:nvPr>
        </p:nvSpPr>
        <p:spPr/>
        <p:txBody>
          <a:bodyPr/>
          <a:lstStyle/>
          <a:p>
            <a:r>
              <a:rPr lang="en-US" dirty="0"/>
              <a:t>We propose </a:t>
            </a:r>
            <a:r>
              <a:rPr lang="en-US" dirty="0">
                <a:solidFill>
                  <a:schemeClr val="tx2"/>
                </a:solidFill>
              </a:rPr>
              <a:t>AT</a:t>
            </a:r>
            <a:r>
              <a:rPr lang="en-US" dirty="0"/>
              <a:t>s as mutation operators</a:t>
            </a:r>
          </a:p>
          <a:p>
            <a:r>
              <a:rPr lang="en-US" dirty="0"/>
              <a:t>Our results show that:</a:t>
            </a:r>
          </a:p>
          <a:p>
            <a:pPr lvl="1"/>
            <a:r>
              <a:rPr lang="en-US" dirty="0">
                <a:solidFill>
                  <a:schemeClr val="tx2"/>
                </a:solidFill>
              </a:rPr>
              <a:t>AT</a:t>
            </a:r>
            <a:r>
              <a:rPr lang="en-US" dirty="0"/>
              <a:t>s generate mutants that are not subsumed by conventional operators</a:t>
            </a:r>
          </a:p>
          <a:p>
            <a:pPr lvl="1"/>
            <a:r>
              <a:rPr lang="en-US" dirty="0">
                <a:solidFill>
                  <a:schemeClr val="tx2"/>
                </a:solidFill>
              </a:rPr>
              <a:t>AT</a:t>
            </a:r>
            <a:r>
              <a:rPr lang="en-US" dirty="0"/>
              <a:t>s exercise unique code patterns</a:t>
            </a:r>
          </a:p>
          <a:p>
            <a:r>
              <a:rPr lang="en-US" dirty="0"/>
              <a:t>We propose </a:t>
            </a:r>
            <a:r>
              <a:rPr lang="en-US" dirty="0" err="1">
                <a:solidFill>
                  <a:schemeClr val="tx2"/>
                </a:solidFill>
              </a:rPr>
              <a:t>approximable</a:t>
            </a:r>
            <a:r>
              <a:rPr lang="en-US" dirty="0">
                <a:solidFill>
                  <a:schemeClr val="tx2"/>
                </a:solidFill>
              </a:rPr>
              <a:t> code </a:t>
            </a:r>
            <a:r>
              <a:rPr lang="en-US" dirty="0"/>
              <a:t>as a third way of interpreting surviving mutants</a:t>
            </a:r>
          </a:p>
          <a:p>
            <a:r>
              <a:rPr lang="en-US" dirty="0"/>
              <a:t>Survived mutants inspired better testing practices (11 pull requests)</a:t>
            </a:r>
          </a:p>
          <a:p>
            <a:endParaRPr lang="en-US" dirty="0"/>
          </a:p>
        </p:txBody>
      </p:sp>
    </p:spTree>
    <p:extLst>
      <p:ext uri="{BB962C8B-B14F-4D97-AF65-F5344CB8AC3E}">
        <p14:creationId xmlns:p14="http://schemas.microsoft.com/office/powerpoint/2010/main" val="114722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BA21-EDEA-6348-ADEB-1FCF244E5785}"/>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FBC7236B-2BFE-E54B-B350-1BB8CA35271B}"/>
              </a:ext>
            </a:extLst>
          </p:cNvPr>
          <p:cNvSpPr>
            <a:spLocks noGrp="1"/>
          </p:cNvSpPr>
          <p:nvPr>
            <p:ph idx="1"/>
          </p:nvPr>
        </p:nvSpPr>
        <p:spPr/>
        <p:txBody>
          <a:bodyPr/>
          <a:lstStyle/>
          <a:p>
            <a:r>
              <a:rPr lang="en-US" dirty="0"/>
              <a:t>Automate </a:t>
            </a:r>
            <a:r>
              <a:rPr lang="en-US" dirty="0" err="1"/>
              <a:t>approximable</a:t>
            </a:r>
            <a:r>
              <a:rPr lang="en-US" dirty="0"/>
              <a:t> code detection</a:t>
            </a:r>
          </a:p>
          <a:p>
            <a:r>
              <a:rPr lang="en-US" dirty="0"/>
              <a:t>Explore the dual direction: how can mutation testing benefit approximate computing?</a:t>
            </a:r>
          </a:p>
        </p:txBody>
      </p:sp>
    </p:spTree>
    <p:extLst>
      <p:ext uri="{BB962C8B-B14F-4D97-AF65-F5344CB8AC3E}">
        <p14:creationId xmlns:p14="http://schemas.microsoft.com/office/powerpoint/2010/main" val="96956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2160-4E72-0F4F-AE96-D1506289ECC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BCA5994-6212-9841-89D5-FD005CAB42E7}"/>
              </a:ext>
            </a:extLst>
          </p:cNvPr>
          <p:cNvSpPr>
            <a:spLocks noGrp="1"/>
          </p:cNvSpPr>
          <p:nvPr>
            <p:ph sz="half" idx="1"/>
          </p:nvPr>
        </p:nvSpPr>
        <p:spPr>
          <a:ln w="57150">
            <a:solidFill>
              <a:schemeClr val="tx2"/>
            </a:solidFill>
          </a:ln>
        </p:spPr>
        <p:txBody>
          <a:bodyPr/>
          <a:lstStyle/>
          <a:p>
            <a:pPr marL="0" indent="0" algn="ctr">
              <a:buNone/>
            </a:pPr>
            <a:r>
              <a:rPr lang="en-US" sz="2800" dirty="0">
                <a:solidFill>
                  <a:schemeClr val="tx2"/>
                </a:solidFill>
              </a:rPr>
              <a:t>Mutation Testing</a:t>
            </a:r>
          </a:p>
          <a:p>
            <a:r>
              <a:rPr lang="en-US" b="1" dirty="0"/>
              <a:t>Goal: </a:t>
            </a:r>
            <a:r>
              <a:rPr lang="en-US" dirty="0"/>
              <a:t>Technique that evaluates the quality of test suites</a:t>
            </a:r>
          </a:p>
          <a:p>
            <a:r>
              <a:rPr lang="en-US" b="1" dirty="0"/>
              <a:t>How: </a:t>
            </a:r>
            <a:r>
              <a:rPr lang="en-US" dirty="0"/>
              <a:t>Introduces small syntactic change to the program</a:t>
            </a:r>
          </a:p>
          <a:p>
            <a:r>
              <a:rPr lang="en-US" b="1" dirty="0"/>
              <a:t>Example:</a:t>
            </a:r>
            <a:r>
              <a:rPr lang="en-US" dirty="0"/>
              <a:t> </a:t>
            </a:r>
            <a:endParaRPr lang="en-US" b="1" dirty="0"/>
          </a:p>
          <a:p>
            <a:pPr marL="457200" lvl="1" indent="0" algn="ctr">
              <a:buNone/>
            </a:pPr>
            <a:r>
              <a:rPr lang="en-US" sz="3200" b="1" dirty="0">
                <a:latin typeface="Courier New" panose="02070309020205020404" pitchFamily="49" charset="0"/>
                <a:cs typeface="Courier New" panose="02070309020205020404" pitchFamily="49" charset="0"/>
              </a:rPr>
              <a:t>x = x + </a:t>
            </a:r>
            <a:r>
              <a:rPr lang="en-US" sz="3200" b="1" dirty="0">
                <a:solidFill>
                  <a:srgbClr val="FF0000"/>
                </a:solidFill>
                <a:latin typeface="Courier New" panose="02070309020205020404" pitchFamily="49" charset="0"/>
                <a:cs typeface="Courier New" panose="02070309020205020404" pitchFamily="49" charset="0"/>
              </a:rPr>
              <a:t>2</a:t>
            </a:r>
          </a:p>
          <a:p>
            <a:endParaRPr lang="en-US" dirty="0"/>
          </a:p>
        </p:txBody>
      </p:sp>
      <p:sp>
        <p:nvSpPr>
          <p:cNvPr id="4" name="Content Placeholder 3">
            <a:extLst>
              <a:ext uri="{FF2B5EF4-FFF2-40B4-BE49-F238E27FC236}">
                <a16:creationId xmlns:a16="http://schemas.microsoft.com/office/drawing/2014/main" id="{CC654EA7-DA3A-BB4D-9B11-0BAF6A236348}"/>
              </a:ext>
            </a:extLst>
          </p:cNvPr>
          <p:cNvSpPr>
            <a:spLocks noGrp="1"/>
          </p:cNvSpPr>
          <p:nvPr>
            <p:ph sz="half" idx="2"/>
          </p:nvPr>
        </p:nvSpPr>
        <p:spPr>
          <a:ln w="57150">
            <a:solidFill>
              <a:schemeClr val="tx2"/>
            </a:solidFill>
          </a:ln>
        </p:spPr>
        <p:txBody>
          <a:bodyPr/>
          <a:lstStyle/>
          <a:p>
            <a:pPr marL="0" indent="0" algn="ctr">
              <a:buNone/>
            </a:pPr>
            <a:r>
              <a:rPr lang="en-US" sz="2800" dirty="0">
                <a:solidFill>
                  <a:schemeClr val="tx2"/>
                </a:solidFill>
              </a:rPr>
              <a:t>Approximate Computing</a:t>
            </a:r>
          </a:p>
          <a:p>
            <a:r>
              <a:rPr lang="en-US" b="1" dirty="0"/>
              <a:t>Goal: </a:t>
            </a:r>
            <a:r>
              <a:rPr lang="en-US" dirty="0"/>
              <a:t>Technique that trades accuracy for performance</a:t>
            </a:r>
          </a:p>
          <a:p>
            <a:r>
              <a:rPr lang="en-US" b="1" dirty="0"/>
              <a:t>How: </a:t>
            </a:r>
            <a:r>
              <a:rPr lang="en-US" dirty="0"/>
              <a:t>Introduces small syntactic changes to the program</a:t>
            </a:r>
          </a:p>
          <a:p>
            <a:r>
              <a:rPr lang="en-US" b="1" dirty="0"/>
              <a:t>Example:</a:t>
            </a:r>
          </a:p>
          <a:p>
            <a:pPr marL="0" indent="0" algn="ctr">
              <a:buNone/>
            </a:pPr>
            <a:r>
              <a:rPr lang="en-US" b="1" dirty="0">
                <a:solidFill>
                  <a:schemeClr val="accent1"/>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&lt;n;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=i+</a:t>
            </a:r>
            <a:r>
              <a:rPr lang="en-US" b="1" dirty="0">
                <a:solidFill>
                  <a:srgbClr val="FF0000"/>
                </a:solidFill>
                <a:latin typeface="Courier New" panose="02070309020205020404" pitchFamily="49" charset="0"/>
                <a:cs typeface="Courier New" panose="02070309020205020404" pitchFamily="49" charset="0"/>
              </a:rPr>
              <a:t>2</a:t>
            </a:r>
            <a:r>
              <a:rPr lang="en-US" b="1" dirty="0">
                <a:latin typeface="Courier New" panose="02070309020205020404" pitchFamily="49" charset="0"/>
                <a:cs typeface="Courier New" panose="02070309020205020404" pitchFamily="49" charset="0"/>
              </a:rPr>
              <a:t>)</a:t>
            </a:r>
          </a:p>
          <a:p>
            <a:endParaRPr lang="en-US" dirty="0"/>
          </a:p>
          <a:p>
            <a:endParaRPr lang="en-US" dirty="0"/>
          </a:p>
        </p:txBody>
      </p:sp>
    </p:spTree>
    <p:extLst>
      <p:ext uri="{BB962C8B-B14F-4D97-AF65-F5344CB8AC3E}">
        <p14:creationId xmlns:p14="http://schemas.microsoft.com/office/powerpoint/2010/main" val="96036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2160-4E72-0F4F-AE96-D1506289ECC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BCA5994-6212-9841-89D5-FD005CAB42E7}"/>
              </a:ext>
            </a:extLst>
          </p:cNvPr>
          <p:cNvSpPr>
            <a:spLocks noGrp="1"/>
          </p:cNvSpPr>
          <p:nvPr>
            <p:ph sz="half" idx="1"/>
          </p:nvPr>
        </p:nvSpPr>
        <p:spPr>
          <a:ln w="57150">
            <a:solidFill>
              <a:schemeClr val="tx2"/>
            </a:solidFill>
          </a:ln>
        </p:spPr>
        <p:txBody>
          <a:bodyPr/>
          <a:lstStyle/>
          <a:p>
            <a:pPr marL="0" indent="0" algn="ctr">
              <a:buNone/>
            </a:pPr>
            <a:r>
              <a:rPr lang="en-US" sz="2800" dirty="0">
                <a:solidFill>
                  <a:schemeClr val="tx2"/>
                </a:solidFill>
              </a:rPr>
              <a:t>Mutation Testing</a:t>
            </a:r>
          </a:p>
          <a:p>
            <a:r>
              <a:rPr lang="en-US" b="1" dirty="0"/>
              <a:t>Goal: </a:t>
            </a:r>
            <a:r>
              <a:rPr lang="en-US" dirty="0"/>
              <a:t>Technique that evaluates the quality of test suites</a:t>
            </a:r>
          </a:p>
          <a:p>
            <a:r>
              <a:rPr lang="en-US" b="1" dirty="0">
                <a:solidFill>
                  <a:schemeClr val="accent2"/>
                </a:solidFill>
              </a:rPr>
              <a:t>How: </a:t>
            </a:r>
            <a:r>
              <a:rPr lang="en-US" dirty="0">
                <a:solidFill>
                  <a:schemeClr val="accent2"/>
                </a:solidFill>
              </a:rPr>
              <a:t>Introduces small syntactic change to the program</a:t>
            </a:r>
          </a:p>
          <a:p>
            <a:r>
              <a:rPr lang="en-US" b="1" dirty="0"/>
              <a:t>Example:</a:t>
            </a:r>
            <a:r>
              <a:rPr lang="en-US" dirty="0"/>
              <a:t> </a:t>
            </a:r>
            <a:endParaRPr lang="en-US" b="1" dirty="0"/>
          </a:p>
          <a:p>
            <a:pPr marL="457200" lvl="1" indent="0" algn="ctr">
              <a:buNone/>
            </a:pPr>
            <a:r>
              <a:rPr lang="en-US" sz="3200" b="1" dirty="0">
                <a:latin typeface="Courier New" panose="02070309020205020404" pitchFamily="49" charset="0"/>
                <a:cs typeface="Courier New" panose="02070309020205020404" pitchFamily="49" charset="0"/>
              </a:rPr>
              <a:t>x = x + </a:t>
            </a:r>
            <a:r>
              <a:rPr lang="en-US" sz="3200" b="1" dirty="0">
                <a:solidFill>
                  <a:srgbClr val="FF0000"/>
                </a:solidFill>
                <a:latin typeface="Courier New" panose="02070309020205020404" pitchFamily="49" charset="0"/>
                <a:cs typeface="Courier New" panose="02070309020205020404" pitchFamily="49" charset="0"/>
              </a:rPr>
              <a:t>2</a:t>
            </a:r>
          </a:p>
          <a:p>
            <a:endParaRPr lang="en-US" dirty="0"/>
          </a:p>
        </p:txBody>
      </p:sp>
      <p:sp>
        <p:nvSpPr>
          <p:cNvPr id="4" name="Content Placeholder 3">
            <a:extLst>
              <a:ext uri="{FF2B5EF4-FFF2-40B4-BE49-F238E27FC236}">
                <a16:creationId xmlns:a16="http://schemas.microsoft.com/office/drawing/2014/main" id="{CC654EA7-DA3A-BB4D-9B11-0BAF6A236348}"/>
              </a:ext>
            </a:extLst>
          </p:cNvPr>
          <p:cNvSpPr>
            <a:spLocks noGrp="1"/>
          </p:cNvSpPr>
          <p:nvPr>
            <p:ph sz="half" idx="2"/>
          </p:nvPr>
        </p:nvSpPr>
        <p:spPr>
          <a:ln w="57150">
            <a:solidFill>
              <a:schemeClr val="tx2"/>
            </a:solidFill>
          </a:ln>
        </p:spPr>
        <p:txBody>
          <a:bodyPr/>
          <a:lstStyle/>
          <a:p>
            <a:pPr marL="0" indent="0" algn="ctr">
              <a:buNone/>
            </a:pPr>
            <a:r>
              <a:rPr lang="en-US" sz="2800" dirty="0">
                <a:solidFill>
                  <a:schemeClr val="tx2"/>
                </a:solidFill>
              </a:rPr>
              <a:t>Approximate Computing</a:t>
            </a:r>
          </a:p>
          <a:p>
            <a:r>
              <a:rPr lang="en-US" b="1" dirty="0"/>
              <a:t>Goal: </a:t>
            </a:r>
            <a:r>
              <a:rPr lang="en-US" dirty="0"/>
              <a:t>Technique that trades accuracy for performance</a:t>
            </a:r>
          </a:p>
          <a:p>
            <a:r>
              <a:rPr lang="en-US" b="1" dirty="0">
                <a:solidFill>
                  <a:schemeClr val="accent2"/>
                </a:solidFill>
              </a:rPr>
              <a:t>How:</a:t>
            </a:r>
            <a:r>
              <a:rPr lang="en-US" dirty="0">
                <a:solidFill>
                  <a:schemeClr val="accent2"/>
                </a:solidFill>
              </a:rPr>
              <a:t> Introduces small syntactic changes to the program</a:t>
            </a:r>
          </a:p>
          <a:p>
            <a:r>
              <a:rPr lang="en-US" b="1" dirty="0"/>
              <a:t>Example:</a:t>
            </a:r>
          </a:p>
          <a:p>
            <a:pPr marL="0" indent="0" algn="ctr">
              <a:buNone/>
            </a:pPr>
            <a:r>
              <a:rPr lang="en-US" b="1" dirty="0">
                <a:solidFill>
                  <a:schemeClr val="accent1"/>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&lt;n;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=i+</a:t>
            </a:r>
            <a:r>
              <a:rPr lang="en-US" b="1" dirty="0">
                <a:solidFill>
                  <a:srgbClr val="FF0000"/>
                </a:solidFill>
                <a:latin typeface="Courier New" panose="02070309020205020404" pitchFamily="49" charset="0"/>
                <a:cs typeface="Courier New" panose="02070309020205020404" pitchFamily="49" charset="0"/>
              </a:rPr>
              <a:t>2</a:t>
            </a:r>
            <a:r>
              <a:rPr lang="en-US" b="1" dirty="0">
                <a:latin typeface="Courier New" panose="02070309020205020404" pitchFamily="49" charset="0"/>
                <a:cs typeface="Courier New" panose="02070309020205020404" pitchFamily="49" charset="0"/>
              </a:rPr>
              <a:t>)</a:t>
            </a:r>
          </a:p>
          <a:p>
            <a:endParaRPr lang="en-US" dirty="0"/>
          </a:p>
          <a:p>
            <a:endParaRPr lang="en-US" dirty="0"/>
          </a:p>
        </p:txBody>
      </p:sp>
    </p:spTree>
    <p:extLst>
      <p:ext uri="{BB962C8B-B14F-4D97-AF65-F5344CB8AC3E}">
        <p14:creationId xmlns:p14="http://schemas.microsoft.com/office/powerpoint/2010/main" val="60152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2160-4E72-0F4F-AE96-D1506289ECC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EBCA5994-6212-9841-89D5-FD005CAB42E7}"/>
              </a:ext>
            </a:extLst>
          </p:cNvPr>
          <p:cNvSpPr>
            <a:spLocks noGrp="1"/>
          </p:cNvSpPr>
          <p:nvPr>
            <p:ph sz="half" idx="1"/>
          </p:nvPr>
        </p:nvSpPr>
        <p:spPr>
          <a:ln w="57150">
            <a:solidFill>
              <a:schemeClr val="tx2"/>
            </a:solidFill>
          </a:ln>
        </p:spPr>
        <p:txBody>
          <a:bodyPr/>
          <a:lstStyle/>
          <a:p>
            <a:pPr marL="0" indent="0" algn="ctr">
              <a:buNone/>
            </a:pPr>
            <a:r>
              <a:rPr lang="en-US" sz="2800" dirty="0">
                <a:solidFill>
                  <a:schemeClr val="tx2"/>
                </a:solidFill>
              </a:rPr>
              <a:t>Mutation Testing</a:t>
            </a:r>
          </a:p>
          <a:p>
            <a:r>
              <a:rPr lang="en-US" b="1" dirty="0"/>
              <a:t>Goal: </a:t>
            </a:r>
            <a:r>
              <a:rPr lang="en-US" dirty="0"/>
              <a:t>Technique that evaluates the quality of test suites</a:t>
            </a:r>
          </a:p>
          <a:p>
            <a:r>
              <a:rPr lang="en-US" b="1" dirty="0">
                <a:solidFill>
                  <a:schemeClr val="accent2"/>
                </a:solidFill>
              </a:rPr>
              <a:t>How: </a:t>
            </a:r>
            <a:r>
              <a:rPr lang="en-US" dirty="0">
                <a:solidFill>
                  <a:schemeClr val="accent2"/>
                </a:solidFill>
              </a:rPr>
              <a:t>Introduces small syntactic change to the program</a:t>
            </a:r>
          </a:p>
          <a:p>
            <a:r>
              <a:rPr lang="en-US" b="1" dirty="0"/>
              <a:t>Example:</a:t>
            </a:r>
            <a:r>
              <a:rPr lang="en-US" dirty="0"/>
              <a:t> </a:t>
            </a:r>
            <a:endParaRPr lang="en-US" b="1" dirty="0"/>
          </a:p>
          <a:p>
            <a:pPr marL="457200" lvl="1" indent="0" algn="ctr">
              <a:buNone/>
            </a:pPr>
            <a:r>
              <a:rPr lang="en-US" sz="3200" b="1" dirty="0">
                <a:latin typeface="Courier New" panose="02070309020205020404" pitchFamily="49" charset="0"/>
                <a:cs typeface="Courier New" panose="02070309020205020404" pitchFamily="49" charset="0"/>
              </a:rPr>
              <a:t>x = x + </a:t>
            </a:r>
            <a:r>
              <a:rPr lang="en-US" sz="3200" b="1" dirty="0">
                <a:solidFill>
                  <a:srgbClr val="FF0000"/>
                </a:solidFill>
                <a:latin typeface="Courier New" panose="02070309020205020404" pitchFamily="49" charset="0"/>
                <a:cs typeface="Courier New" panose="02070309020205020404" pitchFamily="49" charset="0"/>
              </a:rPr>
              <a:t>2</a:t>
            </a:r>
          </a:p>
          <a:p>
            <a:pPr marL="0" indent="0">
              <a:buNone/>
            </a:pPr>
            <a:endParaRPr lang="en-US" dirty="0"/>
          </a:p>
        </p:txBody>
      </p:sp>
      <p:sp>
        <p:nvSpPr>
          <p:cNvPr id="4" name="Content Placeholder 3">
            <a:extLst>
              <a:ext uri="{FF2B5EF4-FFF2-40B4-BE49-F238E27FC236}">
                <a16:creationId xmlns:a16="http://schemas.microsoft.com/office/drawing/2014/main" id="{CC654EA7-DA3A-BB4D-9B11-0BAF6A236348}"/>
              </a:ext>
            </a:extLst>
          </p:cNvPr>
          <p:cNvSpPr>
            <a:spLocks noGrp="1"/>
          </p:cNvSpPr>
          <p:nvPr>
            <p:ph sz="half" idx="2"/>
          </p:nvPr>
        </p:nvSpPr>
        <p:spPr>
          <a:ln w="57150">
            <a:solidFill>
              <a:schemeClr val="tx2"/>
            </a:solidFill>
          </a:ln>
        </p:spPr>
        <p:txBody>
          <a:bodyPr/>
          <a:lstStyle/>
          <a:p>
            <a:pPr marL="0" indent="0" algn="ctr">
              <a:buNone/>
            </a:pPr>
            <a:r>
              <a:rPr lang="en-US" sz="2800" dirty="0">
                <a:solidFill>
                  <a:schemeClr val="tx2"/>
                </a:solidFill>
              </a:rPr>
              <a:t>Approximate Computing</a:t>
            </a:r>
          </a:p>
          <a:p>
            <a:r>
              <a:rPr lang="en-US" b="1" dirty="0"/>
              <a:t>Goal: </a:t>
            </a:r>
            <a:r>
              <a:rPr lang="en-US" dirty="0"/>
              <a:t>Technique that trades accuracy for performance</a:t>
            </a:r>
          </a:p>
          <a:p>
            <a:r>
              <a:rPr lang="en-US" b="1" dirty="0">
                <a:solidFill>
                  <a:schemeClr val="accent2"/>
                </a:solidFill>
              </a:rPr>
              <a:t>How: </a:t>
            </a:r>
            <a:r>
              <a:rPr lang="en-US" dirty="0">
                <a:solidFill>
                  <a:schemeClr val="accent2"/>
                </a:solidFill>
              </a:rPr>
              <a:t>Introduces small syntactic changes to the program</a:t>
            </a:r>
          </a:p>
          <a:p>
            <a:r>
              <a:rPr lang="en-US" b="1" dirty="0"/>
              <a:t>Example:</a:t>
            </a:r>
          </a:p>
          <a:p>
            <a:pPr marL="0" indent="0" algn="ctr">
              <a:buNone/>
            </a:pPr>
            <a:r>
              <a:rPr lang="en-US" b="1" dirty="0">
                <a:solidFill>
                  <a:schemeClr val="accent1"/>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&lt;n;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=i+</a:t>
            </a:r>
            <a:r>
              <a:rPr lang="en-US" b="1" dirty="0">
                <a:solidFill>
                  <a:srgbClr val="FF0000"/>
                </a:solidFill>
                <a:latin typeface="Courier New" panose="02070309020205020404" pitchFamily="49" charset="0"/>
                <a:cs typeface="Courier New" panose="02070309020205020404" pitchFamily="49" charset="0"/>
              </a:rPr>
              <a:t>2</a:t>
            </a:r>
            <a:r>
              <a:rPr lang="en-US" b="1" dirty="0">
                <a:latin typeface="Courier New" panose="02070309020205020404" pitchFamily="49" charset="0"/>
                <a:cs typeface="Courier New" panose="02070309020205020404" pitchFamily="49" charset="0"/>
              </a:rPr>
              <a:t>)</a:t>
            </a:r>
          </a:p>
          <a:p>
            <a:endParaRPr lang="en-US" dirty="0"/>
          </a:p>
          <a:p>
            <a:endParaRPr lang="en-US" dirty="0"/>
          </a:p>
        </p:txBody>
      </p:sp>
      <p:sp>
        <p:nvSpPr>
          <p:cNvPr id="5" name="Circular Arrow 4">
            <a:extLst>
              <a:ext uri="{FF2B5EF4-FFF2-40B4-BE49-F238E27FC236}">
                <a16:creationId xmlns:a16="http://schemas.microsoft.com/office/drawing/2014/main" id="{7610BCE3-0E48-A74B-BD9C-65877C7B0866}"/>
              </a:ext>
            </a:extLst>
          </p:cNvPr>
          <p:cNvSpPr/>
          <p:nvPr/>
        </p:nvSpPr>
        <p:spPr>
          <a:xfrm flipH="1">
            <a:off x="5466008" y="939889"/>
            <a:ext cx="1107583" cy="1330795"/>
          </a:xfrm>
          <a:prstGeom prst="circular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1077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17572</TotalTime>
  <Words>2121</Words>
  <Application>Microsoft Macintosh PowerPoint</Application>
  <PresentationFormat>Widescreen</PresentationFormat>
  <Paragraphs>430</Paragraphs>
  <Slides>65</Slides>
  <Notes>17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Baghdad</vt:lpstr>
      <vt:lpstr>Calibri</vt:lpstr>
      <vt:lpstr>Calibri Light</vt:lpstr>
      <vt:lpstr>Cambria Math</vt:lpstr>
      <vt:lpstr>Courier New</vt:lpstr>
      <vt:lpstr>Wingdings</vt:lpstr>
      <vt:lpstr>Office Theme</vt:lpstr>
      <vt:lpstr>Approximate Transformations as Mutation Operators</vt:lpstr>
      <vt:lpstr>Motivation</vt:lpstr>
      <vt:lpstr>Motivation</vt:lpstr>
      <vt:lpstr>Motivation</vt:lpstr>
      <vt:lpstr>Motivation</vt:lpstr>
      <vt:lpstr>Motivation</vt:lpstr>
      <vt:lpstr>Motivation</vt:lpstr>
      <vt:lpstr>Motivation</vt:lpstr>
      <vt:lpstr>Motivation</vt:lpstr>
      <vt:lpstr>Vision</vt:lpstr>
      <vt:lpstr>Background: Mutation Testing</vt:lpstr>
      <vt:lpstr>STEPS OF MUTATION TESTING</vt:lpstr>
      <vt:lpstr>STEPS OF MUTATION TESTING</vt:lpstr>
      <vt:lpstr>Vectorz Mutation Example</vt:lpstr>
      <vt:lpstr>Vectorz Mutation Example</vt:lpstr>
      <vt:lpstr>STEPS OF MUTATION TESTING</vt:lpstr>
      <vt:lpstr>Running The Test Suite Outcomes</vt:lpstr>
      <vt:lpstr>Mutation Score Computation</vt:lpstr>
      <vt:lpstr>Vectorz Killed Mutant Example</vt:lpstr>
      <vt:lpstr>Vectorz Killed Mutant Example</vt:lpstr>
      <vt:lpstr>Background: Approximate Transformations</vt:lpstr>
      <vt:lpstr>Vectorz Precision Degradation Example</vt:lpstr>
      <vt:lpstr>Vectorz Precision Degradation Example</vt:lpstr>
      <vt:lpstr>Vectorz Precision Degradation Example</vt:lpstr>
      <vt:lpstr>Vectorz Loop Perforation Example</vt:lpstr>
      <vt:lpstr>Vectorz Loop Perforation Example</vt:lpstr>
      <vt:lpstr>Vectorz Loop Perforation Example</vt:lpstr>
      <vt:lpstr>Vectorz Loop Perforation Example</vt:lpstr>
      <vt:lpstr>Research questions</vt:lpstr>
      <vt:lpstr>Experimental Setup</vt:lpstr>
      <vt:lpstr>RQ1:  How effective are ATs as mutation operators, compared to conventional mutation operators? </vt:lpstr>
      <vt:lpstr>Quantitative Analysis</vt:lpstr>
      <vt:lpstr>Quantitative Analysis</vt:lpstr>
      <vt:lpstr>Mutation Score</vt:lpstr>
      <vt:lpstr>Mutation Score</vt:lpstr>
      <vt:lpstr>Mutation Score</vt:lpstr>
      <vt:lpstr>Mutation Score</vt:lpstr>
      <vt:lpstr>Quantitative Analysis</vt:lpstr>
      <vt:lpstr>Minimal Mutants</vt:lpstr>
      <vt:lpstr>Minimal Mutants</vt:lpstr>
      <vt:lpstr>Minimal Mutants</vt:lpstr>
      <vt:lpstr>Minimal Mutants</vt:lpstr>
      <vt:lpstr>Minimal Mutants</vt:lpstr>
      <vt:lpstr>Quantitative Analysis</vt:lpstr>
      <vt:lpstr>Sufficient Mutation Operators</vt:lpstr>
      <vt:lpstr>Sufficient Mutation Operators</vt:lpstr>
      <vt:lpstr>Sufficient Mutation Operators</vt:lpstr>
      <vt:lpstr>Summary of RQ1</vt:lpstr>
      <vt:lpstr>RQ2:  What code patterns do ATs as mutation operators reveal?   </vt:lpstr>
      <vt:lpstr>Qualitative Analysis</vt:lpstr>
      <vt:lpstr>Code Patterns</vt:lpstr>
      <vt:lpstr>Conditional Computation on Elements Pattern</vt:lpstr>
      <vt:lpstr>RQ3:  How can ATs as mutation operators help software testing practice?</vt:lpstr>
      <vt:lpstr>Practical Impact on Software Testing</vt:lpstr>
      <vt:lpstr>Practical Impact on Software Testing</vt:lpstr>
      <vt:lpstr>Interpreting Mutation Testing Results</vt:lpstr>
      <vt:lpstr>Interpreting Mutation Testing Results</vt:lpstr>
      <vt:lpstr>Interpreting Mutation Testing Results</vt:lpstr>
      <vt:lpstr>Practical Impact on Software Testing</vt:lpstr>
      <vt:lpstr>Lessons (Re)Learned</vt:lpstr>
      <vt:lpstr>Lessons (Re)Learned</vt:lpstr>
      <vt:lpstr>Bad Test - Pull Request Example</vt:lpstr>
      <vt:lpstr>Bad Test - Pull Request Example</vt:lpstr>
      <vt:lpstr>Takeaways</vt:lpstr>
      <vt:lpstr>Future Work</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Practical Mutation Testing</dc:title>
  <dc:creator>Hariri, Farah</dc:creator>
  <cp:lastModifiedBy>Hariri, Farah</cp:lastModifiedBy>
  <cp:revision>278</cp:revision>
  <cp:lastPrinted>2018-04-12T08:00:51Z</cp:lastPrinted>
  <dcterms:created xsi:type="dcterms:W3CDTF">2018-03-26T13:39:52Z</dcterms:created>
  <dcterms:modified xsi:type="dcterms:W3CDTF">2018-04-12T17:57:46Z</dcterms:modified>
</cp:coreProperties>
</file>