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305" r:id="rId2"/>
    <p:sldId id="306" r:id="rId3"/>
    <p:sldId id="259" r:id="rId4"/>
    <p:sldId id="260" r:id="rId5"/>
    <p:sldId id="261" r:id="rId6"/>
    <p:sldId id="262" r:id="rId7"/>
    <p:sldId id="350" r:id="rId8"/>
    <p:sldId id="264" r:id="rId9"/>
    <p:sldId id="265" r:id="rId10"/>
    <p:sldId id="324" r:id="rId11"/>
    <p:sldId id="325" r:id="rId12"/>
    <p:sldId id="335" r:id="rId13"/>
    <p:sldId id="336" r:id="rId14"/>
    <p:sldId id="337" r:id="rId15"/>
    <p:sldId id="339" r:id="rId16"/>
    <p:sldId id="338" r:id="rId17"/>
    <p:sldId id="331" r:id="rId18"/>
    <p:sldId id="332" r:id="rId19"/>
    <p:sldId id="340" r:id="rId20"/>
    <p:sldId id="266" r:id="rId21"/>
    <p:sldId id="297" r:id="rId22"/>
    <p:sldId id="299" r:id="rId23"/>
    <p:sldId id="300" r:id="rId24"/>
    <p:sldId id="270" r:id="rId25"/>
    <p:sldId id="303" r:id="rId26"/>
    <p:sldId id="302" r:id="rId27"/>
    <p:sldId id="290" r:id="rId28"/>
    <p:sldId id="304" r:id="rId29"/>
    <p:sldId id="269" r:id="rId30"/>
    <p:sldId id="293" r:id="rId31"/>
    <p:sldId id="349" r:id="rId32"/>
    <p:sldId id="321" r:id="rId33"/>
    <p:sldId id="296" r:id="rId34"/>
    <p:sldId id="355" r:id="rId35"/>
    <p:sldId id="320" r:id="rId36"/>
    <p:sldId id="32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23" autoAdjust="0"/>
  </p:normalViewPr>
  <p:slideViewPr>
    <p:cSldViewPr snapToGrid="0">
      <p:cViewPr varScale="1">
        <p:scale>
          <a:sx n="57" d="100"/>
          <a:sy n="57" d="100"/>
        </p:scale>
        <p:origin x="15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SRC and IR Mutation</a:t>
            </a:r>
            <a:r>
              <a:rPr lang="en-US" baseline="0" dirty="0" smtClean="0"/>
              <a:t> Score of Subjects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SRC</c:v>
                </c:pt>
              </c:strCache>
            </c:strRef>
          </c:tx>
          <c:spPr>
            <a:solidFill>
              <a:schemeClr val="accent1"/>
            </a:solidFill>
            <a:ln>
              <a:noFill/>
            </a:ln>
            <a:effectLst/>
          </c:spPr>
          <c:invertIfNegative val="0"/>
          <c:cat>
            <c:strRef>
              <c:f>Sheet1!$A$2:$A$17</c:f>
              <c:strCache>
                <c:ptCount val="16"/>
                <c:pt idx="0">
                  <c:v>chmod</c:v>
                </c:pt>
                <c:pt idx="1">
                  <c:v>cut</c:v>
                </c:pt>
                <c:pt idx="2">
                  <c:v>dd</c:v>
                </c:pt>
                <c:pt idx="3">
                  <c:v>expr</c:v>
                </c:pt>
                <c:pt idx="4">
                  <c:v>factor</c:v>
                </c:pt>
                <c:pt idx="5">
                  <c:v>head</c:v>
                </c:pt>
                <c:pt idx="6">
                  <c:v>readlink</c:v>
                </c:pt>
                <c:pt idx="7">
                  <c:v>seq</c:v>
                </c:pt>
                <c:pt idx="8">
                  <c:v>stat</c:v>
                </c:pt>
                <c:pt idx="9">
                  <c:v>sum</c:v>
                </c:pt>
                <c:pt idx="10">
                  <c:v>tac</c:v>
                </c:pt>
                <c:pt idx="11">
                  <c:v>tail</c:v>
                </c:pt>
                <c:pt idx="12">
                  <c:v>touch</c:v>
                </c:pt>
                <c:pt idx="13">
                  <c:v>unexpand</c:v>
                </c:pt>
                <c:pt idx="14">
                  <c:v>wc</c:v>
                </c:pt>
                <c:pt idx="15">
                  <c:v>Average</c:v>
                </c:pt>
              </c:strCache>
            </c:strRef>
          </c:cat>
          <c:val>
            <c:numRef>
              <c:f>Sheet1!$B$2:$B$17</c:f>
              <c:numCache>
                <c:formatCode>General</c:formatCode>
                <c:ptCount val="16"/>
                <c:pt idx="0">
                  <c:v>29</c:v>
                </c:pt>
                <c:pt idx="1">
                  <c:v>49.9</c:v>
                </c:pt>
                <c:pt idx="2">
                  <c:v>17.600000000000001</c:v>
                </c:pt>
                <c:pt idx="3">
                  <c:v>61.7</c:v>
                </c:pt>
                <c:pt idx="4">
                  <c:v>53.3</c:v>
                </c:pt>
                <c:pt idx="5">
                  <c:v>46.2</c:v>
                </c:pt>
                <c:pt idx="6">
                  <c:v>22.2</c:v>
                </c:pt>
                <c:pt idx="7">
                  <c:v>57.7</c:v>
                </c:pt>
                <c:pt idx="8">
                  <c:v>18</c:v>
                </c:pt>
                <c:pt idx="9">
                  <c:v>21.4</c:v>
                </c:pt>
                <c:pt idx="10">
                  <c:v>23</c:v>
                </c:pt>
                <c:pt idx="11">
                  <c:v>26.8</c:v>
                </c:pt>
                <c:pt idx="12">
                  <c:v>26.1</c:v>
                </c:pt>
                <c:pt idx="13">
                  <c:v>65</c:v>
                </c:pt>
                <c:pt idx="14">
                  <c:v>28</c:v>
                </c:pt>
                <c:pt idx="15">
                  <c:v>23</c:v>
                </c:pt>
              </c:numCache>
            </c:numRef>
          </c:val>
          <c:extLst>
            <c:ext xmlns:c16="http://schemas.microsoft.com/office/drawing/2014/chart" uri="{C3380CC4-5D6E-409C-BE32-E72D297353CC}">
              <c16:uniqueId val="{00000000-78D1-410B-8792-4BBE640E52BF}"/>
            </c:ext>
          </c:extLst>
        </c:ser>
        <c:ser>
          <c:idx val="1"/>
          <c:order val="1"/>
          <c:tx>
            <c:strRef>
              <c:f>Sheet1!$C$1</c:f>
              <c:strCache>
                <c:ptCount val="1"/>
                <c:pt idx="0">
                  <c:v>IR</c:v>
                </c:pt>
              </c:strCache>
            </c:strRef>
          </c:tx>
          <c:spPr>
            <a:solidFill>
              <a:schemeClr val="accent2"/>
            </a:solidFill>
            <a:ln>
              <a:noFill/>
            </a:ln>
            <a:effectLst/>
          </c:spPr>
          <c:invertIfNegative val="0"/>
          <c:cat>
            <c:strRef>
              <c:f>Sheet1!$A$2:$A$17</c:f>
              <c:strCache>
                <c:ptCount val="16"/>
                <c:pt idx="0">
                  <c:v>chmod</c:v>
                </c:pt>
                <c:pt idx="1">
                  <c:v>cut</c:v>
                </c:pt>
                <c:pt idx="2">
                  <c:v>dd</c:v>
                </c:pt>
                <c:pt idx="3">
                  <c:v>expr</c:v>
                </c:pt>
                <c:pt idx="4">
                  <c:v>factor</c:v>
                </c:pt>
                <c:pt idx="5">
                  <c:v>head</c:v>
                </c:pt>
                <c:pt idx="6">
                  <c:v>readlink</c:v>
                </c:pt>
                <c:pt idx="7">
                  <c:v>seq</c:v>
                </c:pt>
                <c:pt idx="8">
                  <c:v>stat</c:v>
                </c:pt>
                <c:pt idx="9">
                  <c:v>sum</c:v>
                </c:pt>
                <c:pt idx="10">
                  <c:v>tac</c:v>
                </c:pt>
                <c:pt idx="11">
                  <c:v>tail</c:v>
                </c:pt>
                <c:pt idx="12">
                  <c:v>touch</c:v>
                </c:pt>
                <c:pt idx="13">
                  <c:v>unexpand</c:v>
                </c:pt>
                <c:pt idx="14">
                  <c:v>wc</c:v>
                </c:pt>
                <c:pt idx="15">
                  <c:v>Average</c:v>
                </c:pt>
              </c:strCache>
            </c:strRef>
          </c:cat>
          <c:val>
            <c:numRef>
              <c:f>Sheet1!$C$2:$C$17</c:f>
              <c:numCache>
                <c:formatCode>General</c:formatCode>
                <c:ptCount val="16"/>
                <c:pt idx="0">
                  <c:v>30.1</c:v>
                </c:pt>
                <c:pt idx="1">
                  <c:v>36.9</c:v>
                </c:pt>
                <c:pt idx="2">
                  <c:v>13.7</c:v>
                </c:pt>
                <c:pt idx="3">
                  <c:v>49.2</c:v>
                </c:pt>
                <c:pt idx="4">
                  <c:v>55.4</c:v>
                </c:pt>
                <c:pt idx="5">
                  <c:v>25.3</c:v>
                </c:pt>
                <c:pt idx="6">
                  <c:v>11.7</c:v>
                </c:pt>
                <c:pt idx="7">
                  <c:v>39.4</c:v>
                </c:pt>
                <c:pt idx="8">
                  <c:v>8.1</c:v>
                </c:pt>
                <c:pt idx="9">
                  <c:v>54.6</c:v>
                </c:pt>
                <c:pt idx="10">
                  <c:v>10.6</c:v>
                </c:pt>
                <c:pt idx="11">
                  <c:v>7.1</c:v>
                </c:pt>
                <c:pt idx="12">
                  <c:v>18.100000000000001</c:v>
                </c:pt>
                <c:pt idx="13">
                  <c:v>54</c:v>
                </c:pt>
                <c:pt idx="14">
                  <c:v>17.399999999999999</c:v>
                </c:pt>
                <c:pt idx="15">
                  <c:v>27.7</c:v>
                </c:pt>
              </c:numCache>
            </c:numRef>
          </c:val>
          <c:extLst>
            <c:ext xmlns:c16="http://schemas.microsoft.com/office/drawing/2014/chart" uri="{C3380CC4-5D6E-409C-BE32-E72D297353CC}">
              <c16:uniqueId val="{00000001-78D1-410B-8792-4BBE640E52BF}"/>
            </c:ext>
          </c:extLst>
        </c:ser>
        <c:ser>
          <c:idx val="2"/>
          <c:order val="2"/>
          <c:tx>
            <c:strRef>
              <c:f>Sheet1!$D$1</c:f>
              <c:strCache>
                <c:ptCount val="1"/>
                <c:pt idx="0">
                  <c:v>Column1</c:v>
                </c:pt>
              </c:strCache>
            </c:strRef>
          </c:tx>
          <c:spPr>
            <a:solidFill>
              <a:schemeClr val="accent3"/>
            </a:solidFill>
            <a:ln>
              <a:noFill/>
            </a:ln>
            <a:effectLst/>
          </c:spPr>
          <c:invertIfNegative val="0"/>
          <c:cat>
            <c:strRef>
              <c:f>Sheet1!$A$2:$A$17</c:f>
              <c:strCache>
                <c:ptCount val="16"/>
                <c:pt idx="0">
                  <c:v>chmod</c:v>
                </c:pt>
                <c:pt idx="1">
                  <c:v>cut</c:v>
                </c:pt>
                <c:pt idx="2">
                  <c:v>dd</c:v>
                </c:pt>
                <c:pt idx="3">
                  <c:v>expr</c:v>
                </c:pt>
                <c:pt idx="4">
                  <c:v>factor</c:v>
                </c:pt>
                <c:pt idx="5">
                  <c:v>head</c:v>
                </c:pt>
                <c:pt idx="6">
                  <c:v>readlink</c:v>
                </c:pt>
                <c:pt idx="7">
                  <c:v>seq</c:v>
                </c:pt>
                <c:pt idx="8">
                  <c:v>stat</c:v>
                </c:pt>
                <c:pt idx="9">
                  <c:v>sum</c:v>
                </c:pt>
                <c:pt idx="10">
                  <c:v>tac</c:v>
                </c:pt>
                <c:pt idx="11">
                  <c:v>tail</c:v>
                </c:pt>
                <c:pt idx="12">
                  <c:v>touch</c:v>
                </c:pt>
                <c:pt idx="13">
                  <c:v>unexpand</c:v>
                </c:pt>
                <c:pt idx="14">
                  <c:v>wc</c:v>
                </c:pt>
                <c:pt idx="15">
                  <c:v>Average</c:v>
                </c:pt>
              </c:strCache>
            </c:strRef>
          </c:cat>
          <c:val>
            <c:numRef>
              <c:f>Sheet1!$D$2:$D$17</c:f>
              <c:numCache>
                <c:formatCode>General</c:formatCode>
                <c:ptCount val="16"/>
              </c:numCache>
            </c:numRef>
          </c:val>
          <c:extLst>
            <c:ext xmlns:c16="http://schemas.microsoft.com/office/drawing/2014/chart" uri="{C3380CC4-5D6E-409C-BE32-E72D297353CC}">
              <c16:uniqueId val="{00000002-78D1-410B-8792-4BBE640E52BF}"/>
            </c:ext>
          </c:extLst>
        </c:ser>
        <c:dLbls>
          <c:showLegendKey val="0"/>
          <c:showVal val="0"/>
          <c:showCatName val="0"/>
          <c:showSerName val="0"/>
          <c:showPercent val="0"/>
          <c:showBubbleSize val="0"/>
        </c:dLbls>
        <c:gapWidth val="219"/>
        <c:overlap val="-27"/>
        <c:axId val="1437793071"/>
        <c:axId val="1437775599"/>
      </c:barChart>
      <c:catAx>
        <c:axId val="1437793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7775599"/>
        <c:crosses val="autoZero"/>
        <c:auto val="1"/>
        <c:lblAlgn val="ctr"/>
        <c:lblOffset val="100"/>
        <c:noMultiLvlLbl val="0"/>
      </c:catAx>
      <c:valAx>
        <c:axId val="1437775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7793071"/>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EEE07-6D1F-4F86-B1BE-D7FF5417358B}" type="datetimeFigureOut">
              <a:rPr lang="en-US" smtClean="0"/>
              <a:t>6/4/2019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27A1D-9B93-43EF-BAF9-A4DCA234C228}" type="slidenum">
              <a:rPr lang="en-US" smtClean="0"/>
              <a:t>‹#›</a:t>
            </a:fld>
            <a:endParaRPr lang="en-US"/>
          </a:p>
        </p:txBody>
      </p:sp>
    </p:spTree>
    <p:extLst>
      <p:ext uri="{BB962C8B-B14F-4D97-AF65-F5344CB8AC3E}">
        <p14:creationId xmlns:p14="http://schemas.microsoft.com/office/powerpoint/2010/main" val="309312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August Shi, and I am here to present our work “Comparing Mutation</a:t>
            </a:r>
            <a:r>
              <a:rPr lang="en-US" baseline="0" dirty="0" smtClean="0"/>
              <a:t> Testing at the Levels of Source Code and Compiler Intermediate Representation.”</a:t>
            </a:r>
          </a:p>
          <a:p>
            <a:r>
              <a:rPr lang="en-US" baseline="0" dirty="0" smtClean="0"/>
              <a:t>This is joint work with Farah Hariri, Vimuth Fernando, Suleman Mahmood, and Darko Marinov, and we are all from the University of Illinois at Urbana-Champaign</a:t>
            </a:r>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1</a:t>
            </a:fld>
            <a:endParaRPr lang="en-US"/>
          </a:p>
        </p:txBody>
      </p:sp>
    </p:spTree>
    <p:extLst>
      <p:ext uri="{BB962C8B-B14F-4D97-AF65-F5344CB8AC3E}">
        <p14:creationId xmlns:p14="http://schemas.microsoft.com/office/powerpoint/2010/main" val="63410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consider</a:t>
            </a:r>
            <a:r>
              <a:rPr lang="en-US" baseline="0" dirty="0" smtClean="0"/>
              <a:t> an example where IR can have more mutants…</a:t>
            </a:r>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10</a:t>
            </a:fld>
            <a:endParaRPr lang="en-US"/>
          </a:p>
        </p:txBody>
      </p:sp>
    </p:spTree>
    <p:extLst>
      <p:ext uri="{BB962C8B-B14F-4D97-AF65-F5344CB8AC3E}">
        <p14:creationId xmlns:p14="http://schemas.microsoft.com/office/powerpoint/2010/main" val="275139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in representation and</a:t>
            </a:r>
            <a:r>
              <a:rPr lang="en-US" baseline="0" dirty="0" smtClean="0"/>
              <a:t> how the same things are expressed can result in different opportunities for mutation</a:t>
            </a:r>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16</a:t>
            </a:fld>
            <a:endParaRPr lang="en-US"/>
          </a:p>
        </p:txBody>
      </p:sp>
    </p:spTree>
    <p:extLst>
      <p:ext uri="{BB962C8B-B14F-4D97-AF65-F5344CB8AC3E}">
        <p14:creationId xmlns:p14="http://schemas.microsoft.com/office/powerpoint/2010/main" val="686998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consider an example where SRC</a:t>
            </a:r>
            <a:r>
              <a:rPr lang="en-US" baseline="0" dirty="0" smtClean="0"/>
              <a:t> can have more mutants…</a:t>
            </a:r>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17</a:t>
            </a:fld>
            <a:endParaRPr lang="en-US"/>
          </a:p>
        </p:txBody>
      </p:sp>
    </p:spTree>
    <p:extLst>
      <p:ext uri="{BB962C8B-B14F-4D97-AF65-F5344CB8AC3E}">
        <p14:creationId xmlns:p14="http://schemas.microsoft.com/office/powerpoint/2010/main" val="2587666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compiler</a:t>
            </a:r>
            <a:r>
              <a:rPr lang="en-US" baseline="0" dirty="0" smtClean="0"/>
              <a:t> optimizations when translating the same code from SRC to IR can lead to different opportunities in mutant generation</a:t>
            </a:r>
          </a:p>
          <a:p>
            <a:endParaRPr lang="en-US" dirty="0" smtClean="0"/>
          </a:p>
          <a:p>
            <a:r>
              <a:rPr lang="en-US" dirty="0" smtClean="0"/>
              <a:t>Now</a:t>
            </a:r>
            <a:r>
              <a:rPr lang="en-US" baseline="0" dirty="0" smtClean="0"/>
              <a:t> you may want to think which level might generate more mutants overall, before I show our results on number of generated mutants</a:t>
            </a:r>
            <a:endParaRPr lang="en-US" dirty="0" smtClean="0"/>
          </a:p>
        </p:txBody>
      </p:sp>
      <p:sp>
        <p:nvSpPr>
          <p:cNvPr id="4" name="Slide Number Placeholder 3"/>
          <p:cNvSpPr>
            <a:spLocks noGrp="1"/>
          </p:cNvSpPr>
          <p:nvPr>
            <p:ph type="sldNum" sz="quarter" idx="10"/>
          </p:nvPr>
        </p:nvSpPr>
        <p:spPr/>
        <p:txBody>
          <a:bodyPr/>
          <a:lstStyle/>
          <a:p>
            <a:fld id="{D7927A1D-9B93-43EF-BAF9-A4DCA234C228}" type="slidenum">
              <a:rPr lang="en-US" smtClean="0"/>
              <a:t>19</a:t>
            </a:fld>
            <a:endParaRPr lang="en-US"/>
          </a:p>
        </p:txBody>
      </p:sp>
    </p:spTree>
    <p:extLst>
      <p:ext uri="{BB962C8B-B14F-4D97-AF65-F5344CB8AC3E}">
        <p14:creationId xmlns:p14="http://schemas.microsoft.com/office/powerpoint/2010/main" val="3179324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1022</a:t>
            </a:r>
            <a:r>
              <a:rPr lang="en-US" baseline="0" dirty="0" smtClean="0"/>
              <a:t> tests</a:t>
            </a:r>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20</a:t>
            </a:fld>
            <a:endParaRPr lang="en-US"/>
          </a:p>
        </p:txBody>
      </p:sp>
    </p:spTree>
    <p:extLst>
      <p:ext uri="{BB962C8B-B14F-4D97-AF65-F5344CB8AC3E}">
        <p14:creationId xmlns:p14="http://schemas.microsoft.com/office/powerpoint/2010/main" val="3406797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compute the mutation scores computed</a:t>
            </a:r>
            <a:r>
              <a:rPr lang="en-US" baseline="0" dirty="0" smtClean="0"/>
              <a:t> using the full test suite for each subject, we see that between SRC and IR the scores are actually quite similar, with IR having slightly less…</a:t>
            </a:r>
          </a:p>
          <a:p>
            <a:r>
              <a:rPr lang="en-US" baseline="0" dirty="0" smtClean="0"/>
              <a:t>Wilcoxon paired rank test shows no significant differences, Cliff-delta effect size difference is 0.28, very small</a:t>
            </a:r>
          </a:p>
          <a:p>
            <a:r>
              <a:rPr lang="en-US" baseline="0" dirty="0" smtClean="0"/>
              <a:t>But another question to consider is how much SRC and IR actually agree on the relative quality of test suites</a:t>
            </a:r>
          </a:p>
        </p:txBody>
      </p:sp>
      <p:sp>
        <p:nvSpPr>
          <p:cNvPr id="4" name="Slide Number Placeholder 3"/>
          <p:cNvSpPr>
            <a:spLocks noGrp="1"/>
          </p:cNvSpPr>
          <p:nvPr>
            <p:ph type="sldNum" sz="quarter" idx="10"/>
          </p:nvPr>
        </p:nvSpPr>
        <p:spPr/>
        <p:txBody>
          <a:bodyPr/>
          <a:lstStyle/>
          <a:p>
            <a:fld id="{D7927A1D-9B93-43EF-BAF9-A4DCA234C228}" type="slidenum">
              <a:rPr lang="en-US" smtClean="0"/>
              <a:t>24</a:t>
            </a:fld>
            <a:endParaRPr lang="en-US"/>
          </a:p>
        </p:txBody>
      </p:sp>
    </p:spTree>
    <p:extLst>
      <p:ext uri="{BB962C8B-B14F-4D97-AF65-F5344CB8AC3E}">
        <p14:creationId xmlns:p14="http://schemas.microsoft.com/office/powerpoint/2010/main" val="4257469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i.e., if they both find one test suite better than the other…</a:t>
            </a:r>
          </a:p>
          <a:p>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25</a:t>
            </a:fld>
            <a:endParaRPr lang="en-US"/>
          </a:p>
        </p:txBody>
      </p:sp>
    </p:spTree>
    <p:extLst>
      <p:ext uri="{BB962C8B-B14F-4D97-AF65-F5344CB8AC3E}">
        <p14:creationId xmlns:p14="http://schemas.microsoft.com/office/powerpoint/2010/main" val="4278744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Try to make</a:t>
            </a:r>
            <a:r>
              <a:rPr lang="en-US" baseline="0" dirty="0" smtClean="0"/>
              <a:t> this slide less text, clearer about the process</a:t>
            </a:r>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27</a:t>
            </a:fld>
            <a:endParaRPr lang="en-US"/>
          </a:p>
        </p:txBody>
      </p:sp>
    </p:spTree>
    <p:extLst>
      <p:ext uri="{BB962C8B-B14F-4D97-AF65-F5344CB8AC3E}">
        <p14:creationId xmlns:p14="http://schemas.microsoft.com/office/powerpoint/2010/main" val="3073496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Kendal-tau:</a:t>
            </a:r>
            <a:r>
              <a:rPr lang="en-US" baseline="0" dirty="0" smtClean="0"/>
              <a:t> 0.19 vs 0.15</a:t>
            </a:r>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28</a:t>
            </a:fld>
            <a:endParaRPr lang="en-US"/>
          </a:p>
        </p:txBody>
      </p:sp>
    </p:spTree>
    <p:extLst>
      <p:ext uri="{BB962C8B-B14F-4D97-AF65-F5344CB8AC3E}">
        <p14:creationId xmlns:p14="http://schemas.microsoft.com/office/powerpoint/2010/main" val="1182505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 our goal here is to compare</a:t>
            </a:r>
            <a:r>
              <a:rPr lang="en-US" baseline="0" dirty="0" smtClean="0"/>
              <a:t> performing mutation testing at different levels of code representation, SRC vs IR, so we can get insight into which level developers/researchers should focus on developing tools for</a:t>
            </a:r>
          </a:p>
          <a:p>
            <a:r>
              <a:rPr lang="en-US" baseline="0" dirty="0" smtClean="0"/>
              <a:t>We’ve discussed some qualitative factors…</a:t>
            </a:r>
          </a:p>
          <a:p>
            <a:r>
              <a:rPr lang="en-US" baseline="0" dirty="0" smtClean="0"/>
              <a:t>Concerning more quantitative factors as of our study we find…</a:t>
            </a:r>
          </a:p>
          <a:p>
            <a:endParaRPr lang="en-US" baseline="0" dirty="0" smtClean="0"/>
          </a:p>
          <a:p>
            <a:r>
              <a:rPr lang="en-US" baseline="0" dirty="0" smtClean="0"/>
              <a:t>So now the question comes down to which level should we recommend? Now, based on what we’ve found, we are of the opinion that we should recommend developing mutation testing for the level of SRC, as it seems the main toss-up comes down to number of mutants generated, which leads to faster mutation testing time</a:t>
            </a:r>
          </a:p>
          <a:p>
            <a:r>
              <a:rPr lang="en-US" baseline="0" dirty="0" smtClean="0"/>
              <a:t>However, it would be great to discuss any differences of opinion…</a:t>
            </a:r>
          </a:p>
        </p:txBody>
      </p:sp>
      <p:sp>
        <p:nvSpPr>
          <p:cNvPr id="4" name="Slide Number Placeholder 3"/>
          <p:cNvSpPr>
            <a:spLocks noGrp="1"/>
          </p:cNvSpPr>
          <p:nvPr>
            <p:ph type="sldNum" sz="quarter" idx="10"/>
          </p:nvPr>
        </p:nvSpPr>
        <p:spPr/>
        <p:txBody>
          <a:bodyPr/>
          <a:lstStyle/>
          <a:p>
            <a:fld id="{D7927A1D-9B93-43EF-BAF9-A4DCA234C228}" type="slidenum">
              <a:rPr lang="en-US" smtClean="0"/>
              <a:t>29</a:t>
            </a:fld>
            <a:endParaRPr lang="en-US"/>
          </a:p>
        </p:txBody>
      </p:sp>
    </p:spTree>
    <p:extLst>
      <p:ext uri="{BB962C8B-B14F-4D97-AF65-F5344CB8AC3E}">
        <p14:creationId xmlns:p14="http://schemas.microsoft.com/office/powerpoint/2010/main" val="286839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work pertains to mutation testing, and I know many of you</a:t>
            </a:r>
            <a:r>
              <a:rPr lang="en-US" baseline="0" dirty="0" smtClean="0"/>
              <a:t> know what mutation testing is, but I will go over the background a bit…</a:t>
            </a:r>
          </a:p>
          <a:p>
            <a:r>
              <a:rPr lang="en-US" baseline="0" dirty="0" smtClean="0"/>
              <a:t>The question we want to investigate in this work is which level of code representation should mutation testing tools operate on, SRC or IR?</a:t>
            </a:r>
          </a:p>
          <a:p>
            <a:r>
              <a:rPr lang="en-US" baseline="0" dirty="0" smtClean="0"/>
              <a:t>So as I go over how we answer this question and our results, please think a bit about which level you think is better to work on…</a:t>
            </a:r>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2</a:t>
            </a:fld>
            <a:endParaRPr lang="en-US"/>
          </a:p>
        </p:txBody>
      </p:sp>
    </p:spTree>
    <p:extLst>
      <p:ext uri="{BB962C8B-B14F-4D97-AF65-F5344CB8AC3E}">
        <p14:creationId xmlns:p14="http://schemas.microsoft.com/office/powerpoint/2010/main" val="1135387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1022</a:t>
            </a:r>
            <a:r>
              <a:rPr lang="en-US" baseline="0" dirty="0" smtClean="0"/>
              <a:t> tests</a:t>
            </a:r>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31</a:t>
            </a:fld>
            <a:endParaRPr lang="en-US"/>
          </a:p>
        </p:txBody>
      </p:sp>
    </p:spTree>
    <p:extLst>
      <p:ext uri="{BB962C8B-B14F-4D97-AF65-F5344CB8AC3E}">
        <p14:creationId xmlns:p14="http://schemas.microsoft.com/office/powerpoint/2010/main" val="106020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I’d like to go into some examples about what I mean by mutating at SRC or IR</a:t>
            </a:r>
          </a:p>
          <a:p>
            <a:r>
              <a:rPr lang="en-US" baseline="0" dirty="0" smtClean="0"/>
              <a:t>Here is an example code for computing the maximum value in an array, written using C…</a:t>
            </a:r>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3</a:t>
            </a:fld>
            <a:endParaRPr lang="en-US"/>
          </a:p>
        </p:txBody>
      </p:sp>
    </p:spTree>
    <p:extLst>
      <p:ext uri="{BB962C8B-B14F-4D97-AF65-F5344CB8AC3E}">
        <p14:creationId xmlns:p14="http://schemas.microsoft.com/office/powerpoint/2010/main" val="382129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4</a:t>
            </a:fld>
            <a:endParaRPr lang="en-US"/>
          </a:p>
        </p:txBody>
      </p:sp>
    </p:spTree>
    <p:extLst>
      <p:ext uri="{BB962C8B-B14F-4D97-AF65-F5344CB8AC3E}">
        <p14:creationId xmlns:p14="http://schemas.microsoft.com/office/powerpoint/2010/main" val="162072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see what the code would look</a:t>
            </a:r>
            <a:r>
              <a:rPr lang="en-US" baseline="0" dirty="0" smtClean="0"/>
              <a:t> like at an IR level, specifically here in LLVM.</a:t>
            </a:r>
            <a:endParaRPr lang="en-US" dirty="0" smtClean="0"/>
          </a:p>
          <a:p>
            <a:r>
              <a:rPr lang="en-US" dirty="0" smtClean="0"/>
              <a:t>LLVM is our representative IR, LLVM is very popular and many languages</a:t>
            </a:r>
            <a:r>
              <a:rPr lang="en-US" baseline="0" dirty="0" smtClean="0"/>
              <a:t> compile to LLVM, e.g., C/C++, Julia, Swift, Rust</a:t>
            </a:r>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5</a:t>
            </a:fld>
            <a:endParaRPr lang="en-US"/>
          </a:p>
        </p:txBody>
      </p:sp>
    </p:spTree>
    <p:extLst>
      <p:ext uri="{BB962C8B-B14F-4D97-AF65-F5344CB8AC3E}">
        <p14:creationId xmlns:p14="http://schemas.microsoft.com/office/powerpoint/2010/main" val="399152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this example shows how mutating at SRC and IR can generate the same mutant, that is not always the case. I’ll show some more examples of where they can differ later.</a:t>
            </a:r>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6</a:t>
            </a:fld>
            <a:endParaRPr lang="en-US"/>
          </a:p>
        </p:txBody>
      </p:sp>
    </p:spTree>
    <p:extLst>
      <p:ext uri="{BB962C8B-B14F-4D97-AF65-F5344CB8AC3E}">
        <p14:creationId xmlns:p14="http://schemas.microsoft.com/office/powerpoint/2010/main" val="26864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consider a few qualitative</a:t>
            </a:r>
            <a:r>
              <a:rPr lang="en-US" baseline="0" dirty="0" smtClean="0"/>
              <a:t> comparisons we can make between SRC and IR, things we can reason about without an empirical study.</a:t>
            </a:r>
          </a:p>
          <a:p>
            <a:endParaRPr lang="en-US" baseline="0" dirty="0" smtClean="0"/>
          </a:p>
          <a:p>
            <a:r>
              <a:rPr lang="en-US" baseline="0" dirty="0" smtClean="0"/>
              <a:t>First, in the scenario where a developer seeks to understand the mutants as to improve the test suite to kill </a:t>
            </a:r>
            <a:r>
              <a:rPr lang="en-US" baseline="0" dirty="0" err="1" smtClean="0"/>
              <a:t>unkilled</a:t>
            </a:r>
            <a:r>
              <a:rPr lang="en-US" baseline="0" dirty="0" smtClean="0"/>
              <a:t> mutants, SRC…</a:t>
            </a:r>
          </a:p>
          <a:p>
            <a:r>
              <a:rPr lang="en-US" baseline="0" dirty="0" smtClean="0"/>
              <a:t>However, if the use case is to compare test suites just to see which is better or if there is an improvement in an improved test suite, it may not matter what the exact mutants are</a:t>
            </a:r>
          </a:p>
          <a:p>
            <a:endParaRPr lang="en-US" dirty="0" smtClean="0"/>
          </a:p>
          <a:p>
            <a:r>
              <a:rPr lang="en-US" dirty="0" smtClean="0"/>
              <a:t>Second, consider the ease of developing mutation testing for multiple languages…</a:t>
            </a:r>
          </a:p>
          <a:p>
            <a:r>
              <a:rPr lang="en-US" dirty="0" smtClean="0"/>
              <a:t>Tool applies for many</a:t>
            </a:r>
            <a:r>
              <a:rPr lang="en-US" baseline="0" dirty="0" smtClean="0"/>
              <a:t> different languages for IR, e.g., many languages compile to LLVM such as Julia, Swift, Rust, C/C++</a:t>
            </a:r>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7</a:t>
            </a:fld>
            <a:endParaRPr lang="en-US"/>
          </a:p>
        </p:txBody>
      </p:sp>
    </p:spTree>
    <p:extLst>
      <p:ext uri="{BB962C8B-B14F-4D97-AF65-F5344CB8AC3E}">
        <p14:creationId xmlns:p14="http://schemas.microsoft.com/office/powerpoint/2010/main" val="3138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other factors to consider</a:t>
            </a:r>
            <a:r>
              <a:rPr lang="en-US" baseline="0" dirty="0" smtClean="0"/>
              <a:t> are more quantitative measures, such as…</a:t>
            </a:r>
            <a:endParaRPr lang="en-US" dirty="0"/>
          </a:p>
        </p:txBody>
      </p:sp>
      <p:sp>
        <p:nvSpPr>
          <p:cNvPr id="4" name="Slide Number Placeholder 3"/>
          <p:cNvSpPr>
            <a:spLocks noGrp="1"/>
          </p:cNvSpPr>
          <p:nvPr>
            <p:ph type="sldNum" sz="quarter" idx="10"/>
          </p:nvPr>
        </p:nvSpPr>
        <p:spPr/>
        <p:txBody>
          <a:bodyPr/>
          <a:lstStyle/>
          <a:p>
            <a:fld id="{D7927A1D-9B93-43EF-BAF9-A4DCA234C228}" type="slidenum">
              <a:rPr lang="en-US" smtClean="0"/>
              <a:t>8</a:t>
            </a:fld>
            <a:endParaRPr lang="en-US"/>
          </a:p>
        </p:txBody>
      </p:sp>
    </p:spTree>
    <p:extLst>
      <p:ext uri="{BB962C8B-B14F-4D97-AF65-F5344CB8AC3E}">
        <p14:creationId xmlns:p14="http://schemas.microsoft.com/office/powerpoint/2010/main" val="37635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use SRCIROR, a mutation testing tool for both SRC and IR levels, namely for C/C++ and LLVM</a:t>
            </a:r>
          </a:p>
          <a:p>
            <a:r>
              <a:rPr lang="en-US" baseline="0" dirty="0" smtClean="0"/>
              <a:t>The tool implements conceptually the same mutation operators at both levels, allowing fairer comparisons</a:t>
            </a:r>
          </a:p>
          <a:p>
            <a:r>
              <a:rPr lang="en-US" baseline="0" dirty="0" smtClean="0"/>
              <a:t>Note that even with the same mutation operators, may not get the exact same mutants, i.e., same binaries, at the two different levels</a:t>
            </a:r>
          </a:p>
          <a:p>
            <a:r>
              <a:rPr lang="en-US" baseline="0" dirty="0" smtClean="0"/>
              <a:t>More specifically, an interesting question would be if SRC or IR have more mutants</a:t>
            </a:r>
          </a:p>
          <a:p>
            <a:r>
              <a:rPr lang="en-US" baseline="0" dirty="0" smtClean="0"/>
              <a:t>Let me show a few examples here…</a:t>
            </a:r>
          </a:p>
        </p:txBody>
      </p:sp>
      <p:sp>
        <p:nvSpPr>
          <p:cNvPr id="4" name="Slide Number Placeholder 3"/>
          <p:cNvSpPr>
            <a:spLocks noGrp="1"/>
          </p:cNvSpPr>
          <p:nvPr>
            <p:ph type="sldNum" sz="quarter" idx="10"/>
          </p:nvPr>
        </p:nvSpPr>
        <p:spPr/>
        <p:txBody>
          <a:bodyPr/>
          <a:lstStyle/>
          <a:p>
            <a:fld id="{D7927A1D-9B93-43EF-BAF9-A4DCA234C228}" type="slidenum">
              <a:rPr lang="en-US" smtClean="0"/>
              <a:t>9</a:t>
            </a:fld>
            <a:endParaRPr lang="en-US"/>
          </a:p>
        </p:txBody>
      </p:sp>
    </p:spTree>
    <p:extLst>
      <p:ext uri="{BB962C8B-B14F-4D97-AF65-F5344CB8AC3E}">
        <p14:creationId xmlns:p14="http://schemas.microsoft.com/office/powerpoint/2010/main" val="373870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4EB21D-9CB2-464C-AB44-F5A24FF3AD1E}" type="datetime1">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9BF6D-1861-4869-8ED6-766A5871B85D}" type="slidenum">
              <a:rPr lang="en-US" smtClean="0"/>
              <a:t>‹#›</a:t>
            </a:fld>
            <a:endParaRPr lang="en-US"/>
          </a:p>
        </p:txBody>
      </p:sp>
    </p:spTree>
    <p:extLst>
      <p:ext uri="{BB962C8B-B14F-4D97-AF65-F5344CB8AC3E}">
        <p14:creationId xmlns:p14="http://schemas.microsoft.com/office/powerpoint/2010/main" val="11510347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5D3975-171A-4923-A0A7-A6AF31677499}" type="datetime1">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9BF6D-1861-4869-8ED6-766A5871B85D}" type="slidenum">
              <a:rPr lang="en-US" smtClean="0"/>
              <a:t>‹#›</a:t>
            </a:fld>
            <a:endParaRPr lang="en-US"/>
          </a:p>
        </p:txBody>
      </p:sp>
    </p:spTree>
    <p:extLst>
      <p:ext uri="{BB962C8B-B14F-4D97-AF65-F5344CB8AC3E}">
        <p14:creationId xmlns:p14="http://schemas.microsoft.com/office/powerpoint/2010/main" val="313369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755B73-7316-4971-B6EF-9E862E5F2E72}" type="datetime1">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9BF6D-1861-4869-8ED6-766A5871B85D}" type="slidenum">
              <a:rPr lang="en-US" smtClean="0"/>
              <a:t>‹#›</a:t>
            </a:fld>
            <a:endParaRPr lang="en-US"/>
          </a:p>
        </p:txBody>
      </p:sp>
    </p:spTree>
    <p:extLst>
      <p:ext uri="{BB962C8B-B14F-4D97-AF65-F5344CB8AC3E}">
        <p14:creationId xmlns:p14="http://schemas.microsoft.com/office/powerpoint/2010/main" val="278958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5170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0" y="1551709"/>
            <a:ext cx="9144000" cy="5380181"/>
          </a:xfrm>
        </p:spPr>
        <p:txBody>
          <a:bodyPr/>
          <a:lstStyle>
            <a:lvl1pPr>
              <a:defRPr sz="3200"/>
            </a:lvl1pPr>
            <a:lvl2pPr>
              <a:defRPr sz="3200"/>
            </a:lvl2pPr>
            <a:lvl3pPr>
              <a:defRPr sz="3200"/>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8E0E8D8-D070-4BA1-944F-760B9DE00647}" type="datetime1">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9BF6D-1861-4869-8ED6-766A5871B85D}" type="slidenum">
              <a:rPr lang="en-US" smtClean="0"/>
              <a:t>‹#›</a:t>
            </a:fld>
            <a:endParaRPr lang="en-US"/>
          </a:p>
        </p:txBody>
      </p:sp>
    </p:spTree>
    <p:extLst>
      <p:ext uri="{BB962C8B-B14F-4D97-AF65-F5344CB8AC3E}">
        <p14:creationId xmlns:p14="http://schemas.microsoft.com/office/powerpoint/2010/main" val="3753744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0990AE-28DC-4A6A-BC6A-B32B1B4049A8}" type="datetime1">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9BF6D-1861-4869-8ED6-766A5871B85D}" type="slidenum">
              <a:rPr lang="en-US" smtClean="0"/>
              <a:t>‹#›</a:t>
            </a:fld>
            <a:endParaRPr lang="en-US"/>
          </a:p>
        </p:txBody>
      </p:sp>
    </p:spTree>
    <p:extLst>
      <p:ext uri="{BB962C8B-B14F-4D97-AF65-F5344CB8AC3E}">
        <p14:creationId xmlns:p14="http://schemas.microsoft.com/office/powerpoint/2010/main" val="405017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CF0125-4815-43A3-837D-A064FF1580C0}" type="datetime1">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9BF6D-1861-4869-8ED6-766A5871B85D}" type="slidenum">
              <a:rPr lang="en-US" smtClean="0"/>
              <a:t>‹#›</a:t>
            </a:fld>
            <a:endParaRPr lang="en-US"/>
          </a:p>
        </p:txBody>
      </p:sp>
    </p:spTree>
    <p:extLst>
      <p:ext uri="{BB962C8B-B14F-4D97-AF65-F5344CB8AC3E}">
        <p14:creationId xmlns:p14="http://schemas.microsoft.com/office/powerpoint/2010/main" val="241768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471974-588E-4B5C-A3E7-BF55DF67160E}" type="datetime1">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9BF6D-1861-4869-8ED6-766A5871B85D}" type="slidenum">
              <a:rPr lang="en-US" smtClean="0"/>
              <a:t>‹#›</a:t>
            </a:fld>
            <a:endParaRPr lang="en-US"/>
          </a:p>
        </p:txBody>
      </p:sp>
    </p:spTree>
    <p:extLst>
      <p:ext uri="{BB962C8B-B14F-4D97-AF65-F5344CB8AC3E}">
        <p14:creationId xmlns:p14="http://schemas.microsoft.com/office/powerpoint/2010/main" val="2581992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8AEC06-132C-4D09-B515-C5A7B8A5F7CC}" type="datetime1">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E9BF6D-1861-4869-8ED6-766A5871B85D}" type="slidenum">
              <a:rPr lang="en-US" smtClean="0"/>
              <a:t>‹#›</a:t>
            </a:fld>
            <a:endParaRPr lang="en-US"/>
          </a:p>
        </p:txBody>
      </p:sp>
    </p:spTree>
    <p:extLst>
      <p:ext uri="{BB962C8B-B14F-4D97-AF65-F5344CB8AC3E}">
        <p14:creationId xmlns:p14="http://schemas.microsoft.com/office/powerpoint/2010/main" val="187087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2B463-C7B8-4CF4-9DE2-58132E64F272}" type="datetime1">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E9BF6D-1861-4869-8ED6-766A5871B85D}" type="slidenum">
              <a:rPr lang="en-US" smtClean="0"/>
              <a:t>‹#›</a:t>
            </a:fld>
            <a:endParaRPr lang="en-US"/>
          </a:p>
        </p:txBody>
      </p:sp>
    </p:spTree>
    <p:extLst>
      <p:ext uri="{BB962C8B-B14F-4D97-AF65-F5344CB8AC3E}">
        <p14:creationId xmlns:p14="http://schemas.microsoft.com/office/powerpoint/2010/main" val="108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70EAB6-F547-40E3-A8ED-A9C86E3DEA22}" type="datetime1">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9BF6D-1861-4869-8ED6-766A5871B85D}" type="slidenum">
              <a:rPr lang="en-US" smtClean="0"/>
              <a:t>‹#›</a:t>
            </a:fld>
            <a:endParaRPr lang="en-US"/>
          </a:p>
        </p:txBody>
      </p:sp>
    </p:spTree>
    <p:extLst>
      <p:ext uri="{BB962C8B-B14F-4D97-AF65-F5344CB8AC3E}">
        <p14:creationId xmlns:p14="http://schemas.microsoft.com/office/powerpoint/2010/main" val="396814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A5C5FF-2DC4-4E9B-9E66-7B22A5F589ED}" type="datetime1">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9BF6D-1861-4869-8ED6-766A5871B85D}" type="slidenum">
              <a:rPr lang="en-US" smtClean="0"/>
              <a:t>‹#›</a:t>
            </a:fld>
            <a:endParaRPr lang="en-US"/>
          </a:p>
        </p:txBody>
      </p:sp>
    </p:spTree>
    <p:extLst>
      <p:ext uri="{BB962C8B-B14F-4D97-AF65-F5344CB8AC3E}">
        <p14:creationId xmlns:p14="http://schemas.microsoft.com/office/powerpoint/2010/main" val="381408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0ED12-97D7-432E-A5AA-B3A397D4FD8B}" type="datetime1">
              <a:rPr lang="en-US" smtClean="0"/>
              <a:t>6/4/2019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9BF6D-1861-4869-8ED6-766A5871B85D}" type="slidenum">
              <a:rPr lang="en-US" smtClean="0"/>
              <a:t>‹#›</a:t>
            </a:fld>
            <a:endParaRPr lang="en-US"/>
          </a:p>
        </p:txBody>
      </p:sp>
    </p:spTree>
    <p:extLst>
      <p:ext uri="{BB962C8B-B14F-4D97-AF65-F5344CB8AC3E}">
        <p14:creationId xmlns:p14="http://schemas.microsoft.com/office/powerpoint/2010/main" val="3422816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509963"/>
          </a:xfrm>
        </p:spPr>
        <p:txBody>
          <a:bodyPr>
            <a:noAutofit/>
          </a:bodyPr>
          <a:lstStyle/>
          <a:p>
            <a:r>
              <a:rPr lang="en-US" sz="4400" b="1" dirty="0"/>
              <a:t>Comparing Mutation </a:t>
            </a:r>
            <a:r>
              <a:rPr lang="en-US" sz="4400" b="1" dirty="0" smtClean="0"/>
              <a:t>Testing</a:t>
            </a:r>
            <a:br>
              <a:rPr lang="en-US" sz="4400" b="1" dirty="0" smtClean="0"/>
            </a:br>
            <a:r>
              <a:rPr lang="en-US" sz="4400" b="1" dirty="0" smtClean="0"/>
              <a:t>at </a:t>
            </a:r>
            <a:r>
              <a:rPr lang="en-US" sz="4400" b="1" dirty="0"/>
              <a:t>the Levels of Source Code </a:t>
            </a:r>
            <a:r>
              <a:rPr lang="en-US" sz="4400" b="1" dirty="0" smtClean="0"/>
              <a:t>and</a:t>
            </a:r>
            <a:br>
              <a:rPr lang="en-US" sz="4400" b="1" dirty="0" smtClean="0"/>
            </a:br>
            <a:r>
              <a:rPr lang="en-US" sz="4400" b="1" dirty="0" smtClean="0"/>
              <a:t>Compiler </a:t>
            </a:r>
            <a:r>
              <a:rPr lang="en-US" sz="4400" b="1" dirty="0"/>
              <a:t>Intermediate Representation</a:t>
            </a:r>
            <a:endParaRPr lang="en-US" sz="4400" dirty="0"/>
          </a:p>
        </p:txBody>
      </p:sp>
      <p:sp>
        <p:nvSpPr>
          <p:cNvPr id="3" name="Subtitle 2"/>
          <p:cNvSpPr>
            <a:spLocks noGrp="1"/>
          </p:cNvSpPr>
          <p:nvPr>
            <p:ph type="subTitle" idx="1"/>
          </p:nvPr>
        </p:nvSpPr>
        <p:spPr>
          <a:xfrm>
            <a:off x="0" y="3620510"/>
            <a:ext cx="9144000" cy="3237489"/>
          </a:xfrm>
        </p:spPr>
        <p:txBody>
          <a:bodyPr>
            <a:normAutofit/>
          </a:bodyPr>
          <a:lstStyle/>
          <a:p>
            <a:endParaRPr lang="en-US" sz="2000" dirty="0" smtClean="0"/>
          </a:p>
          <a:p>
            <a:r>
              <a:rPr lang="en-US" sz="2000" dirty="0" smtClean="0"/>
              <a:t>Farah Hariri, </a:t>
            </a:r>
            <a:r>
              <a:rPr lang="en-US" sz="2000" b="1" dirty="0" smtClean="0"/>
              <a:t>August Shi</a:t>
            </a:r>
            <a:r>
              <a:rPr lang="en-US" sz="2000" dirty="0" smtClean="0"/>
              <a:t>, </a:t>
            </a:r>
            <a:r>
              <a:rPr lang="en-US" sz="2000" dirty="0"/>
              <a:t>Vimuth </a:t>
            </a:r>
            <a:r>
              <a:rPr lang="en-US" sz="2000" dirty="0" smtClean="0"/>
              <a:t>Fernando, Suleman Mahmood, Darko Marinov</a:t>
            </a:r>
          </a:p>
          <a:p>
            <a:endParaRPr lang="en-US" sz="2000" dirty="0"/>
          </a:p>
          <a:p>
            <a:r>
              <a:rPr lang="en-US" dirty="0" smtClean="0"/>
              <a:t>ICST 2019</a:t>
            </a:r>
          </a:p>
          <a:p>
            <a:r>
              <a:rPr lang="en-US" dirty="0" smtClean="0"/>
              <a:t>Xi’an, China</a:t>
            </a:r>
          </a:p>
          <a:p>
            <a:r>
              <a:rPr lang="en-US" dirty="0" smtClean="0"/>
              <a:t>4/24/2019</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13641"/>
            <a:ext cx="1335284" cy="1335284"/>
          </a:xfrm>
          <a:prstGeom prst="rect">
            <a:avLst/>
          </a:prstGeom>
        </p:spPr>
      </p:pic>
      <p:pic>
        <p:nvPicPr>
          <p:cNvPr id="6" name="Picture 4" descr="https://dl.boxcloud.com/api/2.0/internal_files/209170059076/versions/221189039940/representations/png_paged_2048x2048/content/1.png?access_token=1!NYjegSOgsCNIoY8kXIwHuYmERUvLkwvFehdJ8SFpoXsnvytQ1x7rVPAmDN44gHRILiuP0eMIMjbcMvn2S7PNDQWH9sqajypF2PCUxdicrzWjfoE8__oFcYC6iAj66_wThHa1aeLVOg_GJnOHONjwa-Ji2TUPWUEEjRNFgZpk4cHHbvHBS-6eMGm1_k9Jy-pYDUkjPkrlTptX6odL6Mc65xrJuAAPwa1KOnEVHPy7Hnz7d0D4cSt5f7ONpt-wTqLz-0CV3yokHVWZwA6X5r_54HSudkxpmhmFE5bKGcMe7awWwZ9nITMN5muZtrb1cQfdjVrcNwfJQAohi6xIuqWNaDnB9D6WKp-QvEvb3oxdJor2-Z5vliqGCaZxJBYFff5D5SsuXa4z8IAr1tgVdD4se0VBDcwwG4xQT4w5u3TYAEY0XQi44arAYsGmcscxeMUJXOi2643WR7pK0AU6mdxu&amp;shared_link=https%3A%2F%2Fuofi.app.box.com%2Fv%2FIllinois-Logo&amp;box_client_name=box-content-preview&amp;box_client_version=1.4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9556" y="5605465"/>
            <a:ext cx="874444" cy="12652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35285" y="5605465"/>
            <a:ext cx="1555698" cy="1200329"/>
          </a:xfrm>
          <a:prstGeom prst="rect">
            <a:avLst/>
          </a:prstGeom>
          <a:noFill/>
        </p:spPr>
        <p:txBody>
          <a:bodyPr wrap="square" rtlCol="0">
            <a:spAutoFit/>
          </a:bodyPr>
          <a:lstStyle/>
          <a:p>
            <a:r>
              <a:rPr lang="en-US" dirty="0" smtClean="0"/>
              <a:t>CCF-1421503 CCF-1629431</a:t>
            </a:r>
          </a:p>
          <a:p>
            <a:r>
              <a:rPr lang="en-US" dirty="0" smtClean="0"/>
              <a:t>CNS-1646305</a:t>
            </a:r>
          </a:p>
          <a:p>
            <a:r>
              <a:rPr lang="en-US" dirty="0" smtClean="0"/>
              <a:t>CNS-1740916</a:t>
            </a:r>
            <a:endParaRPr lang="en-US" dirty="0"/>
          </a:p>
        </p:txBody>
      </p:sp>
    </p:spTree>
    <p:extLst>
      <p:ext uri="{BB962C8B-B14F-4D97-AF65-F5344CB8AC3E}">
        <p14:creationId xmlns:p14="http://schemas.microsoft.com/office/powerpoint/2010/main" val="3968312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IR Mutants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10</a:t>
            </a:fld>
            <a:endParaRPr lang="en-US"/>
          </a:p>
        </p:txBody>
      </p:sp>
      <p:sp>
        <p:nvSpPr>
          <p:cNvPr id="5" name="TextBox 4"/>
          <p:cNvSpPr txBox="1"/>
          <p:nvPr/>
        </p:nvSpPr>
        <p:spPr>
          <a:xfrm>
            <a:off x="0" y="1690689"/>
            <a:ext cx="6659418" cy="2308324"/>
          </a:xfrm>
          <a:prstGeom prst="rect">
            <a:avLst/>
          </a:prstGeom>
          <a:noFill/>
        </p:spPr>
        <p:txBody>
          <a:bodyPr wrap="square" rtlCol="0">
            <a:spAutoFit/>
          </a:bodyPr>
          <a:lstStyle/>
          <a:p>
            <a:r>
              <a:rPr lang="en-US" dirty="0" smtClean="0">
                <a:latin typeface="Consolas" panose="020B0609020204030204" pitchFamily="49" charset="0"/>
              </a:rPr>
              <a:t>...</a:t>
            </a:r>
          </a:p>
          <a:p>
            <a:r>
              <a:rPr lang="en-US" dirty="0" smtClean="0">
                <a:latin typeface="Consolas" panose="020B0609020204030204" pitchFamily="49" charset="0"/>
              </a:rPr>
              <a:t>change = </a:t>
            </a:r>
            <a:r>
              <a:rPr lang="en-US" dirty="0" err="1" smtClean="0">
                <a:latin typeface="Consolas" panose="020B0609020204030204" pitchFamily="49" charset="0"/>
              </a:rPr>
              <a:t>mode_compile</a:t>
            </a:r>
            <a:r>
              <a:rPr lang="en-US" dirty="0" smtClean="0">
                <a:latin typeface="Consolas" panose="020B0609020204030204" pitchFamily="49" charset="0"/>
              </a:rPr>
              <a:t>(mode)</a:t>
            </a:r>
          </a:p>
          <a:p>
            <a:r>
              <a:rPr lang="en-US" b="1" dirty="0" smtClean="0">
                <a:solidFill>
                  <a:schemeClr val="accent1"/>
                </a:solidFill>
                <a:latin typeface="Consolas" panose="020B0609020204030204" pitchFamily="49" charset="0"/>
              </a:rPr>
              <a:t>if</a:t>
            </a:r>
            <a:r>
              <a:rPr lang="en-US" dirty="0" smtClean="0">
                <a:solidFill>
                  <a:schemeClr val="accent1"/>
                </a:solidFill>
                <a:latin typeface="Consolas" panose="020B0609020204030204" pitchFamily="49" charset="0"/>
              </a:rPr>
              <a:t> </a:t>
            </a:r>
            <a:r>
              <a:rPr lang="en-US" dirty="0" smtClean="0">
                <a:latin typeface="Consolas" panose="020B0609020204030204" pitchFamily="49" charset="0"/>
              </a:rPr>
              <a:t>(!change) {</a:t>
            </a:r>
          </a:p>
          <a:p>
            <a:r>
              <a:rPr lang="en-US" dirty="0" smtClean="0">
                <a:latin typeface="Consolas" panose="020B0609020204030204" pitchFamily="49" charset="0"/>
              </a:rPr>
              <a:t>    error(0, 0 _(</a:t>
            </a:r>
            <a:r>
              <a:rPr lang="en-US" b="1" dirty="0" smtClean="0">
                <a:solidFill>
                  <a:schemeClr val="accent6"/>
                </a:solidFill>
                <a:latin typeface="Consolas" panose="020B0609020204030204" pitchFamily="49" charset="0"/>
              </a:rPr>
              <a:t>“invalid mode: %s”</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quote(mode));</a:t>
            </a:r>
          </a:p>
          <a:p>
            <a:r>
              <a:rPr lang="en-US" dirty="0" smtClean="0">
                <a:latin typeface="Consolas" panose="020B0609020204030204" pitchFamily="49" charset="0"/>
              </a:rPr>
              <a:t>    usage(EXIT_FAILURE);</a:t>
            </a:r>
          </a:p>
          <a:p>
            <a:r>
              <a:rPr lang="en-US" dirty="0" smtClean="0">
                <a:latin typeface="Consolas" panose="020B0609020204030204" pitchFamily="49" charset="0"/>
              </a:rPr>
              <a:t>}</a:t>
            </a:r>
          </a:p>
          <a:p>
            <a:r>
              <a:rPr lang="en-US" dirty="0" smtClean="0">
                <a:latin typeface="Consolas" panose="020B0609020204030204" pitchFamily="49" charset="0"/>
              </a:rPr>
              <a:t>...</a:t>
            </a:r>
            <a:endParaRPr lang="en-US" dirty="0">
              <a:latin typeface="Consolas" panose="020B0609020204030204" pitchFamily="49" charset="0"/>
            </a:endParaRPr>
          </a:p>
        </p:txBody>
      </p:sp>
    </p:spTree>
    <p:extLst>
      <p:ext uri="{BB962C8B-B14F-4D97-AF65-F5344CB8AC3E}">
        <p14:creationId xmlns:p14="http://schemas.microsoft.com/office/powerpoint/2010/main" val="2017906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IR Mutants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11</a:t>
            </a:fld>
            <a:endParaRPr lang="en-US"/>
          </a:p>
        </p:txBody>
      </p:sp>
      <p:sp>
        <p:nvSpPr>
          <p:cNvPr id="5" name="TextBox 4"/>
          <p:cNvSpPr txBox="1"/>
          <p:nvPr/>
        </p:nvSpPr>
        <p:spPr>
          <a:xfrm>
            <a:off x="0" y="1690689"/>
            <a:ext cx="6659418" cy="2308324"/>
          </a:xfrm>
          <a:prstGeom prst="rect">
            <a:avLst/>
          </a:prstGeom>
          <a:noFill/>
        </p:spPr>
        <p:txBody>
          <a:bodyPr wrap="square" rtlCol="0">
            <a:spAutoFit/>
          </a:bodyPr>
          <a:lstStyle/>
          <a:p>
            <a:r>
              <a:rPr lang="en-US" dirty="0" smtClean="0">
                <a:latin typeface="Consolas" panose="020B0609020204030204" pitchFamily="49" charset="0"/>
              </a:rPr>
              <a:t>...</a:t>
            </a:r>
          </a:p>
          <a:p>
            <a:r>
              <a:rPr lang="en-US" dirty="0" smtClean="0">
                <a:latin typeface="Consolas" panose="020B0609020204030204" pitchFamily="49" charset="0"/>
              </a:rPr>
              <a:t>change = </a:t>
            </a:r>
            <a:r>
              <a:rPr lang="en-US" dirty="0" err="1" smtClean="0">
                <a:latin typeface="Consolas" panose="020B0609020204030204" pitchFamily="49" charset="0"/>
              </a:rPr>
              <a:t>mode_compile</a:t>
            </a:r>
            <a:r>
              <a:rPr lang="en-US" dirty="0" smtClean="0">
                <a:latin typeface="Consolas" panose="020B0609020204030204" pitchFamily="49" charset="0"/>
              </a:rPr>
              <a:t>(mode)</a:t>
            </a:r>
          </a:p>
          <a:p>
            <a:r>
              <a:rPr lang="en-US" b="1" dirty="0" smtClean="0">
                <a:solidFill>
                  <a:schemeClr val="accent1"/>
                </a:solidFill>
                <a:latin typeface="Consolas" panose="020B0609020204030204" pitchFamily="49" charset="0"/>
              </a:rPr>
              <a:t>if</a:t>
            </a:r>
            <a:r>
              <a:rPr lang="en-US" dirty="0" smtClean="0">
                <a:solidFill>
                  <a:schemeClr val="accent1"/>
                </a:solidFill>
                <a:latin typeface="Consolas" panose="020B0609020204030204" pitchFamily="49" charset="0"/>
              </a:rPr>
              <a:t> </a:t>
            </a:r>
            <a:r>
              <a:rPr lang="en-US" dirty="0" smtClean="0">
                <a:latin typeface="Consolas" panose="020B0609020204030204" pitchFamily="49" charset="0"/>
              </a:rPr>
              <a:t>(</a:t>
            </a:r>
            <a:r>
              <a:rPr lang="en-US" b="1" dirty="0" smtClean="0">
                <a:solidFill>
                  <a:srgbClr val="FF0000"/>
                </a:solidFill>
                <a:latin typeface="Consolas" panose="020B0609020204030204" pitchFamily="49" charset="0"/>
              </a:rPr>
              <a:t>!</a:t>
            </a:r>
            <a:r>
              <a:rPr lang="en-US" dirty="0" smtClean="0">
                <a:latin typeface="Consolas" panose="020B0609020204030204" pitchFamily="49" charset="0"/>
              </a:rPr>
              <a:t>(!change)) {</a:t>
            </a:r>
          </a:p>
          <a:p>
            <a:r>
              <a:rPr lang="en-US" dirty="0" smtClean="0">
                <a:latin typeface="Consolas" panose="020B0609020204030204" pitchFamily="49" charset="0"/>
              </a:rPr>
              <a:t>    error(0, 0 _(</a:t>
            </a:r>
            <a:r>
              <a:rPr lang="en-US" b="1" dirty="0" smtClean="0">
                <a:solidFill>
                  <a:schemeClr val="accent6"/>
                </a:solidFill>
                <a:latin typeface="Consolas" panose="020B0609020204030204" pitchFamily="49" charset="0"/>
              </a:rPr>
              <a:t>“invalid mode: %s”</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quote(mode));</a:t>
            </a:r>
          </a:p>
          <a:p>
            <a:r>
              <a:rPr lang="en-US" dirty="0" smtClean="0">
                <a:latin typeface="Consolas" panose="020B0609020204030204" pitchFamily="49" charset="0"/>
              </a:rPr>
              <a:t>    usage(EXIT_FAILURE);</a:t>
            </a:r>
          </a:p>
          <a:p>
            <a:r>
              <a:rPr lang="en-US" dirty="0" smtClean="0">
                <a:latin typeface="Consolas" panose="020B0609020204030204" pitchFamily="49" charset="0"/>
              </a:rPr>
              <a:t>}</a:t>
            </a:r>
          </a:p>
          <a:p>
            <a:r>
              <a:rPr lang="en-US" dirty="0" smtClean="0">
                <a:latin typeface="Consolas" panose="020B0609020204030204" pitchFamily="49" charset="0"/>
              </a:rPr>
              <a:t>...</a:t>
            </a:r>
            <a:endParaRPr lang="en-US" dirty="0">
              <a:latin typeface="Consolas" panose="020B0609020204030204" pitchFamily="49" charset="0"/>
            </a:endParaRPr>
          </a:p>
        </p:txBody>
      </p:sp>
      <p:sp>
        <p:nvSpPr>
          <p:cNvPr id="6" name="Rectangle 5"/>
          <p:cNvSpPr/>
          <p:nvPr/>
        </p:nvSpPr>
        <p:spPr>
          <a:xfrm>
            <a:off x="458996" y="2254541"/>
            <a:ext cx="378358" cy="3224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85790" y="4394632"/>
            <a:ext cx="3877337" cy="1323439"/>
          </a:xfrm>
          <a:prstGeom prst="rect">
            <a:avLst/>
          </a:prstGeom>
          <a:noFill/>
        </p:spPr>
        <p:txBody>
          <a:bodyPr wrap="square" rtlCol="0">
            <a:spAutoFit/>
          </a:bodyPr>
          <a:lstStyle/>
          <a:p>
            <a:pPr algn="ctr"/>
            <a:r>
              <a:rPr lang="en-US" sz="2000" dirty="0" smtClean="0">
                <a:solidFill>
                  <a:srgbClr val="FF0000"/>
                </a:solidFill>
              </a:rPr>
              <a:t>Relational Operator Replacement</a:t>
            </a:r>
          </a:p>
          <a:p>
            <a:pPr algn="ctr"/>
            <a:r>
              <a:rPr lang="en-US" sz="2000" dirty="0" smtClean="0">
                <a:solidFill>
                  <a:srgbClr val="FF0000"/>
                </a:solidFill>
              </a:rPr>
              <a:t>Negate the conditional</a:t>
            </a:r>
          </a:p>
          <a:p>
            <a:pPr algn="ctr"/>
            <a:endParaRPr lang="en-US" sz="2000" dirty="0">
              <a:solidFill>
                <a:srgbClr val="FF0000"/>
              </a:solidFill>
            </a:endParaRPr>
          </a:p>
          <a:p>
            <a:pPr algn="ctr"/>
            <a:r>
              <a:rPr lang="en-US" sz="2000" dirty="0" smtClean="0">
                <a:solidFill>
                  <a:srgbClr val="FF0000"/>
                </a:solidFill>
              </a:rPr>
              <a:t>One possible mutant</a:t>
            </a:r>
            <a:endParaRPr lang="en-US" sz="2000" dirty="0">
              <a:solidFill>
                <a:srgbClr val="FF0000"/>
              </a:solidFill>
            </a:endParaRPr>
          </a:p>
        </p:txBody>
      </p:sp>
      <p:cxnSp>
        <p:nvCxnSpPr>
          <p:cNvPr id="8" name="Straight Arrow Connector 7"/>
          <p:cNvCxnSpPr>
            <a:stCxn id="7" idx="0"/>
            <a:endCxn id="6" idx="2"/>
          </p:cNvCxnSpPr>
          <p:nvPr/>
        </p:nvCxnSpPr>
        <p:spPr>
          <a:xfrm flipH="1" flipV="1">
            <a:off x="648175" y="2576944"/>
            <a:ext cx="2576284" cy="18176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524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IR Mutants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12</a:t>
            </a:fld>
            <a:endParaRPr lang="en-US"/>
          </a:p>
        </p:txBody>
      </p:sp>
      <p:sp>
        <p:nvSpPr>
          <p:cNvPr id="5" name="TextBox 4"/>
          <p:cNvSpPr txBox="1"/>
          <p:nvPr/>
        </p:nvSpPr>
        <p:spPr>
          <a:xfrm>
            <a:off x="0" y="1690689"/>
            <a:ext cx="6659418" cy="2308324"/>
          </a:xfrm>
          <a:prstGeom prst="rect">
            <a:avLst/>
          </a:prstGeom>
          <a:noFill/>
        </p:spPr>
        <p:txBody>
          <a:bodyPr wrap="square" rtlCol="0">
            <a:spAutoFit/>
          </a:bodyPr>
          <a:lstStyle/>
          <a:p>
            <a:r>
              <a:rPr lang="en-US" dirty="0" smtClean="0">
                <a:latin typeface="Consolas" panose="020B0609020204030204" pitchFamily="49" charset="0"/>
              </a:rPr>
              <a:t>...</a:t>
            </a:r>
          </a:p>
          <a:p>
            <a:r>
              <a:rPr lang="en-US" dirty="0" smtClean="0">
                <a:latin typeface="Consolas" panose="020B0609020204030204" pitchFamily="49" charset="0"/>
              </a:rPr>
              <a:t>change = </a:t>
            </a:r>
            <a:r>
              <a:rPr lang="en-US" dirty="0" err="1" smtClean="0">
                <a:latin typeface="Consolas" panose="020B0609020204030204" pitchFamily="49" charset="0"/>
              </a:rPr>
              <a:t>mode_compile</a:t>
            </a:r>
            <a:r>
              <a:rPr lang="en-US" dirty="0" smtClean="0">
                <a:latin typeface="Consolas" panose="020B0609020204030204" pitchFamily="49" charset="0"/>
              </a:rPr>
              <a:t>(mode)</a:t>
            </a:r>
          </a:p>
          <a:p>
            <a:r>
              <a:rPr lang="en-US" b="1" dirty="0" smtClean="0">
                <a:solidFill>
                  <a:schemeClr val="accent1"/>
                </a:solidFill>
                <a:latin typeface="Consolas" panose="020B0609020204030204" pitchFamily="49" charset="0"/>
              </a:rPr>
              <a:t>if</a:t>
            </a:r>
            <a:r>
              <a:rPr lang="en-US" dirty="0" smtClean="0">
                <a:solidFill>
                  <a:schemeClr val="accent1"/>
                </a:solidFill>
                <a:latin typeface="Consolas" panose="020B0609020204030204" pitchFamily="49" charset="0"/>
              </a:rPr>
              <a:t> </a:t>
            </a:r>
            <a:r>
              <a:rPr lang="en-US" dirty="0" smtClean="0">
                <a:latin typeface="Consolas" panose="020B0609020204030204" pitchFamily="49" charset="0"/>
              </a:rPr>
              <a:t>(!change) {</a:t>
            </a:r>
          </a:p>
          <a:p>
            <a:r>
              <a:rPr lang="en-US" dirty="0" smtClean="0">
                <a:latin typeface="Consolas" panose="020B0609020204030204" pitchFamily="49" charset="0"/>
              </a:rPr>
              <a:t>    error(0, 0 _(</a:t>
            </a:r>
            <a:r>
              <a:rPr lang="en-US" b="1" dirty="0" smtClean="0">
                <a:solidFill>
                  <a:schemeClr val="accent6"/>
                </a:solidFill>
                <a:latin typeface="Consolas" panose="020B0609020204030204" pitchFamily="49" charset="0"/>
              </a:rPr>
              <a:t>“invalid mode: %s”</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quote(mode));</a:t>
            </a:r>
          </a:p>
          <a:p>
            <a:r>
              <a:rPr lang="en-US" dirty="0" smtClean="0">
                <a:latin typeface="Consolas" panose="020B0609020204030204" pitchFamily="49" charset="0"/>
              </a:rPr>
              <a:t>    usage(EXIT_FAILURE);</a:t>
            </a:r>
          </a:p>
          <a:p>
            <a:r>
              <a:rPr lang="en-US" dirty="0" smtClean="0">
                <a:latin typeface="Consolas" panose="020B0609020204030204" pitchFamily="49" charset="0"/>
              </a:rPr>
              <a:t>}</a:t>
            </a:r>
          </a:p>
          <a:p>
            <a:r>
              <a:rPr lang="en-US" dirty="0" smtClean="0">
                <a:latin typeface="Consolas" panose="020B0609020204030204" pitchFamily="49" charset="0"/>
              </a:rPr>
              <a:t>...</a:t>
            </a:r>
            <a:endParaRPr lang="en-US" dirty="0">
              <a:latin typeface="Consolas" panose="020B0609020204030204" pitchFamily="49" charset="0"/>
            </a:endParaRPr>
          </a:p>
        </p:txBody>
      </p:sp>
      <p:sp>
        <p:nvSpPr>
          <p:cNvPr id="6" name="TextBox 5"/>
          <p:cNvSpPr txBox="1"/>
          <p:nvPr/>
        </p:nvSpPr>
        <p:spPr>
          <a:xfrm>
            <a:off x="0" y="4577517"/>
            <a:ext cx="8928100" cy="1200329"/>
          </a:xfrm>
          <a:prstGeom prst="rect">
            <a:avLst/>
          </a:prstGeom>
          <a:noFill/>
        </p:spPr>
        <p:txBody>
          <a:bodyPr wrap="square" rtlCol="0">
            <a:spAutoFit/>
          </a:bodyPr>
          <a:lstStyle/>
          <a:p>
            <a:r>
              <a:rPr lang="en-US" dirty="0" smtClean="0">
                <a:latin typeface="Consolas" panose="020B0609020204030204" pitchFamily="49" charset="0"/>
              </a:rPr>
              <a:t>...</a:t>
            </a:r>
          </a:p>
          <a:p>
            <a:r>
              <a:rPr lang="fr-FR" dirty="0" smtClean="0">
                <a:latin typeface="Consolas" panose="020B0609020204030204" pitchFamily="49" charset="0"/>
              </a:rPr>
              <a:t>%136 = </a:t>
            </a:r>
            <a:r>
              <a:rPr lang="fr-FR" b="1" dirty="0" err="1" smtClean="0">
                <a:solidFill>
                  <a:schemeClr val="accent1"/>
                </a:solidFill>
                <a:latin typeface="Consolas" panose="020B0609020204030204" pitchFamily="49" charset="0"/>
              </a:rPr>
              <a:t>icmp</a:t>
            </a:r>
            <a:r>
              <a:rPr lang="fr-FR" dirty="0" smtClean="0">
                <a:latin typeface="Consolas" panose="020B0609020204030204" pitchFamily="49" charset="0"/>
              </a:rPr>
              <a:t> ne %struct.mc* %135, </a:t>
            </a:r>
            <a:r>
              <a:rPr lang="fr-FR" dirty="0" err="1" smtClean="0">
                <a:latin typeface="Consolas" panose="020B0609020204030204" pitchFamily="49" charset="0"/>
              </a:rPr>
              <a:t>null</a:t>
            </a:r>
            <a:endParaRPr lang="fr-FR" dirty="0" smtClean="0">
              <a:latin typeface="Consolas" panose="020B0609020204030204" pitchFamily="49" charset="0"/>
            </a:endParaRPr>
          </a:p>
          <a:p>
            <a:r>
              <a:rPr lang="it-IT" b="1" dirty="0" smtClean="0">
                <a:solidFill>
                  <a:schemeClr val="accent1"/>
                </a:solidFill>
                <a:latin typeface="Consolas" panose="020B0609020204030204" pitchFamily="49" charset="0"/>
              </a:rPr>
              <a:t>br</a:t>
            </a:r>
            <a:r>
              <a:rPr lang="it-IT" dirty="0" smtClean="0">
                <a:latin typeface="Consolas" panose="020B0609020204030204" pitchFamily="49" charset="0"/>
              </a:rPr>
              <a:t> </a:t>
            </a:r>
            <a:r>
              <a:rPr lang="it-IT" dirty="0">
                <a:latin typeface="Consolas" panose="020B0609020204030204" pitchFamily="49" charset="0"/>
              </a:rPr>
              <a:t>i1 %136, label %141, label %137</a:t>
            </a:r>
          </a:p>
          <a:p>
            <a:r>
              <a:rPr lang="en-US" dirty="0" smtClean="0">
                <a:latin typeface="Consolas" panose="020B0609020204030204" pitchFamily="49" charset="0"/>
              </a:rPr>
              <a:t>...</a:t>
            </a:r>
            <a:endParaRPr lang="en-US" dirty="0">
              <a:latin typeface="Consolas" panose="020B0609020204030204" pitchFamily="49" charset="0"/>
            </a:endParaRPr>
          </a:p>
        </p:txBody>
      </p:sp>
    </p:spTree>
    <p:extLst>
      <p:ext uri="{BB962C8B-B14F-4D97-AF65-F5344CB8AC3E}">
        <p14:creationId xmlns:p14="http://schemas.microsoft.com/office/powerpoint/2010/main" val="1362162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IR Mutants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13</a:t>
            </a:fld>
            <a:endParaRPr lang="en-US"/>
          </a:p>
        </p:txBody>
      </p:sp>
      <p:sp>
        <p:nvSpPr>
          <p:cNvPr id="5" name="TextBox 4"/>
          <p:cNvSpPr txBox="1"/>
          <p:nvPr/>
        </p:nvSpPr>
        <p:spPr>
          <a:xfrm>
            <a:off x="0" y="1690689"/>
            <a:ext cx="6659418" cy="2308324"/>
          </a:xfrm>
          <a:prstGeom prst="rect">
            <a:avLst/>
          </a:prstGeom>
          <a:noFill/>
        </p:spPr>
        <p:txBody>
          <a:bodyPr wrap="square" rtlCol="0">
            <a:spAutoFit/>
          </a:bodyPr>
          <a:lstStyle/>
          <a:p>
            <a:r>
              <a:rPr lang="en-US" dirty="0" smtClean="0">
                <a:latin typeface="Consolas" panose="020B0609020204030204" pitchFamily="49" charset="0"/>
              </a:rPr>
              <a:t>...</a:t>
            </a:r>
          </a:p>
          <a:p>
            <a:r>
              <a:rPr lang="en-US" dirty="0" smtClean="0">
                <a:latin typeface="Consolas" panose="020B0609020204030204" pitchFamily="49" charset="0"/>
              </a:rPr>
              <a:t>change = </a:t>
            </a:r>
            <a:r>
              <a:rPr lang="en-US" dirty="0" err="1" smtClean="0">
                <a:latin typeface="Consolas" panose="020B0609020204030204" pitchFamily="49" charset="0"/>
              </a:rPr>
              <a:t>mode_compile</a:t>
            </a:r>
            <a:r>
              <a:rPr lang="en-US" dirty="0" smtClean="0">
                <a:latin typeface="Consolas" panose="020B0609020204030204" pitchFamily="49" charset="0"/>
              </a:rPr>
              <a:t>(mode)</a:t>
            </a:r>
          </a:p>
          <a:p>
            <a:r>
              <a:rPr lang="en-US" b="1" dirty="0" smtClean="0">
                <a:solidFill>
                  <a:schemeClr val="accent1"/>
                </a:solidFill>
                <a:latin typeface="Consolas" panose="020B0609020204030204" pitchFamily="49" charset="0"/>
              </a:rPr>
              <a:t>if</a:t>
            </a:r>
            <a:r>
              <a:rPr lang="en-US" dirty="0" smtClean="0">
                <a:solidFill>
                  <a:schemeClr val="accent1"/>
                </a:solidFill>
                <a:latin typeface="Consolas" panose="020B0609020204030204" pitchFamily="49" charset="0"/>
              </a:rPr>
              <a:t> </a:t>
            </a:r>
            <a:r>
              <a:rPr lang="en-US" dirty="0" smtClean="0">
                <a:latin typeface="Consolas" panose="020B0609020204030204" pitchFamily="49" charset="0"/>
              </a:rPr>
              <a:t>(!change) {</a:t>
            </a:r>
          </a:p>
          <a:p>
            <a:r>
              <a:rPr lang="en-US" dirty="0" smtClean="0">
                <a:latin typeface="Consolas" panose="020B0609020204030204" pitchFamily="49" charset="0"/>
              </a:rPr>
              <a:t>    error(0, 0 _(</a:t>
            </a:r>
            <a:r>
              <a:rPr lang="en-US" b="1" dirty="0" smtClean="0">
                <a:solidFill>
                  <a:schemeClr val="accent6"/>
                </a:solidFill>
                <a:latin typeface="Consolas" panose="020B0609020204030204" pitchFamily="49" charset="0"/>
              </a:rPr>
              <a:t>“invalid mode: %s”</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quote(mode));</a:t>
            </a:r>
          </a:p>
          <a:p>
            <a:r>
              <a:rPr lang="en-US" dirty="0" smtClean="0">
                <a:latin typeface="Consolas" panose="020B0609020204030204" pitchFamily="49" charset="0"/>
              </a:rPr>
              <a:t>    usage(EXIT_FAILURE);</a:t>
            </a:r>
          </a:p>
          <a:p>
            <a:r>
              <a:rPr lang="en-US" dirty="0" smtClean="0">
                <a:latin typeface="Consolas" panose="020B0609020204030204" pitchFamily="49" charset="0"/>
              </a:rPr>
              <a:t>}</a:t>
            </a:r>
          </a:p>
          <a:p>
            <a:r>
              <a:rPr lang="en-US" dirty="0" smtClean="0">
                <a:latin typeface="Consolas" panose="020B0609020204030204" pitchFamily="49" charset="0"/>
              </a:rPr>
              <a:t>...</a:t>
            </a:r>
            <a:endParaRPr lang="en-US" dirty="0">
              <a:latin typeface="Consolas" panose="020B0609020204030204" pitchFamily="49" charset="0"/>
            </a:endParaRPr>
          </a:p>
        </p:txBody>
      </p:sp>
      <p:sp>
        <p:nvSpPr>
          <p:cNvPr id="6" name="TextBox 5"/>
          <p:cNvSpPr txBox="1"/>
          <p:nvPr/>
        </p:nvSpPr>
        <p:spPr>
          <a:xfrm>
            <a:off x="0" y="4577517"/>
            <a:ext cx="8928100" cy="1200329"/>
          </a:xfrm>
          <a:prstGeom prst="rect">
            <a:avLst/>
          </a:prstGeom>
          <a:noFill/>
        </p:spPr>
        <p:txBody>
          <a:bodyPr wrap="square" rtlCol="0">
            <a:spAutoFit/>
          </a:bodyPr>
          <a:lstStyle/>
          <a:p>
            <a:r>
              <a:rPr lang="en-US" dirty="0" smtClean="0">
                <a:latin typeface="Consolas" panose="020B0609020204030204" pitchFamily="49" charset="0"/>
              </a:rPr>
              <a:t>...</a:t>
            </a:r>
          </a:p>
          <a:p>
            <a:r>
              <a:rPr lang="fr-FR" dirty="0" smtClean="0">
                <a:latin typeface="Consolas" panose="020B0609020204030204" pitchFamily="49" charset="0"/>
              </a:rPr>
              <a:t>%136 = </a:t>
            </a:r>
            <a:r>
              <a:rPr lang="fr-FR" b="1" dirty="0" err="1" smtClean="0">
                <a:solidFill>
                  <a:schemeClr val="accent1"/>
                </a:solidFill>
                <a:latin typeface="Consolas" panose="020B0609020204030204" pitchFamily="49" charset="0"/>
              </a:rPr>
              <a:t>icmp</a:t>
            </a:r>
            <a:r>
              <a:rPr lang="fr-FR" dirty="0" smtClean="0">
                <a:latin typeface="Consolas" panose="020B0609020204030204" pitchFamily="49" charset="0"/>
              </a:rPr>
              <a:t> </a:t>
            </a:r>
            <a:r>
              <a:rPr lang="fr-FR" b="1" dirty="0" err="1" smtClean="0">
                <a:solidFill>
                  <a:srgbClr val="FF0000"/>
                </a:solidFill>
                <a:latin typeface="Consolas" panose="020B0609020204030204" pitchFamily="49" charset="0"/>
              </a:rPr>
              <a:t>eq</a:t>
            </a:r>
            <a:r>
              <a:rPr lang="fr-FR" dirty="0" smtClean="0">
                <a:latin typeface="Consolas" panose="020B0609020204030204" pitchFamily="49" charset="0"/>
              </a:rPr>
              <a:t> %struct.mc* %135, </a:t>
            </a:r>
            <a:r>
              <a:rPr lang="fr-FR" dirty="0" err="1" smtClean="0">
                <a:latin typeface="Consolas" panose="020B0609020204030204" pitchFamily="49" charset="0"/>
              </a:rPr>
              <a:t>null</a:t>
            </a:r>
            <a:endParaRPr lang="fr-FR" dirty="0" smtClean="0">
              <a:latin typeface="Consolas" panose="020B0609020204030204" pitchFamily="49" charset="0"/>
            </a:endParaRPr>
          </a:p>
          <a:p>
            <a:r>
              <a:rPr lang="it-IT" b="1" dirty="0" smtClean="0">
                <a:solidFill>
                  <a:schemeClr val="accent1"/>
                </a:solidFill>
                <a:latin typeface="Consolas" panose="020B0609020204030204" pitchFamily="49" charset="0"/>
              </a:rPr>
              <a:t>br</a:t>
            </a:r>
            <a:r>
              <a:rPr lang="it-IT" dirty="0" smtClean="0">
                <a:latin typeface="Consolas" panose="020B0609020204030204" pitchFamily="49" charset="0"/>
              </a:rPr>
              <a:t> </a:t>
            </a:r>
            <a:r>
              <a:rPr lang="it-IT" dirty="0">
                <a:latin typeface="Consolas" panose="020B0609020204030204" pitchFamily="49" charset="0"/>
              </a:rPr>
              <a:t>i1 %136, label %141, label %137</a:t>
            </a:r>
          </a:p>
          <a:p>
            <a:r>
              <a:rPr lang="en-US" dirty="0" smtClean="0">
                <a:latin typeface="Consolas" panose="020B0609020204030204" pitchFamily="49" charset="0"/>
              </a:rPr>
              <a:t>...</a:t>
            </a:r>
            <a:endParaRPr lang="en-US" dirty="0">
              <a:latin typeface="Consolas" panose="020B0609020204030204" pitchFamily="49" charset="0"/>
            </a:endParaRPr>
          </a:p>
        </p:txBody>
      </p:sp>
      <p:sp>
        <p:nvSpPr>
          <p:cNvPr id="7" name="TextBox 6"/>
          <p:cNvSpPr txBox="1"/>
          <p:nvPr/>
        </p:nvSpPr>
        <p:spPr>
          <a:xfrm>
            <a:off x="4916837" y="3934322"/>
            <a:ext cx="3877337" cy="707886"/>
          </a:xfrm>
          <a:prstGeom prst="rect">
            <a:avLst/>
          </a:prstGeom>
          <a:noFill/>
        </p:spPr>
        <p:txBody>
          <a:bodyPr wrap="square" rtlCol="0">
            <a:spAutoFit/>
          </a:bodyPr>
          <a:lstStyle/>
          <a:p>
            <a:pPr algn="ctr"/>
            <a:r>
              <a:rPr lang="en-US" sz="2000" dirty="0" smtClean="0">
                <a:solidFill>
                  <a:srgbClr val="FF0000"/>
                </a:solidFill>
              </a:rPr>
              <a:t>Relational Operator Replacement</a:t>
            </a:r>
          </a:p>
          <a:p>
            <a:pPr algn="ctr"/>
            <a:r>
              <a:rPr lang="en-US" sz="2000" dirty="0" smtClean="0">
                <a:solidFill>
                  <a:srgbClr val="FF0000"/>
                </a:solidFill>
              </a:rPr>
              <a:t>Change ne to </a:t>
            </a:r>
            <a:r>
              <a:rPr lang="en-US" sz="2000" dirty="0" err="1" smtClean="0">
                <a:solidFill>
                  <a:srgbClr val="FF0000"/>
                </a:solidFill>
              </a:rPr>
              <a:t>eq</a:t>
            </a:r>
            <a:endParaRPr lang="en-US" sz="2000" dirty="0" smtClean="0">
              <a:solidFill>
                <a:srgbClr val="FF0000"/>
              </a:solidFill>
            </a:endParaRPr>
          </a:p>
        </p:txBody>
      </p:sp>
      <p:cxnSp>
        <p:nvCxnSpPr>
          <p:cNvPr id="8" name="Straight Arrow Connector 7"/>
          <p:cNvCxnSpPr>
            <a:stCxn id="7" idx="1"/>
            <a:endCxn id="9" idx="3"/>
          </p:cNvCxnSpPr>
          <p:nvPr/>
        </p:nvCxnSpPr>
        <p:spPr>
          <a:xfrm flipH="1">
            <a:off x="2003136" y="4288265"/>
            <a:ext cx="2913701" cy="7432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86234" y="4879188"/>
            <a:ext cx="516902" cy="304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135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IR Mutants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14</a:t>
            </a:fld>
            <a:endParaRPr lang="en-US"/>
          </a:p>
        </p:txBody>
      </p:sp>
      <p:sp>
        <p:nvSpPr>
          <p:cNvPr id="5" name="TextBox 4"/>
          <p:cNvSpPr txBox="1"/>
          <p:nvPr/>
        </p:nvSpPr>
        <p:spPr>
          <a:xfrm>
            <a:off x="0" y="1690689"/>
            <a:ext cx="6659418" cy="2308324"/>
          </a:xfrm>
          <a:prstGeom prst="rect">
            <a:avLst/>
          </a:prstGeom>
          <a:noFill/>
        </p:spPr>
        <p:txBody>
          <a:bodyPr wrap="square" rtlCol="0">
            <a:spAutoFit/>
          </a:bodyPr>
          <a:lstStyle/>
          <a:p>
            <a:r>
              <a:rPr lang="en-US" dirty="0" smtClean="0">
                <a:latin typeface="Consolas" panose="020B0609020204030204" pitchFamily="49" charset="0"/>
              </a:rPr>
              <a:t>...</a:t>
            </a:r>
          </a:p>
          <a:p>
            <a:r>
              <a:rPr lang="en-US" dirty="0" smtClean="0">
                <a:latin typeface="Consolas" panose="020B0609020204030204" pitchFamily="49" charset="0"/>
              </a:rPr>
              <a:t>change = </a:t>
            </a:r>
            <a:r>
              <a:rPr lang="en-US" dirty="0" err="1" smtClean="0">
                <a:latin typeface="Consolas" panose="020B0609020204030204" pitchFamily="49" charset="0"/>
              </a:rPr>
              <a:t>mode_compile</a:t>
            </a:r>
            <a:r>
              <a:rPr lang="en-US" dirty="0" smtClean="0">
                <a:latin typeface="Consolas" panose="020B0609020204030204" pitchFamily="49" charset="0"/>
              </a:rPr>
              <a:t>(mode)</a:t>
            </a:r>
          </a:p>
          <a:p>
            <a:r>
              <a:rPr lang="en-US" b="1" dirty="0" smtClean="0">
                <a:solidFill>
                  <a:schemeClr val="accent1"/>
                </a:solidFill>
                <a:latin typeface="Consolas" panose="020B0609020204030204" pitchFamily="49" charset="0"/>
              </a:rPr>
              <a:t>if</a:t>
            </a:r>
            <a:r>
              <a:rPr lang="en-US" dirty="0" smtClean="0">
                <a:solidFill>
                  <a:schemeClr val="accent1"/>
                </a:solidFill>
                <a:latin typeface="Consolas" panose="020B0609020204030204" pitchFamily="49" charset="0"/>
              </a:rPr>
              <a:t> </a:t>
            </a:r>
            <a:r>
              <a:rPr lang="en-US" dirty="0" smtClean="0">
                <a:latin typeface="Consolas" panose="020B0609020204030204" pitchFamily="49" charset="0"/>
              </a:rPr>
              <a:t>(!change) {</a:t>
            </a:r>
          </a:p>
          <a:p>
            <a:r>
              <a:rPr lang="en-US" dirty="0" smtClean="0">
                <a:latin typeface="Consolas" panose="020B0609020204030204" pitchFamily="49" charset="0"/>
              </a:rPr>
              <a:t>    error(0, 0 _(</a:t>
            </a:r>
            <a:r>
              <a:rPr lang="en-US" b="1" dirty="0" smtClean="0">
                <a:solidFill>
                  <a:schemeClr val="accent6"/>
                </a:solidFill>
                <a:latin typeface="Consolas" panose="020B0609020204030204" pitchFamily="49" charset="0"/>
              </a:rPr>
              <a:t>“invalid mode: %s”</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quote(mode));</a:t>
            </a:r>
          </a:p>
          <a:p>
            <a:r>
              <a:rPr lang="en-US" dirty="0" smtClean="0">
                <a:latin typeface="Consolas" panose="020B0609020204030204" pitchFamily="49" charset="0"/>
              </a:rPr>
              <a:t>    usage(EXIT_FAILURE);</a:t>
            </a:r>
          </a:p>
          <a:p>
            <a:r>
              <a:rPr lang="en-US" dirty="0" smtClean="0">
                <a:latin typeface="Consolas" panose="020B0609020204030204" pitchFamily="49" charset="0"/>
              </a:rPr>
              <a:t>}</a:t>
            </a:r>
          </a:p>
          <a:p>
            <a:r>
              <a:rPr lang="en-US" dirty="0" smtClean="0">
                <a:latin typeface="Consolas" panose="020B0609020204030204" pitchFamily="49" charset="0"/>
              </a:rPr>
              <a:t>...</a:t>
            </a:r>
            <a:endParaRPr lang="en-US" dirty="0">
              <a:latin typeface="Consolas" panose="020B0609020204030204" pitchFamily="49" charset="0"/>
            </a:endParaRPr>
          </a:p>
        </p:txBody>
      </p:sp>
      <p:sp>
        <p:nvSpPr>
          <p:cNvPr id="6" name="TextBox 5"/>
          <p:cNvSpPr txBox="1"/>
          <p:nvPr/>
        </p:nvSpPr>
        <p:spPr>
          <a:xfrm>
            <a:off x="0" y="4577517"/>
            <a:ext cx="8928100" cy="1200329"/>
          </a:xfrm>
          <a:prstGeom prst="rect">
            <a:avLst/>
          </a:prstGeom>
          <a:noFill/>
        </p:spPr>
        <p:txBody>
          <a:bodyPr wrap="square" rtlCol="0">
            <a:spAutoFit/>
          </a:bodyPr>
          <a:lstStyle/>
          <a:p>
            <a:r>
              <a:rPr lang="en-US" dirty="0" smtClean="0">
                <a:latin typeface="Consolas" panose="020B0609020204030204" pitchFamily="49" charset="0"/>
              </a:rPr>
              <a:t>...</a:t>
            </a:r>
          </a:p>
          <a:p>
            <a:r>
              <a:rPr lang="fr-FR" dirty="0" smtClean="0">
                <a:latin typeface="Consolas" panose="020B0609020204030204" pitchFamily="49" charset="0"/>
              </a:rPr>
              <a:t>%136 = </a:t>
            </a:r>
            <a:r>
              <a:rPr lang="fr-FR" b="1" dirty="0" err="1" smtClean="0">
                <a:solidFill>
                  <a:schemeClr val="accent1"/>
                </a:solidFill>
                <a:latin typeface="Consolas" panose="020B0609020204030204" pitchFamily="49" charset="0"/>
              </a:rPr>
              <a:t>icmp</a:t>
            </a:r>
            <a:r>
              <a:rPr lang="fr-FR" dirty="0" smtClean="0">
                <a:latin typeface="Consolas" panose="020B0609020204030204" pitchFamily="49" charset="0"/>
              </a:rPr>
              <a:t> </a:t>
            </a:r>
            <a:r>
              <a:rPr lang="fr-FR" b="1" dirty="0" err="1" smtClean="0">
                <a:solidFill>
                  <a:srgbClr val="FF0000"/>
                </a:solidFill>
                <a:latin typeface="Consolas" panose="020B0609020204030204" pitchFamily="49" charset="0"/>
              </a:rPr>
              <a:t>sgt</a:t>
            </a:r>
            <a:r>
              <a:rPr lang="fr-FR" dirty="0" smtClean="0">
                <a:latin typeface="Consolas" panose="020B0609020204030204" pitchFamily="49" charset="0"/>
              </a:rPr>
              <a:t> %struct.mc* %135, </a:t>
            </a:r>
            <a:r>
              <a:rPr lang="fr-FR" dirty="0" err="1" smtClean="0">
                <a:latin typeface="Consolas" panose="020B0609020204030204" pitchFamily="49" charset="0"/>
              </a:rPr>
              <a:t>null</a:t>
            </a:r>
            <a:endParaRPr lang="fr-FR" dirty="0" smtClean="0">
              <a:latin typeface="Consolas" panose="020B0609020204030204" pitchFamily="49" charset="0"/>
            </a:endParaRPr>
          </a:p>
          <a:p>
            <a:r>
              <a:rPr lang="it-IT" b="1" dirty="0" smtClean="0">
                <a:solidFill>
                  <a:schemeClr val="accent1"/>
                </a:solidFill>
                <a:latin typeface="Consolas" panose="020B0609020204030204" pitchFamily="49" charset="0"/>
              </a:rPr>
              <a:t>br</a:t>
            </a:r>
            <a:r>
              <a:rPr lang="it-IT" dirty="0" smtClean="0">
                <a:latin typeface="Consolas" panose="020B0609020204030204" pitchFamily="49" charset="0"/>
              </a:rPr>
              <a:t> </a:t>
            </a:r>
            <a:r>
              <a:rPr lang="it-IT" dirty="0">
                <a:latin typeface="Consolas" panose="020B0609020204030204" pitchFamily="49" charset="0"/>
              </a:rPr>
              <a:t>i1 %136, label %141, label %137</a:t>
            </a:r>
          </a:p>
          <a:p>
            <a:r>
              <a:rPr lang="en-US" dirty="0" smtClean="0">
                <a:latin typeface="Consolas" panose="020B0609020204030204" pitchFamily="49" charset="0"/>
              </a:rPr>
              <a:t>...</a:t>
            </a:r>
            <a:endParaRPr lang="en-US" dirty="0">
              <a:latin typeface="Consolas" panose="020B0609020204030204" pitchFamily="49" charset="0"/>
            </a:endParaRPr>
          </a:p>
        </p:txBody>
      </p:sp>
      <p:sp>
        <p:nvSpPr>
          <p:cNvPr id="7" name="TextBox 6"/>
          <p:cNvSpPr txBox="1"/>
          <p:nvPr/>
        </p:nvSpPr>
        <p:spPr>
          <a:xfrm>
            <a:off x="4916837" y="3934322"/>
            <a:ext cx="3877337" cy="707886"/>
          </a:xfrm>
          <a:prstGeom prst="rect">
            <a:avLst/>
          </a:prstGeom>
          <a:noFill/>
        </p:spPr>
        <p:txBody>
          <a:bodyPr wrap="square" rtlCol="0">
            <a:spAutoFit/>
          </a:bodyPr>
          <a:lstStyle/>
          <a:p>
            <a:pPr algn="ctr"/>
            <a:r>
              <a:rPr lang="en-US" sz="2000" dirty="0" smtClean="0">
                <a:solidFill>
                  <a:srgbClr val="FF0000"/>
                </a:solidFill>
              </a:rPr>
              <a:t>Relational Operator Replacement</a:t>
            </a:r>
          </a:p>
          <a:p>
            <a:pPr algn="ctr"/>
            <a:r>
              <a:rPr lang="en-US" sz="2000" dirty="0" smtClean="0">
                <a:solidFill>
                  <a:srgbClr val="FF0000"/>
                </a:solidFill>
              </a:rPr>
              <a:t>Change ne to </a:t>
            </a:r>
            <a:r>
              <a:rPr lang="en-US" sz="2000" dirty="0" err="1" smtClean="0">
                <a:solidFill>
                  <a:srgbClr val="FF0000"/>
                </a:solidFill>
              </a:rPr>
              <a:t>sgt</a:t>
            </a:r>
            <a:endParaRPr lang="en-US" sz="2000" dirty="0" smtClean="0">
              <a:solidFill>
                <a:srgbClr val="FF0000"/>
              </a:solidFill>
            </a:endParaRPr>
          </a:p>
        </p:txBody>
      </p:sp>
      <p:cxnSp>
        <p:nvCxnSpPr>
          <p:cNvPr id="8" name="Straight Arrow Connector 7"/>
          <p:cNvCxnSpPr>
            <a:stCxn id="7" idx="1"/>
            <a:endCxn id="9" idx="3"/>
          </p:cNvCxnSpPr>
          <p:nvPr/>
        </p:nvCxnSpPr>
        <p:spPr>
          <a:xfrm flipH="1">
            <a:off x="2003136" y="4288265"/>
            <a:ext cx="2913701" cy="7432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86234" y="4879188"/>
            <a:ext cx="516902" cy="304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430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IR Mutants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15</a:t>
            </a:fld>
            <a:endParaRPr lang="en-US"/>
          </a:p>
        </p:txBody>
      </p:sp>
      <p:sp>
        <p:nvSpPr>
          <p:cNvPr id="5" name="TextBox 4"/>
          <p:cNvSpPr txBox="1"/>
          <p:nvPr/>
        </p:nvSpPr>
        <p:spPr>
          <a:xfrm>
            <a:off x="0" y="1690689"/>
            <a:ext cx="6659418" cy="2308324"/>
          </a:xfrm>
          <a:prstGeom prst="rect">
            <a:avLst/>
          </a:prstGeom>
          <a:noFill/>
        </p:spPr>
        <p:txBody>
          <a:bodyPr wrap="square" rtlCol="0">
            <a:spAutoFit/>
          </a:bodyPr>
          <a:lstStyle/>
          <a:p>
            <a:r>
              <a:rPr lang="en-US" dirty="0" smtClean="0">
                <a:latin typeface="Consolas" panose="020B0609020204030204" pitchFamily="49" charset="0"/>
              </a:rPr>
              <a:t>...</a:t>
            </a:r>
          </a:p>
          <a:p>
            <a:r>
              <a:rPr lang="en-US" dirty="0" smtClean="0">
                <a:latin typeface="Consolas" panose="020B0609020204030204" pitchFamily="49" charset="0"/>
              </a:rPr>
              <a:t>change = </a:t>
            </a:r>
            <a:r>
              <a:rPr lang="en-US" dirty="0" err="1" smtClean="0">
                <a:latin typeface="Consolas" panose="020B0609020204030204" pitchFamily="49" charset="0"/>
              </a:rPr>
              <a:t>mode_compile</a:t>
            </a:r>
            <a:r>
              <a:rPr lang="en-US" dirty="0" smtClean="0">
                <a:latin typeface="Consolas" panose="020B0609020204030204" pitchFamily="49" charset="0"/>
              </a:rPr>
              <a:t>(mode)</a:t>
            </a:r>
          </a:p>
          <a:p>
            <a:r>
              <a:rPr lang="en-US" b="1" dirty="0" smtClean="0">
                <a:solidFill>
                  <a:schemeClr val="accent1"/>
                </a:solidFill>
                <a:latin typeface="Consolas" panose="020B0609020204030204" pitchFamily="49" charset="0"/>
              </a:rPr>
              <a:t>if</a:t>
            </a:r>
            <a:r>
              <a:rPr lang="en-US" dirty="0" smtClean="0">
                <a:solidFill>
                  <a:schemeClr val="accent1"/>
                </a:solidFill>
                <a:latin typeface="Consolas" panose="020B0609020204030204" pitchFamily="49" charset="0"/>
              </a:rPr>
              <a:t> </a:t>
            </a:r>
            <a:r>
              <a:rPr lang="en-US" dirty="0" smtClean="0">
                <a:latin typeface="Consolas" panose="020B0609020204030204" pitchFamily="49" charset="0"/>
              </a:rPr>
              <a:t>(!change) {</a:t>
            </a:r>
          </a:p>
          <a:p>
            <a:r>
              <a:rPr lang="en-US" dirty="0" smtClean="0">
                <a:latin typeface="Consolas" panose="020B0609020204030204" pitchFamily="49" charset="0"/>
              </a:rPr>
              <a:t>    error(0, 0 _(</a:t>
            </a:r>
            <a:r>
              <a:rPr lang="en-US" b="1" dirty="0" smtClean="0">
                <a:solidFill>
                  <a:schemeClr val="accent6"/>
                </a:solidFill>
                <a:latin typeface="Consolas" panose="020B0609020204030204" pitchFamily="49" charset="0"/>
              </a:rPr>
              <a:t>“invalid mode: %s”</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quote(mode));</a:t>
            </a:r>
          </a:p>
          <a:p>
            <a:r>
              <a:rPr lang="en-US" dirty="0" smtClean="0">
                <a:latin typeface="Consolas" panose="020B0609020204030204" pitchFamily="49" charset="0"/>
              </a:rPr>
              <a:t>    usage(EXIT_FAILURE);</a:t>
            </a:r>
          </a:p>
          <a:p>
            <a:r>
              <a:rPr lang="en-US" dirty="0" smtClean="0">
                <a:latin typeface="Consolas" panose="020B0609020204030204" pitchFamily="49" charset="0"/>
              </a:rPr>
              <a:t>}</a:t>
            </a:r>
          </a:p>
          <a:p>
            <a:r>
              <a:rPr lang="en-US" dirty="0" smtClean="0">
                <a:latin typeface="Consolas" panose="020B0609020204030204" pitchFamily="49" charset="0"/>
              </a:rPr>
              <a:t>...</a:t>
            </a:r>
            <a:endParaRPr lang="en-US" dirty="0">
              <a:latin typeface="Consolas" panose="020B0609020204030204" pitchFamily="49" charset="0"/>
            </a:endParaRPr>
          </a:p>
        </p:txBody>
      </p:sp>
      <p:sp>
        <p:nvSpPr>
          <p:cNvPr id="6" name="TextBox 5"/>
          <p:cNvSpPr txBox="1"/>
          <p:nvPr/>
        </p:nvSpPr>
        <p:spPr>
          <a:xfrm>
            <a:off x="0" y="4577517"/>
            <a:ext cx="8928100" cy="1200329"/>
          </a:xfrm>
          <a:prstGeom prst="rect">
            <a:avLst/>
          </a:prstGeom>
          <a:noFill/>
        </p:spPr>
        <p:txBody>
          <a:bodyPr wrap="square" rtlCol="0">
            <a:spAutoFit/>
          </a:bodyPr>
          <a:lstStyle/>
          <a:p>
            <a:r>
              <a:rPr lang="en-US" dirty="0" smtClean="0">
                <a:latin typeface="Consolas" panose="020B0609020204030204" pitchFamily="49" charset="0"/>
              </a:rPr>
              <a:t>...</a:t>
            </a:r>
          </a:p>
          <a:p>
            <a:r>
              <a:rPr lang="fr-FR" dirty="0" smtClean="0">
                <a:latin typeface="Consolas" panose="020B0609020204030204" pitchFamily="49" charset="0"/>
              </a:rPr>
              <a:t>%136 = </a:t>
            </a:r>
            <a:r>
              <a:rPr lang="fr-FR" b="1" dirty="0" err="1" smtClean="0">
                <a:solidFill>
                  <a:schemeClr val="accent1"/>
                </a:solidFill>
                <a:latin typeface="Consolas" panose="020B0609020204030204" pitchFamily="49" charset="0"/>
              </a:rPr>
              <a:t>icmp</a:t>
            </a:r>
            <a:r>
              <a:rPr lang="fr-FR" dirty="0" smtClean="0">
                <a:latin typeface="Consolas" panose="020B0609020204030204" pitchFamily="49" charset="0"/>
              </a:rPr>
              <a:t> </a:t>
            </a:r>
            <a:r>
              <a:rPr lang="fr-FR" b="1" dirty="0" err="1">
                <a:solidFill>
                  <a:srgbClr val="FF0000"/>
                </a:solidFill>
                <a:latin typeface="Consolas" panose="020B0609020204030204" pitchFamily="49" charset="0"/>
              </a:rPr>
              <a:t>u</a:t>
            </a:r>
            <a:r>
              <a:rPr lang="fr-FR" b="1" dirty="0" err="1" smtClean="0">
                <a:solidFill>
                  <a:srgbClr val="FF0000"/>
                </a:solidFill>
                <a:latin typeface="Consolas" panose="020B0609020204030204" pitchFamily="49" charset="0"/>
              </a:rPr>
              <a:t>gt</a:t>
            </a:r>
            <a:r>
              <a:rPr lang="fr-FR" dirty="0" smtClean="0">
                <a:latin typeface="Consolas" panose="020B0609020204030204" pitchFamily="49" charset="0"/>
              </a:rPr>
              <a:t> %struct.mc* %135, </a:t>
            </a:r>
            <a:r>
              <a:rPr lang="fr-FR" dirty="0" err="1" smtClean="0">
                <a:latin typeface="Consolas" panose="020B0609020204030204" pitchFamily="49" charset="0"/>
              </a:rPr>
              <a:t>null</a:t>
            </a:r>
            <a:endParaRPr lang="fr-FR" dirty="0" smtClean="0">
              <a:latin typeface="Consolas" panose="020B0609020204030204" pitchFamily="49" charset="0"/>
            </a:endParaRPr>
          </a:p>
          <a:p>
            <a:r>
              <a:rPr lang="it-IT" b="1" dirty="0" smtClean="0">
                <a:solidFill>
                  <a:schemeClr val="accent1"/>
                </a:solidFill>
                <a:latin typeface="Consolas" panose="020B0609020204030204" pitchFamily="49" charset="0"/>
              </a:rPr>
              <a:t>br</a:t>
            </a:r>
            <a:r>
              <a:rPr lang="it-IT" dirty="0" smtClean="0">
                <a:latin typeface="Consolas" panose="020B0609020204030204" pitchFamily="49" charset="0"/>
              </a:rPr>
              <a:t> </a:t>
            </a:r>
            <a:r>
              <a:rPr lang="it-IT" dirty="0">
                <a:latin typeface="Consolas" panose="020B0609020204030204" pitchFamily="49" charset="0"/>
              </a:rPr>
              <a:t>i1 %136, label %141, label %137</a:t>
            </a:r>
          </a:p>
          <a:p>
            <a:r>
              <a:rPr lang="en-US" dirty="0" smtClean="0">
                <a:latin typeface="Consolas" panose="020B0609020204030204" pitchFamily="49" charset="0"/>
              </a:rPr>
              <a:t>...</a:t>
            </a:r>
            <a:endParaRPr lang="en-US" dirty="0">
              <a:latin typeface="Consolas" panose="020B0609020204030204" pitchFamily="49" charset="0"/>
            </a:endParaRPr>
          </a:p>
        </p:txBody>
      </p:sp>
      <p:sp>
        <p:nvSpPr>
          <p:cNvPr id="7" name="TextBox 6"/>
          <p:cNvSpPr txBox="1"/>
          <p:nvPr/>
        </p:nvSpPr>
        <p:spPr>
          <a:xfrm>
            <a:off x="4916837" y="3934322"/>
            <a:ext cx="3877337" cy="707886"/>
          </a:xfrm>
          <a:prstGeom prst="rect">
            <a:avLst/>
          </a:prstGeom>
          <a:noFill/>
        </p:spPr>
        <p:txBody>
          <a:bodyPr wrap="square" rtlCol="0">
            <a:spAutoFit/>
          </a:bodyPr>
          <a:lstStyle/>
          <a:p>
            <a:pPr algn="ctr"/>
            <a:r>
              <a:rPr lang="en-US" sz="2000" dirty="0" smtClean="0">
                <a:solidFill>
                  <a:srgbClr val="FF0000"/>
                </a:solidFill>
              </a:rPr>
              <a:t>Relational Operator Replacement</a:t>
            </a:r>
          </a:p>
          <a:p>
            <a:pPr algn="ctr"/>
            <a:r>
              <a:rPr lang="en-US" sz="2000" dirty="0" smtClean="0">
                <a:solidFill>
                  <a:srgbClr val="FF0000"/>
                </a:solidFill>
              </a:rPr>
              <a:t>Change ne to </a:t>
            </a:r>
            <a:r>
              <a:rPr lang="en-US" sz="2000" dirty="0" err="1" smtClean="0">
                <a:solidFill>
                  <a:srgbClr val="FF0000"/>
                </a:solidFill>
              </a:rPr>
              <a:t>ugt</a:t>
            </a:r>
            <a:endParaRPr lang="en-US" sz="2000" dirty="0" smtClean="0">
              <a:solidFill>
                <a:srgbClr val="FF0000"/>
              </a:solidFill>
            </a:endParaRPr>
          </a:p>
        </p:txBody>
      </p:sp>
      <p:cxnSp>
        <p:nvCxnSpPr>
          <p:cNvPr id="8" name="Straight Arrow Connector 7"/>
          <p:cNvCxnSpPr>
            <a:stCxn id="7" idx="1"/>
            <a:endCxn id="9" idx="3"/>
          </p:cNvCxnSpPr>
          <p:nvPr/>
        </p:nvCxnSpPr>
        <p:spPr>
          <a:xfrm flipH="1">
            <a:off x="2003136" y="4288265"/>
            <a:ext cx="2913701" cy="7432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86234" y="4879188"/>
            <a:ext cx="516902" cy="304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482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IR Mutants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16</a:t>
            </a:fld>
            <a:endParaRPr lang="en-US"/>
          </a:p>
        </p:txBody>
      </p:sp>
      <p:sp>
        <p:nvSpPr>
          <p:cNvPr id="5" name="TextBox 4"/>
          <p:cNvSpPr txBox="1"/>
          <p:nvPr/>
        </p:nvSpPr>
        <p:spPr>
          <a:xfrm>
            <a:off x="0" y="1690689"/>
            <a:ext cx="6659418" cy="2308324"/>
          </a:xfrm>
          <a:prstGeom prst="rect">
            <a:avLst/>
          </a:prstGeom>
          <a:noFill/>
        </p:spPr>
        <p:txBody>
          <a:bodyPr wrap="square" rtlCol="0">
            <a:spAutoFit/>
          </a:bodyPr>
          <a:lstStyle/>
          <a:p>
            <a:r>
              <a:rPr lang="en-US" dirty="0" smtClean="0">
                <a:latin typeface="Consolas" panose="020B0609020204030204" pitchFamily="49" charset="0"/>
              </a:rPr>
              <a:t>...</a:t>
            </a:r>
          </a:p>
          <a:p>
            <a:r>
              <a:rPr lang="en-US" dirty="0" smtClean="0">
                <a:latin typeface="Consolas" panose="020B0609020204030204" pitchFamily="49" charset="0"/>
              </a:rPr>
              <a:t>change = </a:t>
            </a:r>
            <a:r>
              <a:rPr lang="en-US" dirty="0" err="1" smtClean="0">
                <a:latin typeface="Consolas" panose="020B0609020204030204" pitchFamily="49" charset="0"/>
              </a:rPr>
              <a:t>mode_compile</a:t>
            </a:r>
            <a:r>
              <a:rPr lang="en-US" dirty="0" smtClean="0">
                <a:latin typeface="Consolas" panose="020B0609020204030204" pitchFamily="49" charset="0"/>
              </a:rPr>
              <a:t>(mode)</a:t>
            </a:r>
          </a:p>
          <a:p>
            <a:r>
              <a:rPr lang="en-US" b="1" dirty="0" smtClean="0">
                <a:solidFill>
                  <a:schemeClr val="accent1"/>
                </a:solidFill>
                <a:latin typeface="Consolas" panose="020B0609020204030204" pitchFamily="49" charset="0"/>
              </a:rPr>
              <a:t>if</a:t>
            </a:r>
            <a:r>
              <a:rPr lang="en-US" dirty="0" smtClean="0">
                <a:solidFill>
                  <a:schemeClr val="accent1"/>
                </a:solidFill>
                <a:latin typeface="Consolas" panose="020B0609020204030204" pitchFamily="49" charset="0"/>
              </a:rPr>
              <a:t> </a:t>
            </a:r>
            <a:r>
              <a:rPr lang="en-US" dirty="0" smtClean="0">
                <a:latin typeface="Consolas" panose="020B0609020204030204" pitchFamily="49" charset="0"/>
              </a:rPr>
              <a:t>(!change) {</a:t>
            </a:r>
          </a:p>
          <a:p>
            <a:r>
              <a:rPr lang="en-US" dirty="0" smtClean="0">
                <a:latin typeface="Consolas" panose="020B0609020204030204" pitchFamily="49" charset="0"/>
              </a:rPr>
              <a:t>    error(0, 0 _(</a:t>
            </a:r>
            <a:r>
              <a:rPr lang="en-US" b="1" dirty="0" smtClean="0">
                <a:solidFill>
                  <a:schemeClr val="accent6"/>
                </a:solidFill>
                <a:latin typeface="Consolas" panose="020B0609020204030204" pitchFamily="49" charset="0"/>
              </a:rPr>
              <a:t>“invalid mode: %s”</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quote(mode));</a:t>
            </a:r>
          </a:p>
          <a:p>
            <a:r>
              <a:rPr lang="en-US" dirty="0" smtClean="0">
                <a:latin typeface="Consolas" panose="020B0609020204030204" pitchFamily="49" charset="0"/>
              </a:rPr>
              <a:t>    usage(EXIT_FAILURE);</a:t>
            </a:r>
          </a:p>
          <a:p>
            <a:r>
              <a:rPr lang="en-US" dirty="0" smtClean="0">
                <a:latin typeface="Consolas" panose="020B0609020204030204" pitchFamily="49" charset="0"/>
              </a:rPr>
              <a:t>}</a:t>
            </a:r>
          </a:p>
          <a:p>
            <a:r>
              <a:rPr lang="en-US" dirty="0" smtClean="0">
                <a:latin typeface="Consolas" panose="020B0609020204030204" pitchFamily="49" charset="0"/>
              </a:rPr>
              <a:t>...</a:t>
            </a:r>
            <a:endParaRPr lang="en-US" dirty="0">
              <a:latin typeface="Consolas" panose="020B0609020204030204" pitchFamily="49" charset="0"/>
            </a:endParaRPr>
          </a:p>
        </p:txBody>
      </p:sp>
      <p:sp>
        <p:nvSpPr>
          <p:cNvPr id="6" name="TextBox 5"/>
          <p:cNvSpPr txBox="1"/>
          <p:nvPr/>
        </p:nvSpPr>
        <p:spPr>
          <a:xfrm>
            <a:off x="0" y="4577517"/>
            <a:ext cx="8928100" cy="1200329"/>
          </a:xfrm>
          <a:prstGeom prst="rect">
            <a:avLst/>
          </a:prstGeom>
          <a:noFill/>
        </p:spPr>
        <p:txBody>
          <a:bodyPr wrap="square" rtlCol="0">
            <a:spAutoFit/>
          </a:bodyPr>
          <a:lstStyle/>
          <a:p>
            <a:r>
              <a:rPr lang="en-US" dirty="0" smtClean="0">
                <a:latin typeface="Consolas" panose="020B0609020204030204" pitchFamily="49" charset="0"/>
              </a:rPr>
              <a:t>...</a:t>
            </a:r>
          </a:p>
          <a:p>
            <a:r>
              <a:rPr lang="fr-FR" dirty="0" smtClean="0">
                <a:latin typeface="Consolas" panose="020B0609020204030204" pitchFamily="49" charset="0"/>
              </a:rPr>
              <a:t>%136 = </a:t>
            </a:r>
            <a:r>
              <a:rPr lang="fr-FR" b="1" dirty="0" err="1" smtClean="0">
                <a:solidFill>
                  <a:schemeClr val="accent1"/>
                </a:solidFill>
                <a:latin typeface="Consolas" panose="020B0609020204030204" pitchFamily="49" charset="0"/>
              </a:rPr>
              <a:t>icmp</a:t>
            </a:r>
            <a:r>
              <a:rPr lang="fr-FR" dirty="0" smtClean="0">
                <a:latin typeface="Consolas" panose="020B0609020204030204" pitchFamily="49" charset="0"/>
              </a:rPr>
              <a:t> </a:t>
            </a:r>
            <a:r>
              <a:rPr lang="fr-FR" b="1" dirty="0" err="1">
                <a:solidFill>
                  <a:srgbClr val="FF0000"/>
                </a:solidFill>
                <a:latin typeface="Consolas" panose="020B0609020204030204" pitchFamily="49" charset="0"/>
              </a:rPr>
              <a:t>u</a:t>
            </a:r>
            <a:r>
              <a:rPr lang="fr-FR" b="1" dirty="0" err="1" smtClean="0">
                <a:solidFill>
                  <a:srgbClr val="FF0000"/>
                </a:solidFill>
                <a:latin typeface="Consolas" panose="020B0609020204030204" pitchFamily="49" charset="0"/>
              </a:rPr>
              <a:t>gt</a:t>
            </a:r>
            <a:r>
              <a:rPr lang="fr-FR" dirty="0" smtClean="0">
                <a:latin typeface="Consolas" panose="020B0609020204030204" pitchFamily="49" charset="0"/>
              </a:rPr>
              <a:t> %struct.mc* %135, </a:t>
            </a:r>
            <a:r>
              <a:rPr lang="fr-FR" dirty="0" err="1" smtClean="0">
                <a:latin typeface="Consolas" panose="020B0609020204030204" pitchFamily="49" charset="0"/>
              </a:rPr>
              <a:t>null</a:t>
            </a:r>
            <a:endParaRPr lang="fr-FR" dirty="0" smtClean="0">
              <a:latin typeface="Consolas" panose="020B0609020204030204" pitchFamily="49" charset="0"/>
            </a:endParaRPr>
          </a:p>
          <a:p>
            <a:r>
              <a:rPr lang="it-IT" b="1" dirty="0" smtClean="0">
                <a:solidFill>
                  <a:schemeClr val="accent1"/>
                </a:solidFill>
                <a:latin typeface="Consolas" panose="020B0609020204030204" pitchFamily="49" charset="0"/>
              </a:rPr>
              <a:t>br</a:t>
            </a:r>
            <a:r>
              <a:rPr lang="it-IT" dirty="0" smtClean="0">
                <a:latin typeface="Consolas" panose="020B0609020204030204" pitchFamily="49" charset="0"/>
              </a:rPr>
              <a:t> </a:t>
            </a:r>
            <a:r>
              <a:rPr lang="it-IT" dirty="0">
                <a:latin typeface="Consolas" panose="020B0609020204030204" pitchFamily="49" charset="0"/>
              </a:rPr>
              <a:t>i1 %136, label %141, label %137</a:t>
            </a:r>
          </a:p>
          <a:p>
            <a:r>
              <a:rPr lang="en-US" dirty="0" smtClean="0">
                <a:latin typeface="Consolas" panose="020B0609020204030204" pitchFamily="49" charset="0"/>
              </a:rPr>
              <a:t>...</a:t>
            </a:r>
            <a:endParaRPr lang="en-US" dirty="0">
              <a:latin typeface="Consolas" panose="020B0609020204030204" pitchFamily="49" charset="0"/>
            </a:endParaRPr>
          </a:p>
        </p:txBody>
      </p:sp>
      <p:sp>
        <p:nvSpPr>
          <p:cNvPr id="7" name="TextBox 6"/>
          <p:cNvSpPr txBox="1"/>
          <p:nvPr/>
        </p:nvSpPr>
        <p:spPr>
          <a:xfrm>
            <a:off x="4916837" y="3934322"/>
            <a:ext cx="3877337" cy="1323439"/>
          </a:xfrm>
          <a:prstGeom prst="rect">
            <a:avLst/>
          </a:prstGeom>
          <a:noFill/>
        </p:spPr>
        <p:txBody>
          <a:bodyPr wrap="square" rtlCol="0">
            <a:spAutoFit/>
          </a:bodyPr>
          <a:lstStyle/>
          <a:p>
            <a:pPr algn="ctr"/>
            <a:r>
              <a:rPr lang="en-US" sz="2000" dirty="0" smtClean="0">
                <a:solidFill>
                  <a:srgbClr val="FF0000"/>
                </a:solidFill>
              </a:rPr>
              <a:t>Relational Operator Replacement</a:t>
            </a:r>
          </a:p>
          <a:p>
            <a:pPr algn="ctr"/>
            <a:r>
              <a:rPr lang="en-US" sz="2000" dirty="0" smtClean="0">
                <a:solidFill>
                  <a:srgbClr val="FF0000"/>
                </a:solidFill>
              </a:rPr>
              <a:t>Change ne to </a:t>
            </a:r>
            <a:r>
              <a:rPr lang="en-US" sz="2000" dirty="0" err="1" smtClean="0">
                <a:solidFill>
                  <a:srgbClr val="FF0000"/>
                </a:solidFill>
              </a:rPr>
              <a:t>ugt</a:t>
            </a:r>
            <a:endParaRPr lang="en-US" sz="2000" dirty="0" smtClean="0">
              <a:solidFill>
                <a:srgbClr val="FF0000"/>
              </a:solidFill>
            </a:endParaRPr>
          </a:p>
          <a:p>
            <a:pPr algn="ctr"/>
            <a:endParaRPr lang="en-US" sz="2000" dirty="0">
              <a:solidFill>
                <a:srgbClr val="FF0000"/>
              </a:solidFill>
            </a:endParaRPr>
          </a:p>
          <a:p>
            <a:pPr algn="ctr"/>
            <a:r>
              <a:rPr lang="en-US" sz="2000" dirty="0">
                <a:solidFill>
                  <a:srgbClr val="FF0000"/>
                </a:solidFill>
              </a:rPr>
              <a:t>Nine possible </a:t>
            </a:r>
            <a:r>
              <a:rPr lang="en-US" sz="2000" dirty="0" smtClean="0">
                <a:solidFill>
                  <a:srgbClr val="FF0000"/>
                </a:solidFill>
              </a:rPr>
              <a:t>mutants</a:t>
            </a:r>
            <a:endParaRPr lang="en-US" sz="2000" dirty="0">
              <a:solidFill>
                <a:srgbClr val="FF0000"/>
              </a:solidFill>
            </a:endParaRPr>
          </a:p>
        </p:txBody>
      </p:sp>
      <p:cxnSp>
        <p:nvCxnSpPr>
          <p:cNvPr id="8" name="Straight Arrow Connector 7"/>
          <p:cNvCxnSpPr>
            <a:stCxn id="7" idx="1"/>
            <a:endCxn id="9" idx="3"/>
          </p:cNvCxnSpPr>
          <p:nvPr/>
        </p:nvCxnSpPr>
        <p:spPr>
          <a:xfrm flipH="1">
            <a:off x="2003136" y="4288265"/>
            <a:ext cx="2913701" cy="7432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86234" y="4879188"/>
            <a:ext cx="516902" cy="304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054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SRC Mutants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17</a:t>
            </a:fld>
            <a:endParaRPr lang="en-US"/>
          </a:p>
        </p:txBody>
      </p:sp>
      <p:sp>
        <p:nvSpPr>
          <p:cNvPr id="5" name="TextBox 4"/>
          <p:cNvSpPr txBox="1"/>
          <p:nvPr/>
        </p:nvSpPr>
        <p:spPr>
          <a:xfrm>
            <a:off x="-1" y="1690689"/>
            <a:ext cx="8331201" cy="2308324"/>
          </a:xfrm>
          <a:prstGeom prst="rect">
            <a:avLst/>
          </a:prstGeom>
          <a:noFill/>
        </p:spPr>
        <p:txBody>
          <a:bodyPr wrap="square" rtlCol="0">
            <a:spAutoFit/>
          </a:bodyPr>
          <a:lstStyle/>
          <a:p>
            <a:r>
              <a:rPr lang="en-US" b="1" dirty="0" smtClean="0">
                <a:solidFill>
                  <a:schemeClr val="accent1"/>
                </a:solidFill>
                <a:latin typeface="Consolas" panose="020B0609020204030204" pitchFamily="49" charset="0"/>
              </a:rPr>
              <a:t>static bool</a:t>
            </a:r>
          </a:p>
          <a:p>
            <a:r>
              <a:rPr lang="en-US" dirty="0" err="1" smtClean="0">
                <a:latin typeface="Consolas" panose="020B0609020204030204" pitchFamily="49" charset="0"/>
              </a:rPr>
              <a:t>mode_changed</a:t>
            </a:r>
            <a:r>
              <a:rPr lang="en-US" dirty="0" smtClean="0">
                <a:latin typeface="Consolas" panose="020B0609020204030204" pitchFamily="49" charset="0"/>
              </a:rPr>
              <a:t>(</a:t>
            </a:r>
            <a:r>
              <a:rPr lang="en-US" b="1" dirty="0" smtClean="0">
                <a:solidFill>
                  <a:schemeClr val="accent1"/>
                </a:solidFill>
                <a:latin typeface="Consolas" panose="020B0609020204030204" pitchFamily="49" charset="0"/>
              </a:rPr>
              <a:t>char </a:t>
            </a:r>
            <a:r>
              <a:rPr lang="fr-FR" b="1" dirty="0" err="1">
                <a:solidFill>
                  <a:schemeClr val="accent1"/>
                </a:solidFill>
                <a:latin typeface="Consolas" panose="020B0609020204030204" pitchFamily="49" charset="0"/>
              </a:rPr>
              <a:t>const</a:t>
            </a:r>
            <a:r>
              <a:rPr lang="fr-FR" dirty="0">
                <a:latin typeface="Consolas" panose="020B0609020204030204" pitchFamily="49" charset="0"/>
              </a:rPr>
              <a:t> *file, </a:t>
            </a:r>
            <a:r>
              <a:rPr lang="fr-FR" dirty="0" err="1">
                <a:latin typeface="Consolas" panose="020B0609020204030204" pitchFamily="49" charset="0"/>
              </a:rPr>
              <a:t>mode_t</a:t>
            </a:r>
            <a:r>
              <a:rPr lang="fr-FR" dirty="0">
                <a:latin typeface="Consolas" panose="020B0609020204030204" pitchFamily="49" charset="0"/>
              </a:rPr>
              <a:t> </a:t>
            </a:r>
            <a:r>
              <a:rPr lang="fr-FR" dirty="0" err="1">
                <a:latin typeface="Consolas" panose="020B0609020204030204" pitchFamily="49" charset="0"/>
              </a:rPr>
              <a:t>old_mode</a:t>
            </a:r>
            <a:r>
              <a:rPr lang="fr-FR" dirty="0">
                <a:latin typeface="Consolas" panose="020B0609020204030204" pitchFamily="49" charset="0"/>
              </a:rPr>
              <a:t>, </a:t>
            </a:r>
            <a:r>
              <a:rPr lang="fr-FR" dirty="0" err="1" smtClean="0">
                <a:latin typeface="Consolas" panose="020B0609020204030204" pitchFamily="49" charset="0"/>
              </a:rPr>
              <a:t>mode_t</a:t>
            </a:r>
            <a:r>
              <a:rPr lang="fr-FR" dirty="0">
                <a:latin typeface="Consolas" panose="020B0609020204030204" pitchFamily="49" charset="0"/>
              </a:rPr>
              <a:t> </a:t>
            </a:r>
            <a:r>
              <a:rPr lang="fr-FR" dirty="0" err="1" smtClean="0">
                <a:latin typeface="Consolas" panose="020B0609020204030204" pitchFamily="49" charset="0"/>
              </a:rPr>
              <a:t>new_mode</a:t>
            </a:r>
            <a:r>
              <a:rPr lang="fr-FR" dirty="0" smtClean="0">
                <a:latin typeface="Consolas" panose="020B0609020204030204" pitchFamily="49" charset="0"/>
              </a:rPr>
              <a:t>) {</a:t>
            </a:r>
          </a:p>
          <a:p>
            <a:r>
              <a:rPr lang="fr-FR" dirty="0" smtClean="0">
                <a:latin typeface="Consolas" panose="020B0609020204030204" pitchFamily="49" charset="0"/>
              </a:rPr>
              <a:t>    </a:t>
            </a:r>
            <a:r>
              <a:rPr lang="fr-FR" b="1" dirty="0" smtClean="0">
                <a:solidFill>
                  <a:schemeClr val="accent1"/>
                </a:solidFill>
                <a:latin typeface="Consolas" panose="020B0609020204030204" pitchFamily="49" charset="0"/>
              </a:rPr>
              <a:t>if</a:t>
            </a:r>
            <a:r>
              <a:rPr lang="fr-FR" dirty="0" smtClean="0">
                <a:latin typeface="Consolas" panose="020B0609020204030204" pitchFamily="49" charset="0"/>
              </a:rPr>
              <a:t> (</a:t>
            </a:r>
            <a:r>
              <a:rPr lang="en-US" dirty="0" err="1">
                <a:latin typeface="Consolas" panose="020B0609020204030204" pitchFamily="49" charset="0"/>
              </a:rPr>
              <a:t>new_mode</a:t>
            </a:r>
            <a:r>
              <a:rPr lang="en-US" dirty="0">
                <a:latin typeface="Consolas" panose="020B0609020204030204" pitchFamily="49" charset="0"/>
              </a:rPr>
              <a:t> &amp; </a:t>
            </a:r>
            <a:r>
              <a:rPr lang="en-US" dirty="0" smtClean="0">
                <a:latin typeface="Consolas" panose="020B0609020204030204" pitchFamily="49" charset="0"/>
              </a:rPr>
              <a:t>(</a:t>
            </a:r>
            <a:r>
              <a:rPr lang="en-US" dirty="0">
                <a:latin typeface="Consolas" panose="020B0609020204030204" pitchFamily="49" charset="0"/>
              </a:rPr>
              <a:t>04000</a:t>
            </a:r>
            <a:r>
              <a:rPr lang="en-US" dirty="0" smtClean="0">
                <a:latin typeface="Consolas" panose="020B0609020204030204" pitchFamily="49" charset="0"/>
              </a:rPr>
              <a:t>|02000|01000</a:t>
            </a:r>
            <a:r>
              <a:rPr lang="en-US" dirty="0">
                <a:latin typeface="Consolas" panose="020B0609020204030204" pitchFamily="49" charset="0"/>
              </a:rPr>
              <a:t>)) </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a:t>
            </a:r>
          </a:p>
          <a:p>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a:t>
            </a:r>
            <a:endParaRPr lang="fr-FR" dirty="0" smtClean="0">
              <a:latin typeface="Consolas" panose="020B0609020204030204" pitchFamily="49" charset="0"/>
            </a:endParaRPr>
          </a:p>
          <a:p>
            <a:r>
              <a:rPr lang="fr-FR" dirty="0" smtClean="0">
                <a:latin typeface="Consolas" panose="020B0609020204030204" pitchFamily="49" charset="0"/>
              </a:rPr>
              <a:t>}</a:t>
            </a:r>
            <a:endParaRPr lang="en-US" dirty="0">
              <a:latin typeface="Consolas" panose="020B0609020204030204" pitchFamily="49" charset="0"/>
            </a:endParaRPr>
          </a:p>
        </p:txBody>
      </p:sp>
    </p:spTree>
    <p:extLst>
      <p:ext uri="{BB962C8B-B14F-4D97-AF65-F5344CB8AC3E}">
        <p14:creationId xmlns:p14="http://schemas.microsoft.com/office/powerpoint/2010/main" val="44383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SRC Mutants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18</a:t>
            </a:fld>
            <a:endParaRPr lang="en-US"/>
          </a:p>
        </p:txBody>
      </p:sp>
      <p:sp>
        <p:nvSpPr>
          <p:cNvPr id="5" name="TextBox 4"/>
          <p:cNvSpPr txBox="1"/>
          <p:nvPr/>
        </p:nvSpPr>
        <p:spPr>
          <a:xfrm>
            <a:off x="-1" y="1690689"/>
            <a:ext cx="8331201" cy="2308324"/>
          </a:xfrm>
          <a:prstGeom prst="rect">
            <a:avLst/>
          </a:prstGeom>
          <a:noFill/>
        </p:spPr>
        <p:txBody>
          <a:bodyPr wrap="square" rtlCol="0">
            <a:spAutoFit/>
          </a:bodyPr>
          <a:lstStyle/>
          <a:p>
            <a:r>
              <a:rPr lang="en-US" b="1" dirty="0" smtClean="0">
                <a:solidFill>
                  <a:schemeClr val="accent1"/>
                </a:solidFill>
                <a:latin typeface="Consolas" panose="020B0609020204030204" pitchFamily="49" charset="0"/>
              </a:rPr>
              <a:t>static bool</a:t>
            </a:r>
          </a:p>
          <a:p>
            <a:r>
              <a:rPr lang="en-US" dirty="0" err="1" smtClean="0">
                <a:latin typeface="Consolas" panose="020B0609020204030204" pitchFamily="49" charset="0"/>
              </a:rPr>
              <a:t>mode_changed</a:t>
            </a:r>
            <a:r>
              <a:rPr lang="en-US" dirty="0" smtClean="0">
                <a:latin typeface="Consolas" panose="020B0609020204030204" pitchFamily="49" charset="0"/>
              </a:rPr>
              <a:t>(</a:t>
            </a:r>
            <a:r>
              <a:rPr lang="en-US" b="1" dirty="0" smtClean="0">
                <a:solidFill>
                  <a:schemeClr val="accent1"/>
                </a:solidFill>
                <a:latin typeface="Consolas" panose="020B0609020204030204" pitchFamily="49" charset="0"/>
              </a:rPr>
              <a:t>char </a:t>
            </a:r>
            <a:r>
              <a:rPr lang="fr-FR" b="1" dirty="0" err="1">
                <a:solidFill>
                  <a:schemeClr val="accent1"/>
                </a:solidFill>
                <a:latin typeface="Consolas" panose="020B0609020204030204" pitchFamily="49" charset="0"/>
              </a:rPr>
              <a:t>const</a:t>
            </a:r>
            <a:r>
              <a:rPr lang="fr-FR" dirty="0">
                <a:latin typeface="Consolas" panose="020B0609020204030204" pitchFamily="49" charset="0"/>
              </a:rPr>
              <a:t> *file, </a:t>
            </a:r>
            <a:r>
              <a:rPr lang="fr-FR" dirty="0" err="1">
                <a:latin typeface="Consolas" panose="020B0609020204030204" pitchFamily="49" charset="0"/>
              </a:rPr>
              <a:t>mode_t</a:t>
            </a:r>
            <a:r>
              <a:rPr lang="fr-FR" dirty="0">
                <a:latin typeface="Consolas" panose="020B0609020204030204" pitchFamily="49" charset="0"/>
              </a:rPr>
              <a:t> </a:t>
            </a:r>
            <a:r>
              <a:rPr lang="fr-FR" dirty="0" err="1">
                <a:latin typeface="Consolas" panose="020B0609020204030204" pitchFamily="49" charset="0"/>
              </a:rPr>
              <a:t>old_mode</a:t>
            </a:r>
            <a:r>
              <a:rPr lang="fr-FR" dirty="0">
                <a:latin typeface="Consolas" panose="020B0609020204030204" pitchFamily="49" charset="0"/>
              </a:rPr>
              <a:t>, </a:t>
            </a:r>
            <a:r>
              <a:rPr lang="fr-FR" dirty="0" err="1" smtClean="0">
                <a:latin typeface="Consolas" panose="020B0609020204030204" pitchFamily="49" charset="0"/>
              </a:rPr>
              <a:t>mode_t</a:t>
            </a:r>
            <a:r>
              <a:rPr lang="fr-FR" dirty="0">
                <a:latin typeface="Consolas" panose="020B0609020204030204" pitchFamily="49" charset="0"/>
              </a:rPr>
              <a:t> </a:t>
            </a:r>
            <a:r>
              <a:rPr lang="fr-FR" dirty="0" err="1" smtClean="0">
                <a:latin typeface="Consolas" panose="020B0609020204030204" pitchFamily="49" charset="0"/>
              </a:rPr>
              <a:t>new_mode</a:t>
            </a:r>
            <a:r>
              <a:rPr lang="fr-FR" dirty="0" smtClean="0">
                <a:latin typeface="Consolas" panose="020B0609020204030204" pitchFamily="49" charset="0"/>
              </a:rPr>
              <a:t>) {</a:t>
            </a:r>
          </a:p>
          <a:p>
            <a:r>
              <a:rPr lang="fr-FR" dirty="0" smtClean="0">
                <a:latin typeface="Consolas" panose="020B0609020204030204" pitchFamily="49" charset="0"/>
              </a:rPr>
              <a:t>    </a:t>
            </a:r>
            <a:r>
              <a:rPr lang="fr-FR" b="1" dirty="0" smtClean="0">
                <a:solidFill>
                  <a:schemeClr val="accent1"/>
                </a:solidFill>
                <a:latin typeface="Consolas" panose="020B0609020204030204" pitchFamily="49" charset="0"/>
              </a:rPr>
              <a:t>if</a:t>
            </a:r>
            <a:r>
              <a:rPr lang="fr-FR" dirty="0" smtClean="0">
                <a:latin typeface="Consolas" panose="020B0609020204030204" pitchFamily="49" charset="0"/>
              </a:rPr>
              <a:t> (</a:t>
            </a:r>
            <a:r>
              <a:rPr lang="en-US" dirty="0" err="1">
                <a:latin typeface="Consolas" panose="020B0609020204030204" pitchFamily="49" charset="0"/>
              </a:rPr>
              <a:t>new_mode</a:t>
            </a:r>
            <a:r>
              <a:rPr lang="en-US" dirty="0">
                <a:latin typeface="Consolas" panose="020B0609020204030204" pitchFamily="49" charset="0"/>
              </a:rPr>
              <a:t> &amp; </a:t>
            </a:r>
            <a:r>
              <a:rPr lang="en-US" dirty="0" smtClean="0">
                <a:latin typeface="Consolas" panose="020B0609020204030204" pitchFamily="49" charset="0"/>
              </a:rPr>
              <a:t>(04000|02000|01000</a:t>
            </a:r>
            <a:r>
              <a:rPr lang="en-US" dirty="0">
                <a:latin typeface="Consolas" panose="020B0609020204030204" pitchFamily="49" charset="0"/>
              </a:rPr>
              <a:t>)) </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a:t>
            </a:r>
          </a:p>
          <a:p>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a:t>
            </a:r>
            <a:endParaRPr lang="fr-FR" dirty="0" smtClean="0">
              <a:latin typeface="Consolas" panose="020B0609020204030204" pitchFamily="49" charset="0"/>
            </a:endParaRPr>
          </a:p>
          <a:p>
            <a:r>
              <a:rPr lang="fr-FR" dirty="0" smtClean="0">
                <a:latin typeface="Consolas" panose="020B0609020204030204" pitchFamily="49" charset="0"/>
              </a:rPr>
              <a:t>}</a:t>
            </a:r>
            <a:endParaRPr lang="en-US" dirty="0">
              <a:latin typeface="Consolas" panose="020B0609020204030204" pitchFamily="49" charset="0"/>
            </a:endParaRPr>
          </a:p>
        </p:txBody>
      </p:sp>
      <p:sp>
        <p:nvSpPr>
          <p:cNvPr id="6" name="Rectangle 5"/>
          <p:cNvSpPr/>
          <p:nvPr/>
        </p:nvSpPr>
        <p:spPr>
          <a:xfrm>
            <a:off x="2568044" y="2547292"/>
            <a:ext cx="664683" cy="269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45066" y="4366737"/>
            <a:ext cx="4639338" cy="1323439"/>
          </a:xfrm>
          <a:prstGeom prst="rect">
            <a:avLst/>
          </a:prstGeom>
          <a:noFill/>
        </p:spPr>
        <p:txBody>
          <a:bodyPr wrap="square" rtlCol="0">
            <a:spAutoFit/>
          </a:bodyPr>
          <a:lstStyle/>
          <a:p>
            <a:pPr algn="ctr"/>
            <a:r>
              <a:rPr lang="en-US" sz="2000" dirty="0" smtClean="0">
                <a:solidFill>
                  <a:srgbClr val="FF0000"/>
                </a:solidFill>
              </a:rPr>
              <a:t>Integer Constant Replacement</a:t>
            </a:r>
          </a:p>
          <a:p>
            <a:pPr algn="ctr"/>
            <a:r>
              <a:rPr lang="en-US" sz="2000" dirty="0" smtClean="0">
                <a:solidFill>
                  <a:srgbClr val="FF0000"/>
                </a:solidFill>
              </a:rPr>
              <a:t>Change constant to {0, 1, -1, c + 1, c - 1}</a:t>
            </a:r>
          </a:p>
          <a:p>
            <a:pPr algn="ctr"/>
            <a:endParaRPr lang="en-US" sz="2000" dirty="0">
              <a:solidFill>
                <a:srgbClr val="FF0000"/>
              </a:solidFill>
            </a:endParaRPr>
          </a:p>
          <a:p>
            <a:pPr algn="ctr"/>
            <a:r>
              <a:rPr lang="en-US" sz="2000" dirty="0" smtClean="0">
                <a:solidFill>
                  <a:srgbClr val="FF0000"/>
                </a:solidFill>
              </a:rPr>
              <a:t>3 x 5 = 15 possible mutants</a:t>
            </a:r>
          </a:p>
        </p:txBody>
      </p:sp>
      <p:cxnSp>
        <p:nvCxnSpPr>
          <p:cNvPr id="8" name="Straight Arrow Connector 7"/>
          <p:cNvCxnSpPr>
            <a:stCxn id="7" idx="0"/>
            <a:endCxn id="6" idx="2"/>
          </p:cNvCxnSpPr>
          <p:nvPr/>
        </p:nvCxnSpPr>
        <p:spPr>
          <a:xfrm flipH="1" flipV="1">
            <a:off x="2900386" y="2817092"/>
            <a:ext cx="764349" cy="15496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32394" y="2547292"/>
            <a:ext cx="664683" cy="269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96744" y="2547292"/>
            <a:ext cx="664683" cy="269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7" idx="0"/>
            <a:endCxn id="9" idx="2"/>
          </p:cNvCxnSpPr>
          <p:nvPr/>
        </p:nvCxnSpPr>
        <p:spPr>
          <a:xfrm flipV="1">
            <a:off x="3664735" y="2817092"/>
            <a:ext cx="1" cy="15496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a:endCxn id="10" idx="2"/>
          </p:cNvCxnSpPr>
          <p:nvPr/>
        </p:nvCxnSpPr>
        <p:spPr>
          <a:xfrm flipV="1">
            <a:off x="3664735" y="2817092"/>
            <a:ext cx="764351" cy="15496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770582" y="5079832"/>
            <a:ext cx="3788306" cy="699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43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SRC Mutants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19</a:t>
            </a:fld>
            <a:endParaRPr lang="en-US"/>
          </a:p>
        </p:txBody>
      </p:sp>
      <p:sp>
        <p:nvSpPr>
          <p:cNvPr id="5" name="TextBox 4"/>
          <p:cNvSpPr txBox="1"/>
          <p:nvPr/>
        </p:nvSpPr>
        <p:spPr>
          <a:xfrm>
            <a:off x="-1" y="1690689"/>
            <a:ext cx="8331201" cy="2308324"/>
          </a:xfrm>
          <a:prstGeom prst="rect">
            <a:avLst/>
          </a:prstGeom>
          <a:noFill/>
        </p:spPr>
        <p:txBody>
          <a:bodyPr wrap="square" rtlCol="0">
            <a:spAutoFit/>
          </a:bodyPr>
          <a:lstStyle/>
          <a:p>
            <a:r>
              <a:rPr lang="en-US" b="1" dirty="0" smtClean="0">
                <a:solidFill>
                  <a:schemeClr val="accent1"/>
                </a:solidFill>
                <a:latin typeface="Consolas" panose="020B0609020204030204" pitchFamily="49" charset="0"/>
              </a:rPr>
              <a:t>static bool</a:t>
            </a:r>
          </a:p>
          <a:p>
            <a:r>
              <a:rPr lang="en-US" dirty="0" err="1" smtClean="0">
                <a:latin typeface="Consolas" panose="020B0609020204030204" pitchFamily="49" charset="0"/>
              </a:rPr>
              <a:t>mode_changed</a:t>
            </a:r>
            <a:r>
              <a:rPr lang="en-US" dirty="0" smtClean="0">
                <a:latin typeface="Consolas" panose="020B0609020204030204" pitchFamily="49" charset="0"/>
              </a:rPr>
              <a:t>(</a:t>
            </a:r>
            <a:r>
              <a:rPr lang="en-US" b="1" dirty="0" smtClean="0">
                <a:solidFill>
                  <a:schemeClr val="accent1"/>
                </a:solidFill>
                <a:latin typeface="Consolas" panose="020B0609020204030204" pitchFamily="49" charset="0"/>
              </a:rPr>
              <a:t>char </a:t>
            </a:r>
            <a:r>
              <a:rPr lang="fr-FR" b="1" dirty="0" err="1">
                <a:solidFill>
                  <a:schemeClr val="accent1"/>
                </a:solidFill>
                <a:latin typeface="Consolas" panose="020B0609020204030204" pitchFamily="49" charset="0"/>
              </a:rPr>
              <a:t>const</a:t>
            </a:r>
            <a:r>
              <a:rPr lang="fr-FR" dirty="0">
                <a:latin typeface="Consolas" panose="020B0609020204030204" pitchFamily="49" charset="0"/>
              </a:rPr>
              <a:t> *file, </a:t>
            </a:r>
            <a:r>
              <a:rPr lang="fr-FR" dirty="0" err="1">
                <a:latin typeface="Consolas" panose="020B0609020204030204" pitchFamily="49" charset="0"/>
              </a:rPr>
              <a:t>mode_t</a:t>
            </a:r>
            <a:r>
              <a:rPr lang="fr-FR" dirty="0">
                <a:latin typeface="Consolas" panose="020B0609020204030204" pitchFamily="49" charset="0"/>
              </a:rPr>
              <a:t> </a:t>
            </a:r>
            <a:r>
              <a:rPr lang="fr-FR" dirty="0" err="1">
                <a:latin typeface="Consolas" panose="020B0609020204030204" pitchFamily="49" charset="0"/>
              </a:rPr>
              <a:t>old_mode</a:t>
            </a:r>
            <a:r>
              <a:rPr lang="fr-FR" dirty="0">
                <a:latin typeface="Consolas" panose="020B0609020204030204" pitchFamily="49" charset="0"/>
              </a:rPr>
              <a:t>, </a:t>
            </a:r>
            <a:r>
              <a:rPr lang="fr-FR" dirty="0" err="1" smtClean="0">
                <a:latin typeface="Consolas" panose="020B0609020204030204" pitchFamily="49" charset="0"/>
              </a:rPr>
              <a:t>mode_t</a:t>
            </a:r>
            <a:r>
              <a:rPr lang="fr-FR" dirty="0">
                <a:latin typeface="Consolas" panose="020B0609020204030204" pitchFamily="49" charset="0"/>
              </a:rPr>
              <a:t> </a:t>
            </a:r>
            <a:r>
              <a:rPr lang="fr-FR" dirty="0" err="1" smtClean="0">
                <a:latin typeface="Consolas" panose="020B0609020204030204" pitchFamily="49" charset="0"/>
              </a:rPr>
              <a:t>new_mode</a:t>
            </a:r>
            <a:r>
              <a:rPr lang="fr-FR" dirty="0" smtClean="0">
                <a:latin typeface="Consolas" panose="020B0609020204030204" pitchFamily="49" charset="0"/>
              </a:rPr>
              <a:t>) {</a:t>
            </a:r>
          </a:p>
          <a:p>
            <a:r>
              <a:rPr lang="fr-FR" dirty="0" smtClean="0">
                <a:latin typeface="Consolas" panose="020B0609020204030204" pitchFamily="49" charset="0"/>
              </a:rPr>
              <a:t>    </a:t>
            </a:r>
            <a:r>
              <a:rPr lang="fr-FR" b="1" dirty="0" smtClean="0">
                <a:solidFill>
                  <a:schemeClr val="accent1"/>
                </a:solidFill>
                <a:latin typeface="Consolas" panose="020B0609020204030204" pitchFamily="49" charset="0"/>
              </a:rPr>
              <a:t>if</a:t>
            </a:r>
            <a:r>
              <a:rPr lang="fr-FR" dirty="0" smtClean="0">
                <a:latin typeface="Consolas" panose="020B0609020204030204" pitchFamily="49" charset="0"/>
              </a:rPr>
              <a:t> (</a:t>
            </a:r>
            <a:r>
              <a:rPr lang="en-US" dirty="0" err="1">
                <a:latin typeface="Consolas" panose="020B0609020204030204" pitchFamily="49" charset="0"/>
              </a:rPr>
              <a:t>new_mode</a:t>
            </a:r>
            <a:r>
              <a:rPr lang="en-US" dirty="0">
                <a:latin typeface="Consolas" panose="020B0609020204030204" pitchFamily="49" charset="0"/>
              </a:rPr>
              <a:t> &amp; </a:t>
            </a:r>
            <a:r>
              <a:rPr lang="en-US" dirty="0" smtClean="0">
                <a:latin typeface="Consolas" panose="020B0609020204030204" pitchFamily="49" charset="0"/>
              </a:rPr>
              <a:t>(</a:t>
            </a:r>
            <a:r>
              <a:rPr lang="en-US" dirty="0">
                <a:latin typeface="Consolas" panose="020B0609020204030204" pitchFamily="49" charset="0"/>
              </a:rPr>
              <a:t>04000</a:t>
            </a:r>
            <a:r>
              <a:rPr lang="en-US" dirty="0" smtClean="0">
                <a:latin typeface="Consolas" panose="020B0609020204030204" pitchFamily="49" charset="0"/>
              </a:rPr>
              <a:t>|02000|01000</a:t>
            </a:r>
            <a:r>
              <a:rPr lang="en-US" dirty="0">
                <a:latin typeface="Consolas" panose="020B0609020204030204" pitchFamily="49" charset="0"/>
              </a:rPr>
              <a:t>)) </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a:t>
            </a:r>
          </a:p>
          <a:p>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a:t>
            </a:r>
            <a:endParaRPr lang="fr-FR" dirty="0" smtClean="0">
              <a:latin typeface="Consolas" panose="020B0609020204030204" pitchFamily="49" charset="0"/>
            </a:endParaRPr>
          </a:p>
          <a:p>
            <a:r>
              <a:rPr lang="fr-FR" dirty="0" smtClean="0">
                <a:latin typeface="Consolas" panose="020B0609020204030204" pitchFamily="49" charset="0"/>
              </a:rPr>
              <a:t>}</a:t>
            </a:r>
            <a:endParaRPr lang="en-US" dirty="0">
              <a:latin typeface="Consolas" panose="020B0609020204030204" pitchFamily="49" charset="0"/>
            </a:endParaRPr>
          </a:p>
        </p:txBody>
      </p:sp>
      <p:sp>
        <p:nvSpPr>
          <p:cNvPr id="6" name="TextBox 5"/>
          <p:cNvSpPr txBox="1"/>
          <p:nvPr/>
        </p:nvSpPr>
        <p:spPr>
          <a:xfrm>
            <a:off x="-1" y="4232692"/>
            <a:ext cx="9144001" cy="2031325"/>
          </a:xfrm>
          <a:prstGeom prst="rect">
            <a:avLst/>
          </a:prstGeom>
          <a:noFill/>
        </p:spPr>
        <p:txBody>
          <a:bodyPr wrap="square" rtlCol="0">
            <a:spAutoFit/>
          </a:bodyPr>
          <a:lstStyle/>
          <a:p>
            <a:r>
              <a:rPr lang="en-US" b="1" dirty="0">
                <a:solidFill>
                  <a:schemeClr val="accent1"/>
                </a:solidFill>
                <a:latin typeface="Consolas" panose="020B0609020204030204" pitchFamily="49" charset="0"/>
              </a:rPr>
              <a:t>define</a:t>
            </a:r>
            <a:r>
              <a:rPr lang="en-US" dirty="0">
                <a:latin typeface="Consolas" panose="020B0609020204030204" pitchFamily="49" charset="0"/>
              </a:rPr>
              <a:t> </a:t>
            </a:r>
            <a:r>
              <a:rPr lang="en-US" dirty="0" smtClean="0">
                <a:latin typeface="Consolas" panose="020B0609020204030204" pitchFamily="49" charset="0"/>
              </a:rPr>
              <a:t>@</a:t>
            </a:r>
            <a:r>
              <a:rPr lang="en-US" dirty="0" err="1">
                <a:latin typeface="Consolas" panose="020B0609020204030204" pitchFamily="49" charset="0"/>
              </a:rPr>
              <a:t>mode_changed</a:t>
            </a:r>
            <a:r>
              <a:rPr lang="en-US" dirty="0">
                <a:latin typeface="Consolas" panose="020B0609020204030204" pitchFamily="49" charset="0"/>
              </a:rPr>
              <a:t>(i8* %file, </a:t>
            </a:r>
            <a:r>
              <a:rPr lang="en-US" dirty="0" smtClean="0">
                <a:latin typeface="Consolas" panose="020B0609020204030204" pitchFamily="49" charset="0"/>
              </a:rPr>
              <a:t>i32 %</a:t>
            </a:r>
            <a:r>
              <a:rPr lang="en-US" dirty="0" err="1" smtClean="0">
                <a:latin typeface="Consolas" panose="020B0609020204030204" pitchFamily="49" charset="0"/>
              </a:rPr>
              <a:t>old_mode</a:t>
            </a:r>
            <a:r>
              <a:rPr lang="en-US" dirty="0">
                <a:latin typeface="Consolas" panose="020B0609020204030204" pitchFamily="49" charset="0"/>
              </a:rPr>
              <a:t>, i32 %</a:t>
            </a:r>
            <a:r>
              <a:rPr lang="en-US" dirty="0" err="1">
                <a:latin typeface="Consolas" panose="020B0609020204030204" pitchFamily="49" charset="0"/>
              </a:rPr>
              <a:t>new_mode</a:t>
            </a:r>
            <a:r>
              <a:rPr lang="en-US" dirty="0" smtClean="0">
                <a:latin typeface="Consolas" panose="020B0609020204030204" pitchFamily="49" charset="0"/>
              </a:rPr>
              <a:t>) </a:t>
            </a:r>
            <a:r>
              <a:rPr lang="en-US" dirty="0">
                <a:latin typeface="Consolas" panose="020B0609020204030204" pitchFamily="49" charset="0"/>
              </a:rPr>
              <a:t>{</a:t>
            </a:r>
          </a:p>
          <a:p>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%6 </a:t>
            </a:r>
            <a:r>
              <a:rPr lang="en-US" dirty="0">
                <a:latin typeface="Consolas" panose="020B0609020204030204" pitchFamily="49" charset="0"/>
              </a:rPr>
              <a:t>= </a:t>
            </a:r>
            <a:r>
              <a:rPr lang="en-US" b="1" dirty="0">
                <a:solidFill>
                  <a:schemeClr val="accent1"/>
                </a:solidFill>
                <a:latin typeface="Consolas" panose="020B0609020204030204" pitchFamily="49" charset="0"/>
              </a:rPr>
              <a:t>and</a:t>
            </a:r>
            <a:r>
              <a:rPr lang="en-US" dirty="0">
                <a:latin typeface="Consolas" panose="020B0609020204030204" pitchFamily="49" charset="0"/>
              </a:rPr>
              <a:t> i32 %5, 3584</a:t>
            </a:r>
          </a:p>
          <a:p>
            <a:r>
              <a:rPr lang="it-IT" dirty="0">
                <a:latin typeface="Consolas" panose="020B0609020204030204" pitchFamily="49" charset="0"/>
              </a:rPr>
              <a:t>  </a:t>
            </a:r>
            <a:r>
              <a:rPr lang="it-IT" dirty="0" smtClean="0">
                <a:latin typeface="Consolas" panose="020B0609020204030204" pitchFamily="49" charset="0"/>
              </a:rPr>
              <a:t>  %</a:t>
            </a:r>
            <a:r>
              <a:rPr lang="it-IT" dirty="0">
                <a:latin typeface="Consolas" panose="020B0609020204030204" pitchFamily="49" charset="0"/>
              </a:rPr>
              <a:t>7 = </a:t>
            </a:r>
            <a:r>
              <a:rPr lang="it-IT" b="1" dirty="0">
                <a:solidFill>
                  <a:schemeClr val="accent1"/>
                </a:solidFill>
                <a:latin typeface="Consolas" panose="020B0609020204030204" pitchFamily="49" charset="0"/>
              </a:rPr>
              <a:t>icmp</a:t>
            </a:r>
            <a:r>
              <a:rPr lang="it-IT" dirty="0">
                <a:latin typeface="Consolas" panose="020B0609020204030204" pitchFamily="49" charset="0"/>
              </a:rPr>
              <a:t> ne i32 %6, 0</a:t>
            </a:r>
          </a:p>
          <a:p>
            <a:r>
              <a:rPr lang="it-IT" dirty="0">
                <a:latin typeface="Consolas" panose="020B0609020204030204" pitchFamily="49" charset="0"/>
              </a:rPr>
              <a:t>  </a:t>
            </a:r>
            <a:r>
              <a:rPr lang="it-IT" dirty="0" smtClean="0">
                <a:latin typeface="Consolas" panose="020B0609020204030204" pitchFamily="49" charset="0"/>
              </a:rPr>
              <a:t>  </a:t>
            </a:r>
            <a:r>
              <a:rPr lang="it-IT" b="1" dirty="0" smtClean="0">
                <a:solidFill>
                  <a:schemeClr val="accent1"/>
                </a:solidFill>
                <a:latin typeface="Consolas" panose="020B0609020204030204" pitchFamily="49" charset="0"/>
              </a:rPr>
              <a:t>br</a:t>
            </a:r>
            <a:r>
              <a:rPr lang="it-IT" dirty="0" smtClean="0">
                <a:latin typeface="Consolas" panose="020B0609020204030204" pitchFamily="49" charset="0"/>
              </a:rPr>
              <a:t> </a:t>
            </a:r>
            <a:r>
              <a:rPr lang="it-IT" dirty="0">
                <a:latin typeface="Consolas" panose="020B0609020204030204" pitchFamily="49" charset="0"/>
              </a:rPr>
              <a:t>i1 %7, label %8, label %</a:t>
            </a:r>
            <a:r>
              <a:rPr lang="it-IT" dirty="0" smtClean="0">
                <a:latin typeface="Consolas" panose="020B0609020204030204" pitchFamily="49" charset="0"/>
              </a:rPr>
              <a:t>25</a:t>
            </a:r>
          </a:p>
          <a:p>
            <a:r>
              <a:rPr lang="it-IT" dirty="0">
                <a:latin typeface="Consolas" panose="020B0609020204030204" pitchFamily="49" charset="0"/>
              </a:rPr>
              <a:t> </a:t>
            </a:r>
            <a:r>
              <a:rPr lang="it-IT" dirty="0" smtClean="0">
                <a:latin typeface="Consolas" panose="020B0609020204030204" pitchFamily="49" charset="0"/>
              </a:rPr>
              <a:t>   ...</a:t>
            </a:r>
            <a:br>
              <a:rPr lang="it-IT" dirty="0" smtClean="0">
                <a:latin typeface="Consolas" panose="020B0609020204030204" pitchFamily="49" charset="0"/>
              </a:rPr>
            </a:br>
            <a:r>
              <a:rPr lang="it-IT" dirty="0" smtClean="0">
                <a:latin typeface="Consolas" panose="020B0609020204030204" pitchFamily="49" charset="0"/>
              </a:rPr>
              <a:t>}</a:t>
            </a:r>
            <a:endParaRPr lang="it-IT" dirty="0">
              <a:latin typeface="Consolas" panose="020B0609020204030204" pitchFamily="49" charset="0"/>
            </a:endParaRPr>
          </a:p>
        </p:txBody>
      </p:sp>
      <p:sp>
        <p:nvSpPr>
          <p:cNvPr id="7" name="Rectangle 6"/>
          <p:cNvSpPr/>
          <p:nvPr/>
        </p:nvSpPr>
        <p:spPr>
          <a:xfrm>
            <a:off x="2707409" y="4773482"/>
            <a:ext cx="658686" cy="334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44017" y="5177729"/>
            <a:ext cx="4607791" cy="1323439"/>
          </a:xfrm>
          <a:prstGeom prst="rect">
            <a:avLst/>
          </a:prstGeom>
          <a:noFill/>
        </p:spPr>
        <p:txBody>
          <a:bodyPr wrap="square" rtlCol="0">
            <a:spAutoFit/>
          </a:bodyPr>
          <a:lstStyle/>
          <a:p>
            <a:pPr algn="ctr"/>
            <a:r>
              <a:rPr lang="en-US" sz="2000" dirty="0" smtClean="0">
                <a:solidFill>
                  <a:srgbClr val="FF0000"/>
                </a:solidFill>
              </a:rPr>
              <a:t>Integer Constant Replacement</a:t>
            </a:r>
          </a:p>
          <a:p>
            <a:pPr algn="ctr"/>
            <a:r>
              <a:rPr lang="en-US" sz="2000" dirty="0" smtClean="0">
                <a:solidFill>
                  <a:srgbClr val="FF0000"/>
                </a:solidFill>
              </a:rPr>
              <a:t>Change 3584 to {0, 1, -1, c + 1, c – 1}</a:t>
            </a:r>
          </a:p>
          <a:p>
            <a:pPr algn="ctr"/>
            <a:endParaRPr lang="en-US" sz="2000" dirty="0" smtClean="0">
              <a:solidFill>
                <a:srgbClr val="FF0000"/>
              </a:solidFill>
            </a:endParaRPr>
          </a:p>
          <a:p>
            <a:pPr algn="ctr"/>
            <a:r>
              <a:rPr lang="en-US" sz="2000" dirty="0" smtClean="0">
                <a:solidFill>
                  <a:srgbClr val="FF0000"/>
                </a:solidFill>
              </a:rPr>
              <a:t>1 x 5 = 5 possible mutants</a:t>
            </a:r>
          </a:p>
        </p:txBody>
      </p:sp>
      <p:cxnSp>
        <p:nvCxnSpPr>
          <p:cNvPr id="9" name="Straight Arrow Connector 8"/>
          <p:cNvCxnSpPr>
            <a:stCxn id="8" idx="0"/>
            <a:endCxn id="7" idx="3"/>
          </p:cNvCxnSpPr>
          <p:nvPr/>
        </p:nvCxnSpPr>
        <p:spPr>
          <a:xfrm flipH="1" flipV="1">
            <a:off x="3366095" y="4940578"/>
            <a:ext cx="3281818" cy="2371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02806" y="6074281"/>
            <a:ext cx="2954955" cy="353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00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Testing</a:t>
            </a:r>
            <a:endParaRPr lang="en-US" dirty="0"/>
          </a:p>
        </p:txBody>
      </p:sp>
      <p:sp>
        <p:nvSpPr>
          <p:cNvPr id="3" name="Content Placeholder 2"/>
          <p:cNvSpPr>
            <a:spLocks noGrp="1"/>
          </p:cNvSpPr>
          <p:nvPr>
            <p:ph idx="1"/>
          </p:nvPr>
        </p:nvSpPr>
        <p:spPr/>
        <p:txBody>
          <a:bodyPr/>
          <a:lstStyle/>
          <a:p>
            <a:r>
              <a:rPr lang="en-US" dirty="0" smtClean="0"/>
              <a:t>Check quality of test suite</a:t>
            </a:r>
          </a:p>
          <a:p>
            <a:pPr marL="0" indent="0">
              <a:buNone/>
            </a:pPr>
            <a:endParaRPr lang="en-US" dirty="0"/>
          </a:p>
        </p:txBody>
      </p:sp>
      <p:sp>
        <p:nvSpPr>
          <p:cNvPr id="4" name="Slide Number Placeholder 3"/>
          <p:cNvSpPr>
            <a:spLocks noGrp="1"/>
          </p:cNvSpPr>
          <p:nvPr>
            <p:ph type="sldNum" sz="quarter" idx="12"/>
          </p:nvPr>
        </p:nvSpPr>
        <p:spPr/>
        <p:txBody>
          <a:bodyPr/>
          <a:lstStyle/>
          <a:p>
            <a:fld id="{6512BFC2-6B46-406E-A346-5BEB7B9E3D0B}" type="slidenum">
              <a:rPr lang="en-US" smtClean="0"/>
              <a:t>2</a:t>
            </a:fld>
            <a:endParaRPr lang="en-US"/>
          </a:p>
        </p:txBody>
      </p:sp>
      <p:sp>
        <p:nvSpPr>
          <p:cNvPr id="18" name="Oval 17"/>
          <p:cNvSpPr/>
          <p:nvPr/>
        </p:nvSpPr>
        <p:spPr>
          <a:xfrm>
            <a:off x="254000" y="3363951"/>
            <a:ext cx="1416205" cy="765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a:t>
            </a:r>
            <a:endParaRPr lang="en-US" dirty="0"/>
          </a:p>
        </p:txBody>
      </p:sp>
      <p:sp>
        <p:nvSpPr>
          <p:cNvPr id="23" name="Rectangle 22"/>
          <p:cNvSpPr/>
          <p:nvPr/>
        </p:nvSpPr>
        <p:spPr>
          <a:xfrm>
            <a:off x="2004594" y="2756807"/>
            <a:ext cx="1973912" cy="198000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Mutant Generation</a:t>
            </a:r>
            <a:endParaRPr lang="en-US" dirty="0"/>
          </a:p>
        </p:txBody>
      </p:sp>
      <p:sp>
        <p:nvSpPr>
          <p:cNvPr id="27" name="Oval 26"/>
          <p:cNvSpPr/>
          <p:nvPr/>
        </p:nvSpPr>
        <p:spPr>
          <a:xfrm>
            <a:off x="4312895" y="2632829"/>
            <a:ext cx="1416205" cy="765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Mut</a:t>
            </a:r>
            <a:r>
              <a:rPr lang="en-US" dirty="0" smtClean="0"/>
              <a:t> 1</a:t>
            </a:r>
            <a:endParaRPr lang="en-US" dirty="0"/>
          </a:p>
        </p:txBody>
      </p:sp>
      <p:sp>
        <p:nvSpPr>
          <p:cNvPr id="28" name="Oval 27"/>
          <p:cNvSpPr/>
          <p:nvPr/>
        </p:nvSpPr>
        <p:spPr>
          <a:xfrm>
            <a:off x="4312895" y="3477296"/>
            <a:ext cx="1416205" cy="765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Mut</a:t>
            </a:r>
            <a:r>
              <a:rPr lang="en-US" dirty="0" smtClean="0"/>
              <a:t> 2</a:t>
            </a:r>
            <a:endParaRPr lang="en-US" dirty="0"/>
          </a:p>
        </p:txBody>
      </p:sp>
      <p:sp>
        <p:nvSpPr>
          <p:cNvPr id="31" name="TextBox 30"/>
          <p:cNvSpPr txBox="1"/>
          <p:nvPr/>
        </p:nvSpPr>
        <p:spPr>
          <a:xfrm>
            <a:off x="4785177" y="4266508"/>
            <a:ext cx="471639" cy="461665"/>
          </a:xfrm>
          <a:prstGeom prst="rect">
            <a:avLst/>
          </a:prstGeom>
          <a:noFill/>
        </p:spPr>
        <p:txBody>
          <a:bodyPr wrap="square" rtlCol="0">
            <a:spAutoFit/>
          </a:bodyPr>
          <a:lstStyle/>
          <a:p>
            <a:r>
              <a:rPr lang="en-US" sz="2400" dirty="0" smtClean="0"/>
              <a:t>…</a:t>
            </a:r>
            <a:endParaRPr lang="en-US" sz="2400" dirty="0"/>
          </a:p>
        </p:txBody>
      </p:sp>
      <p:sp>
        <p:nvSpPr>
          <p:cNvPr id="20" name="Rectangle 19"/>
          <p:cNvSpPr/>
          <p:nvPr/>
        </p:nvSpPr>
        <p:spPr>
          <a:xfrm>
            <a:off x="6063489" y="2655559"/>
            <a:ext cx="1237785" cy="72025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Tests</a:t>
            </a:r>
            <a:endParaRPr lang="en-US" dirty="0"/>
          </a:p>
        </p:txBody>
      </p:sp>
      <p:sp>
        <p:nvSpPr>
          <p:cNvPr id="32" name="Rectangle 31"/>
          <p:cNvSpPr/>
          <p:nvPr/>
        </p:nvSpPr>
        <p:spPr>
          <a:xfrm>
            <a:off x="6063489" y="3496500"/>
            <a:ext cx="1237785" cy="72025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Tests</a:t>
            </a:r>
            <a:endParaRPr lang="en-US" dirty="0"/>
          </a:p>
        </p:txBody>
      </p:sp>
      <p:pic>
        <p:nvPicPr>
          <p:cNvPr id="33" name="Picture 2" descr="Image result for 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1765" y="2833666"/>
            <a:ext cx="363669" cy="3572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x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5381" y="3664971"/>
            <a:ext cx="350053" cy="40006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flipH="1">
            <a:off x="7968862" y="3671962"/>
            <a:ext cx="812927" cy="369332"/>
          </a:xfrm>
          <a:prstGeom prst="rect">
            <a:avLst/>
          </a:prstGeom>
          <a:noFill/>
        </p:spPr>
        <p:txBody>
          <a:bodyPr wrap="square" rtlCol="0">
            <a:spAutoFit/>
          </a:bodyPr>
          <a:lstStyle/>
          <a:p>
            <a:r>
              <a:rPr lang="en-US" b="1" dirty="0" smtClean="0"/>
              <a:t>Killed</a:t>
            </a:r>
            <a:endParaRPr lang="en-US" b="1" dirty="0"/>
          </a:p>
        </p:txBody>
      </p:sp>
      <p:sp>
        <p:nvSpPr>
          <p:cNvPr id="35" name="TextBox 34"/>
          <p:cNvSpPr txBox="1"/>
          <p:nvPr/>
        </p:nvSpPr>
        <p:spPr>
          <a:xfrm flipH="1">
            <a:off x="7968860" y="2798487"/>
            <a:ext cx="1058257" cy="369332"/>
          </a:xfrm>
          <a:prstGeom prst="rect">
            <a:avLst/>
          </a:prstGeom>
          <a:noFill/>
        </p:spPr>
        <p:txBody>
          <a:bodyPr wrap="square" rtlCol="0">
            <a:spAutoFit/>
          </a:bodyPr>
          <a:lstStyle/>
          <a:p>
            <a:r>
              <a:rPr lang="en-US" b="1" dirty="0" smtClean="0"/>
              <a:t>Survived</a:t>
            </a:r>
            <a:endParaRPr lang="en-US" b="1" dirty="0"/>
          </a:p>
        </p:txBody>
      </p:sp>
      <mc:AlternateContent xmlns:mc="http://schemas.openxmlformats.org/markup-compatibility/2006" xmlns:a14="http://schemas.microsoft.com/office/drawing/2010/main">
        <mc:Choice Requires="a14">
          <p:sp>
            <p:nvSpPr>
              <p:cNvPr id="37" name="TextBox 36"/>
              <p:cNvSpPr txBox="1"/>
              <p:nvPr/>
            </p:nvSpPr>
            <p:spPr>
              <a:xfrm>
                <a:off x="4846229" y="416806"/>
                <a:ext cx="4180888"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𝑀𝑢𝑡𝑎𝑡𝑖𝑜𝑛</m:t>
                      </m:r>
                      <m:r>
                        <a:rPr lang="en-US" b="0" i="1" smtClean="0">
                          <a:latin typeface="Cambria Math" panose="02040503050406030204" pitchFamily="18" charset="0"/>
                        </a:rPr>
                        <m:t> </m:t>
                      </m:r>
                      <m:r>
                        <a:rPr lang="en-US" b="0" i="1" smtClean="0">
                          <a:latin typeface="Cambria Math" panose="02040503050406030204" pitchFamily="18" charset="0"/>
                        </a:rPr>
                        <m:t>𝑆𝑐𝑜𝑟𝑒</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𝑀𝑢𝑡𝑎𝑛𝑡𝑠</m:t>
                          </m:r>
                          <m:r>
                            <a:rPr lang="en-US" b="0" i="1" smtClean="0">
                              <a:latin typeface="Cambria Math" panose="02040503050406030204" pitchFamily="18" charset="0"/>
                            </a:rPr>
                            <m:t> </m:t>
                          </m:r>
                          <m:r>
                            <a:rPr lang="en-US" b="0" i="1" smtClean="0">
                              <a:latin typeface="Cambria Math" panose="02040503050406030204" pitchFamily="18" charset="0"/>
                            </a:rPr>
                            <m:t>𝐾𝑖𝑙𝑙𝑒𝑑</m:t>
                          </m:r>
                        </m:num>
                        <m:den>
                          <m:r>
                            <a:rPr lang="en-US" b="0" i="1" smtClean="0">
                              <a:latin typeface="Cambria Math" panose="02040503050406030204" pitchFamily="18" charset="0"/>
                            </a:rPr>
                            <m:t># </m:t>
                          </m:r>
                          <m:r>
                            <a:rPr lang="en-US" b="0" i="1" smtClean="0">
                              <a:latin typeface="Cambria Math" panose="02040503050406030204" pitchFamily="18" charset="0"/>
                            </a:rPr>
                            <m:t>𝑀𝑢𝑡𝑎𝑛𝑡𝑠</m:t>
                          </m:r>
                          <m:r>
                            <a:rPr lang="en-US" b="0" i="1" smtClean="0">
                              <a:latin typeface="Cambria Math" panose="02040503050406030204" pitchFamily="18" charset="0"/>
                            </a:rPr>
                            <m:t> </m:t>
                          </m:r>
                          <m:r>
                            <a:rPr lang="en-US" b="0" i="1" smtClean="0">
                              <a:latin typeface="Cambria Math" panose="02040503050406030204" pitchFamily="18" charset="0"/>
                            </a:rPr>
                            <m:t>𝐺𝑒𝑛𝑒𝑟𝑎𝑡𝑒𝑑</m:t>
                          </m:r>
                        </m:den>
                      </m:f>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846229" y="416806"/>
                <a:ext cx="4180888" cy="525978"/>
              </a:xfrm>
              <a:prstGeom prst="rect">
                <a:avLst/>
              </a:prstGeom>
              <a:blipFill>
                <a:blip r:embed="rId5"/>
                <a:stretch>
                  <a:fillRect/>
                </a:stretch>
              </a:blipFill>
            </p:spPr>
            <p:txBody>
              <a:bodyPr/>
              <a:lstStyle/>
              <a:p>
                <a:r>
                  <a:rPr lang="en-US">
                    <a:noFill/>
                  </a:rPr>
                  <a:t> </a:t>
                </a:r>
              </a:p>
            </p:txBody>
          </p:sp>
        </mc:Fallback>
      </mc:AlternateContent>
      <p:cxnSp>
        <p:nvCxnSpPr>
          <p:cNvPr id="38" name="Straight Arrow Connector 37"/>
          <p:cNvCxnSpPr>
            <a:stCxn id="18" idx="6"/>
            <a:endCxn id="23" idx="1"/>
          </p:cNvCxnSpPr>
          <p:nvPr/>
        </p:nvCxnSpPr>
        <p:spPr>
          <a:xfrm flipV="1">
            <a:off x="1670205" y="3746809"/>
            <a:ext cx="33438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27" idx="2"/>
          </p:cNvCxnSpPr>
          <p:nvPr/>
        </p:nvCxnSpPr>
        <p:spPr>
          <a:xfrm>
            <a:off x="3978506" y="3015687"/>
            <a:ext cx="33438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28" idx="2"/>
          </p:cNvCxnSpPr>
          <p:nvPr/>
        </p:nvCxnSpPr>
        <p:spPr>
          <a:xfrm>
            <a:off x="3978506" y="3856628"/>
            <a:ext cx="334389" cy="35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7" idx="6"/>
            <a:endCxn id="20" idx="1"/>
          </p:cNvCxnSpPr>
          <p:nvPr/>
        </p:nvCxnSpPr>
        <p:spPr>
          <a:xfrm flipV="1">
            <a:off x="5729100" y="3015687"/>
            <a:ext cx="33438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8" idx="6"/>
            <a:endCxn id="32" idx="1"/>
          </p:cNvCxnSpPr>
          <p:nvPr/>
        </p:nvCxnSpPr>
        <p:spPr>
          <a:xfrm flipV="1">
            <a:off x="5729100" y="3856628"/>
            <a:ext cx="334389" cy="35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0" idx="3"/>
            <a:endCxn id="33" idx="1"/>
          </p:cNvCxnSpPr>
          <p:nvPr/>
        </p:nvCxnSpPr>
        <p:spPr>
          <a:xfrm flipV="1">
            <a:off x="7301274" y="3012276"/>
            <a:ext cx="270491" cy="34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2" idx="3"/>
            <a:endCxn id="34" idx="1"/>
          </p:cNvCxnSpPr>
          <p:nvPr/>
        </p:nvCxnSpPr>
        <p:spPr>
          <a:xfrm>
            <a:off x="7301274" y="3856628"/>
            <a:ext cx="284107" cy="83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837399" y="4805079"/>
            <a:ext cx="2308301" cy="400110"/>
          </a:xfrm>
          <a:prstGeom prst="rect">
            <a:avLst/>
          </a:prstGeom>
          <a:noFill/>
        </p:spPr>
        <p:txBody>
          <a:bodyPr wrap="square" rtlCol="0">
            <a:spAutoFit/>
          </a:bodyPr>
          <a:lstStyle/>
          <a:p>
            <a:pPr algn="ctr"/>
            <a:r>
              <a:rPr lang="en-US" sz="2000" dirty="0" smtClean="0"/>
              <a:t>Mutation Operators</a:t>
            </a:r>
            <a:endParaRPr lang="en-US" sz="2000" dirty="0"/>
          </a:p>
        </p:txBody>
      </p:sp>
      <p:sp>
        <p:nvSpPr>
          <p:cNvPr id="75" name="TextBox 74"/>
          <p:cNvSpPr txBox="1"/>
          <p:nvPr/>
        </p:nvSpPr>
        <p:spPr>
          <a:xfrm>
            <a:off x="4846228" y="1194348"/>
            <a:ext cx="3216103" cy="830997"/>
          </a:xfrm>
          <a:prstGeom prst="rect">
            <a:avLst/>
          </a:prstGeom>
          <a:noFill/>
        </p:spPr>
        <p:txBody>
          <a:bodyPr wrap="square" rtlCol="0">
            <a:spAutoFit/>
          </a:bodyPr>
          <a:lstStyle/>
          <a:p>
            <a:r>
              <a:rPr lang="en-US" sz="2400" dirty="0" smtClean="0"/>
              <a:t>Higher mutation score    	Better test suite </a:t>
            </a:r>
            <a:endParaRPr lang="en-US" sz="2400" dirty="0"/>
          </a:p>
        </p:txBody>
      </p:sp>
      <p:sp>
        <p:nvSpPr>
          <p:cNvPr id="76" name="TextBox 75"/>
          <p:cNvSpPr txBox="1"/>
          <p:nvPr/>
        </p:nvSpPr>
        <p:spPr>
          <a:xfrm>
            <a:off x="220785" y="5119670"/>
            <a:ext cx="1482633" cy="461665"/>
          </a:xfrm>
          <a:prstGeom prst="rect">
            <a:avLst/>
          </a:prstGeom>
          <a:noFill/>
        </p:spPr>
        <p:txBody>
          <a:bodyPr wrap="square" rtlCol="0">
            <a:spAutoFit/>
          </a:bodyPr>
          <a:lstStyle/>
          <a:p>
            <a:r>
              <a:rPr lang="en-US" sz="2400" b="1" dirty="0" smtClean="0">
                <a:solidFill>
                  <a:srgbClr val="FF0000"/>
                </a:solidFill>
              </a:rPr>
              <a:t>SRC or IR?</a:t>
            </a:r>
            <a:endParaRPr lang="en-US" sz="2400" b="1" dirty="0">
              <a:solidFill>
                <a:srgbClr val="FF0000"/>
              </a:solidFill>
            </a:endParaRPr>
          </a:p>
        </p:txBody>
      </p:sp>
      <p:cxnSp>
        <p:nvCxnSpPr>
          <p:cNvPr id="77" name="Straight Arrow Connector 76"/>
          <p:cNvCxnSpPr>
            <a:stCxn id="76" idx="0"/>
            <a:endCxn id="18" idx="4"/>
          </p:cNvCxnSpPr>
          <p:nvPr/>
        </p:nvCxnSpPr>
        <p:spPr>
          <a:xfrm flipV="1">
            <a:off x="962102" y="4129668"/>
            <a:ext cx="1" cy="9900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981864" y="1798639"/>
            <a:ext cx="33438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22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7" grpId="0" animBg="1"/>
      <p:bldP spid="28" grpId="0" animBg="1"/>
      <p:bldP spid="31" grpId="0"/>
      <p:bldP spid="20" grpId="0" animBg="1"/>
      <p:bldP spid="32" grpId="0" animBg="1"/>
      <p:bldP spid="21" grpId="0"/>
      <p:bldP spid="35" grpId="0"/>
      <p:bldP spid="37" grpId="0"/>
      <p:bldP spid="64" grpId="0"/>
      <p:bldP spid="75" grpId="0"/>
      <p:bldP spid="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p:txBody>
          <a:bodyPr>
            <a:normAutofit/>
          </a:bodyPr>
          <a:lstStyle/>
          <a:p>
            <a:r>
              <a:rPr lang="en-US" dirty="0"/>
              <a:t>Evaluate on </a:t>
            </a:r>
            <a:r>
              <a:rPr lang="en-US" dirty="0" smtClean="0"/>
              <a:t>15 programs from </a:t>
            </a:r>
            <a:r>
              <a:rPr lang="en-US" dirty="0" err="1" smtClean="0"/>
              <a:t>Coreutils</a:t>
            </a:r>
            <a:endParaRPr lang="en-US" dirty="0" smtClean="0"/>
          </a:p>
          <a:p>
            <a:pPr lvl="1"/>
            <a:r>
              <a:rPr lang="en-US" dirty="0" smtClean="0"/>
              <a:t>Split test scripts into scripts that call program individually, create smaller test suites</a:t>
            </a:r>
          </a:p>
          <a:p>
            <a:r>
              <a:rPr lang="en-US" dirty="0" smtClean="0"/>
              <a:t>Compiler optimizations at O3 for both levels</a:t>
            </a:r>
          </a:p>
          <a:p>
            <a:r>
              <a:rPr lang="en-US" dirty="0" smtClean="0"/>
              <a:t>Compute equivalent/duplicated mutants</a:t>
            </a:r>
          </a:p>
          <a:p>
            <a:pPr lvl="1"/>
            <a:r>
              <a:rPr lang="en-US" dirty="0"/>
              <a:t>Trivial Compiler Equivalence</a:t>
            </a:r>
            <a:r>
              <a:rPr lang="en-US" baseline="30000" dirty="0"/>
              <a:t>3</a:t>
            </a:r>
            <a:endParaRPr lang="en-US" dirty="0" smtClean="0"/>
          </a:p>
          <a:p>
            <a:r>
              <a:rPr lang="en-US" dirty="0" smtClean="0"/>
              <a:t>Run tests for mutants in Docker containers</a:t>
            </a:r>
          </a:p>
          <a:p>
            <a:pPr lvl="1"/>
            <a:r>
              <a:rPr lang="en-US" dirty="0" smtClean="0"/>
              <a:t>Isolate mutant effects from rest of system</a:t>
            </a:r>
          </a:p>
        </p:txBody>
      </p:sp>
      <p:sp>
        <p:nvSpPr>
          <p:cNvPr id="4" name="Slide Number Placeholder 3"/>
          <p:cNvSpPr>
            <a:spLocks noGrp="1"/>
          </p:cNvSpPr>
          <p:nvPr>
            <p:ph type="sldNum" sz="quarter" idx="12"/>
          </p:nvPr>
        </p:nvSpPr>
        <p:spPr/>
        <p:txBody>
          <a:bodyPr/>
          <a:lstStyle/>
          <a:p>
            <a:fld id="{9DE9BF6D-1861-4869-8ED6-766A5871B85D}" type="slidenum">
              <a:rPr lang="en-US" smtClean="0"/>
              <a:t>20</a:t>
            </a:fld>
            <a:endParaRPr lang="en-US"/>
          </a:p>
        </p:txBody>
      </p:sp>
      <p:sp>
        <p:nvSpPr>
          <p:cNvPr id="6" name="TextBox 5"/>
          <p:cNvSpPr txBox="1"/>
          <p:nvPr/>
        </p:nvSpPr>
        <p:spPr>
          <a:xfrm flipH="1">
            <a:off x="0" y="6169581"/>
            <a:ext cx="9144000" cy="738664"/>
          </a:xfrm>
          <a:prstGeom prst="rect">
            <a:avLst/>
          </a:prstGeom>
          <a:noFill/>
        </p:spPr>
        <p:txBody>
          <a:bodyPr wrap="square" rtlCol="0">
            <a:spAutoFit/>
          </a:bodyPr>
          <a:lstStyle/>
          <a:p>
            <a:r>
              <a:rPr lang="en-US" sz="1400" baseline="30000" dirty="0"/>
              <a:t>3</a:t>
            </a:r>
            <a:r>
              <a:rPr lang="en-US" sz="1400" dirty="0" smtClean="0"/>
              <a:t>Mike </a:t>
            </a:r>
            <a:r>
              <a:rPr lang="en-US" sz="1400" dirty="0" err="1" smtClean="0"/>
              <a:t>Papadakis</a:t>
            </a:r>
            <a:r>
              <a:rPr lang="en-US" sz="1400" dirty="0" smtClean="0"/>
              <a:t>, Yue </a:t>
            </a:r>
            <a:r>
              <a:rPr lang="en-US" sz="1400" dirty="0"/>
              <a:t>Jia, </a:t>
            </a:r>
            <a:r>
              <a:rPr lang="en-US" sz="1400" dirty="0" smtClean="0"/>
              <a:t>Mark </a:t>
            </a:r>
            <a:r>
              <a:rPr lang="en-US" sz="1400" dirty="0"/>
              <a:t>Harman</a:t>
            </a:r>
            <a:r>
              <a:rPr lang="en-US" sz="1400" dirty="0" smtClean="0"/>
              <a:t>, Yves </a:t>
            </a:r>
            <a:r>
              <a:rPr lang="en-US" sz="1400" dirty="0"/>
              <a:t>Le </a:t>
            </a:r>
            <a:r>
              <a:rPr lang="en-US" sz="1400" dirty="0" err="1"/>
              <a:t>Traon</a:t>
            </a:r>
            <a:r>
              <a:rPr lang="en-US" sz="1400" dirty="0" smtClean="0"/>
              <a:t>, “Trivial </a:t>
            </a:r>
            <a:r>
              <a:rPr lang="en-US" sz="1400" dirty="0"/>
              <a:t>compiler equivalence: A large scale empirical study of a simple, fast and effective equivalent </a:t>
            </a:r>
            <a:r>
              <a:rPr lang="en-US" sz="1400" dirty="0" smtClean="0"/>
              <a:t>mutant detection technique”, ICSE 2015</a:t>
            </a:r>
            <a:endParaRPr lang="en-US" sz="1400" dirty="0"/>
          </a:p>
          <a:p>
            <a:endParaRPr lang="en-US" sz="1400" dirty="0"/>
          </a:p>
        </p:txBody>
      </p:sp>
    </p:spTree>
    <p:extLst>
      <p:ext uri="{BB962C8B-B14F-4D97-AF65-F5344CB8AC3E}">
        <p14:creationId xmlns:p14="http://schemas.microsoft.com/office/powerpoint/2010/main" val="218758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Generated Mutants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8976797"/>
              </p:ext>
            </p:extLst>
          </p:nvPr>
        </p:nvGraphicFramePr>
        <p:xfrm>
          <a:off x="182880" y="1850708"/>
          <a:ext cx="8778240" cy="14935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731880523"/>
                    </a:ext>
                  </a:extLst>
                </a:gridCol>
                <a:gridCol w="1463040">
                  <a:extLst>
                    <a:ext uri="{9D8B030D-6E8A-4147-A177-3AD203B41FA5}">
                      <a16:colId xmlns:a16="http://schemas.microsoft.com/office/drawing/2014/main" val="111947262"/>
                    </a:ext>
                  </a:extLst>
                </a:gridCol>
                <a:gridCol w="1463040">
                  <a:extLst>
                    <a:ext uri="{9D8B030D-6E8A-4147-A177-3AD203B41FA5}">
                      <a16:colId xmlns:a16="http://schemas.microsoft.com/office/drawing/2014/main" val="2488285860"/>
                    </a:ext>
                  </a:extLst>
                </a:gridCol>
                <a:gridCol w="1005840">
                  <a:extLst>
                    <a:ext uri="{9D8B030D-6E8A-4147-A177-3AD203B41FA5}">
                      <a16:colId xmlns:a16="http://schemas.microsoft.com/office/drawing/2014/main" val="4093973429"/>
                    </a:ext>
                  </a:extLst>
                </a:gridCol>
                <a:gridCol w="1005840">
                  <a:extLst>
                    <a:ext uri="{9D8B030D-6E8A-4147-A177-3AD203B41FA5}">
                      <a16:colId xmlns:a16="http://schemas.microsoft.com/office/drawing/2014/main" val="834825295"/>
                    </a:ext>
                  </a:extLst>
                </a:gridCol>
                <a:gridCol w="1005840">
                  <a:extLst>
                    <a:ext uri="{9D8B030D-6E8A-4147-A177-3AD203B41FA5}">
                      <a16:colId xmlns:a16="http://schemas.microsoft.com/office/drawing/2014/main" val="2330922483"/>
                    </a:ext>
                  </a:extLst>
                </a:gridCol>
                <a:gridCol w="1005840">
                  <a:extLst>
                    <a:ext uri="{9D8B030D-6E8A-4147-A177-3AD203B41FA5}">
                      <a16:colId xmlns:a16="http://schemas.microsoft.com/office/drawing/2014/main" val="746932361"/>
                    </a:ext>
                  </a:extLst>
                </a:gridCol>
                <a:gridCol w="1005840">
                  <a:extLst>
                    <a:ext uri="{9D8B030D-6E8A-4147-A177-3AD203B41FA5}">
                      <a16:colId xmlns:a16="http://schemas.microsoft.com/office/drawing/2014/main" val="4288446857"/>
                    </a:ext>
                  </a:extLst>
                </a:gridCol>
              </a:tblGrid>
              <a:tr h="548640">
                <a:tc>
                  <a:txBody>
                    <a:bodyPr/>
                    <a:lstStyle/>
                    <a:p>
                      <a:pPr algn="ctr"/>
                      <a:r>
                        <a:rPr lang="en-US" sz="2000" dirty="0" smtClean="0"/>
                        <a:t>Level</a:t>
                      </a:r>
                      <a:endParaRPr lang="en-US" sz="2000" dirty="0"/>
                    </a:p>
                  </a:txBody>
                  <a:tcPr/>
                </a:tc>
                <a:tc>
                  <a:txBody>
                    <a:bodyPr/>
                    <a:lstStyle/>
                    <a:p>
                      <a:pPr algn="ctr"/>
                      <a:r>
                        <a:rPr lang="en-US" sz="2000" dirty="0" smtClean="0"/>
                        <a:t># Stillborn</a:t>
                      </a:r>
                    </a:p>
                    <a:p>
                      <a:pPr algn="ctr"/>
                      <a:r>
                        <a:rPr lang="en-US" sz="2000" dirty="0" smtClean="0"/>
                        <a:t>Mutants</a:t>
                      </a:r>
                      <a:endParaRPr lang="en-US" sz="2000" dirty="0"/>
                    </a:p>
                  </a:txBody>
                  <a:tcPr/>
                </a:tc>
                <a:tc>
                  <a:txBody>
                    <a:bodyPr/>
                    <a:lstStyle/>
                    <a:p>
                      <a:pPr algn="ctr"/>
                      <a:r>
                        <a:rPr lang="en-US" sz="2000" dirty="0" smtClean="0"/>
                        <a:t># Compiled Mutants</a:t>
                      </a:r>
                      <a:endParaRPr lang="en-US" sz="2000" dirty="0"/>
                    </a:p>
                  </a:txBody>
                  <a:tcPr/>
                </a:tc>
                <a:tc>
                  <a:txBody>
                    <a:bodyPr/>
                    <a:lstStyle/>
                    <a:p>
                      <a:pPr algn="ctr"/>
                      <a:r>
                        <a:rPr lang="en-US" sz="2000" dirty="0" smtClean="0"/>
                        <a:t># </a:t>
                      </a:r>
                      <a:r>
                        <a:rPr lang="en-US" sz="2000" dirty="0" err="1" smtClean="0"/>
                        <a:t>Equiv</a:t>
                      </a:r>
                      <a:endParaRPr lang="en-US" sz="2000" dirty="0"/>
                    </a:p>
                  </a:txBody>
                  <a:tcPr/>
                </a:tc>
                <a:tc>
                  <a:txBody>
                    <a:bodyPr/>
                    <a:lstStyle/>
                    <a:p>
                      <a:pPr algn="ctr"/>
                      <a:r>
                        <a:rPr lang="en-US" sz="2000" dirty="0" smtClean="0"/>
                        <a:t>% </a:t>
                      </a:r>
                      <a:r>
                        <a:rPr lang="en-US" sz="2000" dirty="0" err="1" smtClean="0"/>
                        <a:t>Equiv</a:t>
                      </a:r>
                      <a:endParaRPr lang="en-US" sz="2000" dirty="0"/>
                    </a:p>
                  </a:txBody>
                  <a:tcPr/>
                </a:tc>
                <a:tc>
                  <a:txBody>
                    <a:bodyPr/>
                    <a:lstStyle/>
                    <a:p>
                      <a:pPr algn="ctr"/>
                      <a:r>
                        <a:rPr lang="en-US" sz="2000" dirty="0" smtClean="0"/>
                        <a:t># Dup</a:t>
                      </a:r>
                      <a:endParaRPr lang="en-US" sz="2000" dirty="0"/>
                    </a:p>
                  </a:txBody>
                  <a:tcPr/>
                </a:tc>
                <a:tc>
                  <a:txBody>
                    <a:bodyPr/>
                    <a:lstStyle/>
                    <a:p>
                      <a:pPr algn="ctr"/>
                      <a:r>
                        <a:rPr lang="en-US" sz="2000" dirty="0" smtClean="0"/>
                        <a:t>%</a:t>
                      </a:r>
                      <a:r>
                        <a:rPr lang="en-US" sz="2000" baseline="0" dirty="0" smtClean="0"/>
                        <a:t> Dup</a:t>
                      </a:r>
                      <a:endParaRPr lang="en-US" sz="2000" dirty="0"/>
                    </a:p>
                  </a:txBody>
                  <a:tcPr/>
                </a:tc>
                <a:tc>
                  <a:txBody>
                    <a:bodyPr/>
                    <a:lstStyle/>
                    <a:p>
                      <a:pPr algn="ctr"/>
                      <a:r>
                        <a:rPr lang="en-US" sz="2000" dirty="0" smtClean="0"/>
                        <a:t>#</a:t>
                      </a:r>
                      <a:r>
                        <a:rPr lang="en-US" sz="2000" baseline="0" dirty="0" smtClean="0"/>
                        <a:t> NEND</a:t>
                      </a:r>
                      <a:endParaRPr lang="en-US" sz="2000" dirty="0"/>
                    </a:p>
                  </a:txBody>
                  <a:tcPr/>
                </a:tc>
                <a:extLst>
                  <a:ext uri="{0D108BD9-81ED-4DB2-BD59-A6C34878D82A}">
                    <a16:rowId xmlns:a16="http://schemas.microsoft.com/office/drawing/2014/main" val="1673540933"/>
                  </a:ext>
                </a:extLst>
              </a:tr>
              <a:tr h="370840">
                <a:tc>
                  <a:txBody>
                    <a:bodyPr/>
                    <a:lstStyle/>
                    <a:p>
                      <a:r>
                        <a:rPr lang="en-US" sz="2000" dirty="0" smtClean="0"/>
                        <a:t>SRC</a:t>
                      </a:r>
                      <a:endParaRPr lang="en-US" sz="2000" dirty="0"/>
                    </a:p>
                  </a:txBody>
                  <a:tcPr/>
                </a:tc>
                <a:tc>
                  <a:txBody>
                    <a:bodyPr/>
                    <a:lstStyle/>
                    <a:p>
                      <a:pPr algn="r"/>
                      <a:r>
                        <a:rPr lang="en-US" sz="2000" dirty="0" smtClean="0"/>
                        <a:t>1401</a:t>
                      </a:r>
                      <a:endParaRPr lang="en-US" sz="2000" dirty="0"/>
                    </a:p>
                  </a:txBody>
                  <a:tcPr/>
                </a:tc>
                <a:tc>
                  <a:txBody>
                    <a:bodyPr/>
                    <a:lstStyle/>
                    <a:p>
                      <a:pPr algn="r"/>
                      <a:r>
                        <a:rPr lang="en-US" sz="2000" dirty="0" smtClean="0"/>
                        <a:t>36528</a:t>
                      </a:r>
                      <a:endParaRPr lang="en-US" sz="2000" dirty="0"/>
                    </a:p>
                  </a:txBody>
                  <a:tcPr/>
                </a:tc>
                <a:tc>
                  <a:txBody>
                    <a:bodyPr/>
                    <a:lstStyle/>
                    <a:p>
                      <a:pPr algn="r"/>
                      <a:r>
                        <a:rPr lang="en-US" sz="2000" dirty="0" smtClean="0"/>
                        <a:t>1848</a:t>
                      </a:r>
                      <a:endParaRPr lang="en-US" sz="2000" dirty="0"/>
                    </a:p>
                  </a:txBody>
                  <a:tcPr/>
                </a:tc>
                <a:tc>
                  <a:txBody>
                    <a:bodyPr/>
                    <a:lstStyle/>
                    <a:p>
                      <a:pPr algn="r"/>
                      <a:r>
                        <a:rPr lang="en-US" sz="2000" dirty="0" smtClean="0"/>
                        <a:t>5.1%</a:t>
                      </a:r>
                      <a:endParaRPr lang="en-US" sz="2000" dirty="0"/>
                    </a:p>
                  </a:txBody>
                  <a:tcPr/>
                </a:tc>
                <a:tc>
                  <a:txBody>
                    <a:bodyPr/>
                    <a:lstStyle/>
                    <a:p>
                      <a:pPr algn="r"/>
                      <a:r>
                        <a:rPr lang="en-US" sz="2000" dirty="0" smtClean="0"/>
                        <a:t>4725</a:t>
                      </a:r>
                      <a:endParaRPr lang="en-US" sz="2000" dirty="0"/>
                    </a:p>
                  </a:txBody>
                  <a:tcPr/>
                </a:tc>
                <a:tc>
                  <a:txBody>
                    <a:bodyPr/>
                    <a:lstStyle/>
                    <a:p>
                      <a:pPr algn="r"/>
                      <a:r>
                        <a:rPr lang="en-US" sz="2000" dirty="0" smtClean="0"/>
                        <a:t>12.9%</a:t>
                      </a:r>
                      <a:endParaRPr lang="en-US" sz="2000" dirty="0"/>
                    </a:p>
                  </a:txBody>
                  <a:tcPr/>
                </a:tc>
                <a:tc>
                  <a:txBody>
                    <a:bodyPr/>
                    <a:lstStyle/>
                    <a:p>
                      <a:pPr algn="r"/>
                      <a:r>
                        <a:rPr lang="en-US" sz="2000" dirty="0" smtClean="0"/>
                        <a:t>29955</a:t>
                      </a:r>
                      <a:endParaRPr lang="en-US" sz="2000" dirty="0"/>
                    </a:p>
                  </a:txBody>
                  <a:tcPr/>
                </a:tc>
                <a:extLst>
                  <a:ext uri="{0D108BD9-81ED-4DB2-BD59-A6C34878D82A}">
                    <a16:rowId xmlns:a16="http://schemas.microsoft.com/office/drawing/2014/main" val="1378290564"/>
                  </a:ext>
                </a:extLst>
              </a:tr>
              <a:tr h="370840">
                <a:tc>
                  <a:txBody>
                    <a:bodyPr/>
                    <a:lstStyle/>
                    <a:p>
                      <a:r>
                        <a:rPr lang="en-US" sz="2000" dirty="0" smtClean="0"/>
                        <a:t>IR</a:t>
                      </a:r>
                      <a:endParaRPr lang="en-US" sz="2000" dirty="0"/>
                    </a:p>
                  </a:txBody>
                  <a:tcPr/>
                </a:tc>
                <a:tc>
                  <a:txBody>
                    <a:bodyPr/>
                    <a:lstStyle/>
                    <a:p>
                      <a:pPr algn="r"/>
                      <a:r>
                        <a:rPr lang="en-US" sz="2000" dirty="0" smtClean="0"/>
                        <a:t>15710</a:t>
                      </a:r>
                      <a:endParaRPr lang="en-US" sz="2000" dirty="0"/>
                    </a:p>
                  </a:txBody>
                  <a:tcPr/>
                </a:tc>
                <a:tc>
                  <a:txBody>
                    <a:bodyPr/>
                    <a:lstStyle/>
                    <a:p>
                      <a:pPr algn="r"/>
                      <a:r>
                        <a:rPr lang="en-US" sz="2000" dirty="0" smtClean="0"/>
                        <a:t>100111</a:t>
                      </a:r>
                      <a:endParaRPr lang="en-US" sz="2000" dirty="0"/>
                    </a:p>
                  </a:txBody>
                  <a:tcPr/>
                </a:tc>
                <a:tc>
                  <a:txBody>
                    <a:bodyPr/>
                    <a:lstStyle/>
                    <a:p>
                      <a:pPr algn="r"/>
                      <a:r>
                        <a:rPr lang="en-US" sz="2000" dirty="0" smtClean="0"/>
                        <a:t>6302</a:t>
                      </a:r>
                      <a:endParaRPr lang="en-US" sz="2000" dirty="0"/>
                    </a:p>
                  </a:txBody>
                  <a:tcPr/>
                </a:tc>
                <a:tc>
                  <a:txBody>
                    <a:bodyPr/>
                    <a:lstStyle/>
                    <a:p>
                      <a:pPr algn="r"/>
                      <a:r>
                        <a:rPr lang="en-US" sz="2000" dirty="0" smtClean="0"/>
                        <a:t>6.3%</a:t>
                      </a:r>
                      <a:endParaRPr lang="en-US" sz="2000" dirty="0"/>
                    </a:p>
                  </a:txBody>
                  <a:tcPr/>
                </a:tc>
                <a:tc>
                  <a:txBody>
                    <a:bodyPr/>
                    <a:lstStyle/>
                    <a:p>
                      <a:pPr algn="r"/>
                      <a:r>
                        <a:rPr lang="en-US" sz="2000" dirty="0" smtClean="0"/>
                        <a:t>13963</a:t>
                      </a:r>
                      <a:endParaRPr lang="en-US" sz="2000" dirty="0"/>
                    </a:p>
                  </a:txBody>
                  <a:tcPr/>
                </a:tc>
                <a:tc>
                  <a:txBody>
                    <a:bodyPr/>
                    <a:lstStyle/>
                    <a:p>
                      <a:pPr algn="r"/>
                      <a:r>
                        <a:rPr lang="en-US" sz="2000" dirty="0" smtClean="0"/>
                        <a:t>13.9%</a:t>
                      </a:r>
                      <a:endParaRPr lang="en-US" sz="2000" dirty="0"/>
                    </a:p>
                  </a:txBody>
                  <a:tcPr/>
                </a:tc>
                <a:tc>
                  <a:txBody>
                    <a:bodyPr/>
                    <a:lstStyle/>
                    <a:p>
                      <a:pPr algn="r"/>
                      <a:r>
                        <a:rPr lang="en-US" sz="2000" dirty="0" smtClean="0"/>
                        <a:t>79846</a:t>
                      </a:r>
                      <a:endParaRPr lang="en-US" sz="2000" dirty="0"/>
                    </a:p>
                  </a:txBody>
                  <a:tcPr/>
                </a:tc>
                <a:extLst>
                  <a:ext uri="{0D108BD9-81ED-4DB2-BD59-A6C34878D82A}">
                    <a16:rowId xmlns:a16="http://schemas.microsoft.com/office/drawing/2014/main" val="1736709360"/>
                  </a:ext>
                </a:extLst>
              </a:tr>
            </a:tbl>
          </a:graphicData>
        </a:graphic>
      </p:graphicFrame>
      <p:sp>
        <p:nvSpPr>
          <p:cNvPr id="4" name="Slide Number Placeholder 3"/>
          <p:cNvSpPr>
            <a:spLocks noGrp="1"/>
          </p:cNvSpPr>
          <p:nvPr>
            <p:ph type="sldNum" sz="quarter" idx="12"/>
          </p:nvPr>
        </p:nvSpPr>
        <p:spPr/>
        <p:txBody>
          <a:bodyPr/>
          <a:lstStyle/>
          <a:p>
            <a:fld id="{9DE9BF6D-1861-4869-8ED6-766A5871B85D}" type="slidenum">
              <a:rPr lang="en-US" smtClean="0"/>
              <a:t>21</a:t>
            </a:fld>
            <a:endParaRPr lang="en-US"/>
          </a:p>
        </p:txBody>
      </p:sp>
      <p:sp>
        <p:nvSpPr>
          <p:cNvPr id="6" name="Rectangle 5"/>
          <p:cNvSpPr/>
          <p:nvPr/>
        </p:nvSpPr>
        <p:spPr>
          <a:xfrm>
            <a:off x="3925228" y="1825625"/>
            <a:ext cx="5035891" cy="1518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66665" y="2546351"/>
            <a:ext cx="1458562" cy="7978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3862" y="4039871"/>
            <a:ext cx="4862238" cy="523220"/>
          </a:xfrm>
          <a:prstGeom prst="rect">
            <a:avLst/>
          </a:prstGeom>
          <a:noFill/>
        </p:spPr>
        <p:txBody>
          <a:bodyPr wrap="square" rtlCol="0">
            <a:spAutoFit/>
          </a:bodyPr>
          <a:lstStyle/>
          <a:p>
            <a:r>
              <a:rPr lang="en-US" sz="2800" dirty="0" smtClean="0"/>
              <a:t>Many more IR mutants (2.7x)</a:t>
            </a:r>
          </a:p>
        </p:txBody>
      </p:sp>
      <p:sp>
        <p:nvSpPr>
          <p:cNvPr id="9" name="TextBox 8"/>
          <p:cNvSpPr txBox="1"/>
          <p:nvPr/>
        </p:nvSpPr>
        <p:spPr>
          <a:xfrm>
            <a:off x="763862" y="4560865"/>
            <a:ext cx="5694088" cy="523220"/>
          </a:xfrm>
          <a:prstGeom prst="rect">
            <a:avLst/>
          </a:prstGeom>
          <a:noFill/>
        </p:spPr>
        <p:txBody>
          <a:bodyPr wrap="square" rtlCol="0">
            <a:spAutoFit/>
          </a:bodyPr>
          <a:lstStyle/>
          <a:p>
            <a:r>
              <a:rPr lang="en-US" sz="2800" dirty="0" smtClean="0"/>
              <a:t>	Mutation testing slower</a:t>
            </a:r>
            <a:r>
              <a:rPr lang="en-US" sz="2800" dirty="0"/>
              <a:t> </a:t>
            </a:r>
            <a:r>
              <a:rPr lang="en-US" sz="2800" dirty="0" smtClean="0"/>
              <a:t>at IR level</a:t>
            </a:r>
          </a:p>
        </p:txBody>
      </p:sp>
      <p:cxnSp>
        <p:nvCxnSpPr>
          <p:cNvPr id="10" name="Straight Arrow Connector 9"/>
          <p:cNvCxnSpPr/>
          <p:nvPr/>
        </p:nvCxnSpPr>
        <p:spPr>
          <a:xfrm flipV="1">
            <a:off x="909342" y="4851433"/>
            <a:ext cx="370417" cy="4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05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Equivalent and Duplicated Mutants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2940162"/>
              </p:ext>
            </p:extLst>
          </p:nvPr>
        </p:nvGraphicFramePr>
        <p:xfrm>
          <a:off x="182880" y="1850708"/>
          <a:ext cx="8778240" cy="14935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731880523"/>
                    </a:ext>
                  </a:extLst>
                </a:gridCol>
                <a:gridCol w="1463040">
                  <a:extLst>
                    <a:ext uri="{9D8B030D-6E8A-4147-A177-3AD203B41FA5}">
                      <a16:colId xmlns:a16="http://schemas.microsoft.com/office/drawing/2014/main" val="111947262"/>
                    </a:ext>
                  </a:extLst>
                </a:gridCol>
                <a:gridCol w="1463040">
                  <a:extLst>
                    <a:ext uri="{9D8B030D-6E8A-4147-A177-3AD203B41FA5}">
                      <a16:colId xmlns:a16="http://schemas.microsoft.com/office/drawing/2014/main" val="2488285860"/>
                    </a:ext>
                  </a:extLst>
                </a:gridCol>
                <a:gridCol w="1005840">
                  <a:extLst>
                    <a:ext uri="{9D8B030D-6E8A-4147-A177-3AD203B41FA5}">
                      <a16:colId xmlns:a16="http://schemas.microsoft.com/office/drawing/2014/main" val="4093973429"/>
                    </a:ext>
                  </a:extLst>
                </a:gridCol>
                <a:gridCol w="1005840">
                  <a:extLst>
                    <a:ext uri="{9D8B030D-6E8A-4147-A177-3AD203B41FA5}">
                      <a16:colId xmlns:a16="http://schemas.microsoft.com/office/drawing/2014/main" val="834825295"/>
                    </a:ext>
                  </a:extLst>
                </a:gridCol>
                <a:gridCol w="1005840">
                  <a:extLst>
                    <a:ext uri="{9D8B030D-6E8A-4147-A177-3AD203B41FA5}">
                      <a16:colId xmlns:a16="http://schemas.microsoft.com/office/drawing/2014/main" val="2330922483"/>
                    </a:ext>
                  </a:extLst>
                </a:gridCol>
                <a:gridCol w="1005840">
                  <a:extLst>
                    <a:ext uri="{9D8B030D-6E8A-4147-A177-3AD203B41FA5}">
                      <a16:colId xmlns:a16="http://schemas.microsoft.com/office/drawing/2014/main" val="746932361"/>
                    </a:ext>
                  </a:extLst>
                </a:gridCol>
                <a:gridCol w="1005840">
                  <a:extLst>
                    <a:ext uri="{9D8B030D-6E8A-4147-A177-3AD203B41FA5}">
                      <a16:colId xmlns:a16="http://schemas.microsoft.com/office/drawing/2014/main" val="4288446857"/>
                    </a:ext>
                  </a:extLst>
                </a:gridCol>
              </a:tblGrid>
              <a:tr h="548640">
                <a:tc>
                  <a:txBody>
                    <a:bodyPr/>
                    <a:lstStyle/>
                    <a:p>
                      <a:pPr algn="ctr"/>
                      <a:r>
                        <a:rPr lang="en-US" sz="2000" dirty="0" smtClean="0"/>
                        <a:t>Level</a:t>
                      </a:r>
                      <a:endParaRPr lang="en-US" sz="2000" dirty="0"/>
                    </a:p>
                  </a:txBody>
                  <a:tcPr/>
                </a:tc>
                <a:tc>
                  <a:txBody>
                    <a:bodyPr/>
                    <a:lstStyle/>
                    <a:p>
                      <a:pPr algn="ctr"/>
                      <a:r>
                        <a:rPr lang="en-US" sz="2000" dirty="0" smtClean="0"/>
                        <a:t># Stillborn</a:t>
                      </a:r>
                    </a:p>
                    <a:p>
                      <a:pPr algn="ctr"/>
                      <a:r>
                        <a:rPr lang="en-US" sz="2000" dirty="0" smtClean="0"/>
                        <a:t>Mutants</a:t>
                      </a:r>
                      <a:endParaRPr lang="en-US" sz="2000" dirty="0"/>
                    </a:p>
                  </a:txBody>
                  <a:tcPr/>
                </a:tc>
                <a:tc>
                  <a:txBody>
                    <a:bodyPr/>
                    <a:lstStyle/>
                    <a:p>
                      <a:pPr algn="ctr"/>
                      <a:r>
                        <a:rPr lang="en-US" sz="2000" dirty="0" smtClean="0"/>
                        <a:t># Compiled Mutants</a:t>
                      </a:r>
                      <a:endParaRPr lang="en-US" sz="2000" dirty="0"/>
                    </a:p>
                  </a:txBody>
                  <a:tcPr/>
                </a:tc>
                <a:tc>
                  <a:txBody>
                    <a:bodyPr/>
                    <a:lstStyle/>
                    <a:p>
                      <a:pPr algn="ctr"/>
                      <a:r>
                        <a:rPr lang="en-US" sz="2000" dirty="0" smtClean="0"/>
                        <a:t># </a:t>
                      </a:r>
                      <a:r>
                        <a:rPr lang="en-US" sz="2000" dirty="0" err="1" smtClean="0"/>
                        <a:t>Equiv</a:t>
                      </a:r>
                      <a:endParaRPr lang="en-US" sz="2000" dirty="0"/>
                    </a:p>
                  </a:txBody>
                  <a:tcPr/>
                </a:tc>
                <a:tc>
                  <a:txBody>
                    <a:bodyPr/>
                    <a:lstStyle/>
                    <a:p>
                      <a:pPr algn="ctr"/>
                      <a:r>
                        <a:rPr lang="en-US" sz="2000" dirty="0" smtClean="0"/>
                        <a:t>% </a:t>
                      </a:r>
                      <a:r>
                        <a:rPr lang="en-US" sz="2000" dirty="0" err="1" smtClean="0"/>
                        <a:t>Equiv</a:t>
                      </a:r>
                      <a:endParaRPr lang="en-US" sz="2000" dirty="0"/>
                    </a:p>
                  </a:txBody>
                  <a:tcPr/>
                </a:tc>
                <a:tc>
                  <a:txBody>
                    <a:bodyPr/>
                    <a:lstStyle/>
                    <a:p>
                      <a:pPr algn="ctr"/>
                      <a:r>
                        <a:rPr lang="en-US" sz="2000" dirty="0" smtClean="0"/>
                        <a:t># Dup</a:t>
                      </a:r>
                      <a:endParaRPr lang="en-US" sz="2000" dirty="0"/>
                    </a:p>
                  </a:txBody>
                  <a:tcPr/>
                </a:tc>
                <a:tc>
                  <a:txBody>
                    <a:bodyPr/>
                    <a:lstStyle/>
                    <a:p>
                      <a:pPr algn="ctr"/>
                      <a:r>
                        <a:rPr lang="en-US" sz="2000" dirty="0" smtClean="0"/>
                        <a:t>%</a:t>
                      </a:r>
                      <a:r>
                        <a:rPr lang="en-US" sz="2000" baseline="0" dirty="0" smtClean="0"/>
                        <a:t> Dup</a:t>
                      </a:r>
                      <a:endParaRPr lang="en-US" sz="2000" dirty="0"/>
                    </a:p>
                  </a:txBody>
                  <a:tcPr/>
                </a:tc>
                <a:tc>
                  <a:txBody>
                    <a:bodyPr/>
                    <a:lstStyle/>
                    <a:p>
                      <a:pPr algn="ctr"/>
                      <a:r>
                        <a:rPr lang="en-US" sz="2000" dirty="0" smtClean="0"/>
                        <a:t>#</a:t>
                      </a:r>
                      <a:r>
                        <a:rPr lang="en-US" sz="2000" baseline="0" dirty="0" smtClean="0"/>
                        <a:t> NEND</a:t>
                      </a:r>
                      <a:endParaRPr lang="en-US" sz="2000" dirty="0"/>
                    </a:p>
                  </a:txBody>
                  <a:tcPr/>
                </a:tc>
                <a:extLst>
                  <a:ext uri="{0D108BD9-81ED-4DB2-BD59-A6C34878D82A}">
                    <a16:rowId xmlns:a16="http://schemas.microsoft.com/office/drawing/2014/main" val="1673540933"/>
                  </a:ext>
                </a:extLst>
              </a:tr>
              <a:tr h="370840">
                <a:tc>
                  <a:txBody>
                    <a:bodyPr/>
                    <a:lstStyle/>
                    <a:p>
                      <a:r>
                        <a:rPr lang="en-US" sz="2000" dirty="0" smtClean="0"/>
                        <a:t>SRC</a:t>
                      </a:r>
                      <a:endParaRPr lang="en-US" sz="2000" dirty="0"/>
                    </a:p>
                  </a:txBody>
                  <a:tcPr/>
                </a:tc>
                <a:tc>
                  <a:txBody>
                    <a:bodyPr/>
                    <a:lstStyle/>
                    <a:p>
                      <a:pPr algn="r"/>
                      <a:r>
                        <a:rPr lang="en-US" sz="2000" dirty="0" smtClean="0"/>
                        <a:t>1401</a:t>
                      </a:r>
                      <a:endParaRPr lang="en-US" sz="2000" dirty="0"/>
                    </a:p>
                  </a:txBody>
                  <a:tcPr/>
                </a:tc>
                <a:tc>
                  <a:txBody>
                    <a:bodyPr/>
                    <a:lstStyle/>
                    <a:p>
                      <a:pPr algn="r"/>
                      <a:r>
                        <a:rPr lang="en-US" sz="2000" dirty="0" smtClean="0"/>
                        <a:t>36528</a:t>
                      </a:r>
                      <a:endParaRPr lang="en-US" sz="2000" dirty="0"/>
                    </a:p>
                  </a:txBody>
                  <a:tcPr/>
                </a:tc>
                <a:tc>
                  <a:txBody>
                    <a:bodyPr/>
                    <a:lstStyle/>
                    <a:p>
                      <a:pPr algn="r"/>
                      <a:r>
                        <a:rPr lang="en-US" sz="2000" dirty="0" smtClean="0"/>
                        <a:t>1848</a:t>
                      </a:r>
                      <a:endParaRPr lang="en-US" sz="2000" dirty="0"/>
                    </a:p>
                  </a:txBody>
                  <a:tcPr/>
                </a:tc>
                <a:tc>
                  <a:txBody>
                    <a:bodyPr/>
                    <a:lstStyle/>
                    <a:p>
                      <a:pPr algn="r"/>
                      <a:r>
                        <a:rPr lang="en-US" sz="2000" dirty="0" smtClean="0"/>
                        <a:t>5.1%</a:t>
                      </a:r>
                      <a:endParaRPr lang="en-US" sz="2000" dirty="0"/>
                    </a:p>
                  </a:txBody>
                  <a:tcPr/>
                </a:tc>
                <a:tc>
                  <a:txBody>
                    <a:bodyPr/>
                    <a:lstStyle/>
                    <a:p>
                      <a:pPr algn="r"/>
                      <a:r>
                        <a:rPr lang="en-US" sz="2000" dirty="0" smtClean="0"/>
                        <a:t>4725</a:t>
                      </a:r>
                      <a:endParaRPr lang="en-US" sz="2000" dirty="0"/>
                    </a:p>
                  </a:txBody>
                  <a:tcPr/>
                </a:tc>
                <a:tc>
                  <a:txBody>
                    <a:bodyPr/>
                    <a:lstStyle/>
                    <a:p>
                      <a:pPr algn="r"/>
                      <a:r>
                        <a:rPr lang="en-US" sz="2000" dirty="0" smtClean="0"/>
                        <a:t>12.9%</a:t>
                      </a:r>
                      <a:endParaRPr lang="en-US" sz="2000" dirty="0"/>
                    </a:p>
                  </a:txBody>
                  <a:tcPr/>
                </a:tc>
                <a:tc>
                  <a:txBody>
                    <a:bodyPr/>
                    <a:lstStyle/>
                    <a:p>
                      <a:pPr algn="r"/>
                      <a:r>
                        <a:rPr lang="en-US" sz="2000" dirty="0" smtClean="0"/>
                        <a:t>29955</a:t>
                      </a:r>
                      <a:endParaRPr lang="en-US" sz="2000" dirty="0"/>
                    </a:p>
                  </a:txBody>
                  <a:tcPr/>
                </a:tc>
                <a:extLst>
                  <a:ext uri="{0D108BD9-81ED-4DB2-BD59-A6C34878D82A}">
                    <a16:rowId xmlns:a16="http://schemas.microsoft.com/office/drawing/2014/main" val="1378290564"/>
                  </a:ext>
                </a:extLst>
              </a:tr>
              <a:tr h="370840">
                <a:tc>
                  <a:txBody>
                    <a:bodyPr/>
                    <a:lstStyle/>
                    <a:p>
                      <a:r>
                        <a:rPr lang="en-US" sz="2000" dirty="0" smtClean="0"/>
                        <a:t>IR</a:t>
                      </a:r>
                      <a:endParaRPr lang="en-US" sz="2000" dirty="0"/>
                    </a:p>
                  </a:txBody>
                  <a:tcPr/>
                </a:tc>
                <a:tc>
                  <a:txBody>
                    <a:bodyPr/>
                    <a:lstStyle/>
                    <a:p>
                      <a:pPr algn="r"/>
                      <a:r>
                        <a:rPr lang="en-US" sz="2000" dirty="0" smtClean="0"/>
                        <a:t>15710</a:t>
                      </a:r>
                      <a:endParaRPr lang="en-US" sz="2000" dirty="0"/>
                    </a:p>
                  </a:txBody>
                  <a:tcPr/>
                </a:tc>
                <a:tc>
                  <a:txBody>
                    <a:bodyPr/>
                    <a:lstStyle/>
                    <a:p>
                      <a:pPr algn="r"/>
                      <a:r>
                        <a:rPr lang="en-US" sz="2000" dirty="0" smtClean="0"/>
                        <a:t>100111</a:t>
                      </a:r>
                      <a:endParaRPr lang="en-US" sz="2000" dirty="0"/>
                    </a:p>
                  </a:txBody>
                  <a:tcPr/>
                </a:tc>
                <a:tc>
                  <a:txBody>
                    <a:bodyPr/>
                    <a:lstStyle/>
                    <a:p>
                      <a:pPr algn="r"/>
                      <a:r>
                        <a:rPr lang="en-US" sz="2000" dirty="0" smtClean="0"/>
                        <a:t>6302</a:t>
                      </a:r>
                      <a:endParaRPr lang="en-US" sz="2000" dirty="0"/>
                    </a:p>
                  </a:txBody>
                  <a:tcPr/>
                </a:tc>
                <a:tc>
                  <a:txBody>
                    <a:bodyPr/>
                    <a:lstStyle/>
                    <a:p>
                      <a:pPr algn="r"/>
                      <a:r>
                        <a:rPr lang="en-US" sz="2000" dirty="0" smtClean="0"/>
                        <a:t>6.3%</a:t>
                      </a:r>
                      <a:endParaRPr lang="en-US" sz="2000" dirty="0"/>
                    </a:p>
                  </a:txBody>
                  <a:tcPr/>
                </a:tc>
                <a:tc>
                  <a:txBody>
                    <a:bodyPr/>
                    <a:lstStyle/>
                    <a:p>
                      <a:pPr algn="r"/>
                      <a:r>
                        <a:rPr lang="en-US" sz="2000" dirty="0" smtClean="0"/>
                        <a:t>13963</a:t>
                      </a:r>
                      <a:endParaRPr lang="en-US" sz="2000" dirty="0"/>
                    </a:p>
                  </a:txBody>
                  <a:tcPr/>
                </a:tc>
                <a:tc>
                  <a:txBody>
                    <a:bodyPr/>
                    <a:lstStyle/>
                    <a:p>
                      <a:pPr algn="r"/>
                      <a:r>
                        <a:rPr lang="en-US" sz="2000" dirty="0" smtClean="0"/>
                        <a:t>13.9%</a:t>
                      </a:r>
                      <a:endParaRPr lang="en-US" sz="2000" dirty="0"/>
                    </a:p>
                  </a:txBody>
                  <a:tcPr/>
                </a:tc>
                <a:tc>
                  <a:txBody>
                    <a:bodyPr/>
                    <a:lstStyle/>
                    <a:p>
                      <a:pPr algn="r"/>
                      <a:r>
                        <a:rPr lang="en-US" sz="2000" dirty="0" smtClean="0"/>
                        <a:t>79846</a:t>
                      </a:r>
                      <a:endParaRPr lang="en-US" sz="2000" dirty="0"/>
                    </a:p>
                  </a:txBody>
                  <a:tcPr/>
                </a:tc>
                <a:extLst>
                  <a:ext uri="{0D108BD9-81ED-4DB2-BD59-A6C34878D82A}">
                    <a16:rowId xmlns:a16="http://schemas.microsoft.com/office/drawing/2014/main" val="1736709360"/>
                  </a:ext>
                </a:extLst>
              </a:tr>
            </a:tbl>
          </a:graphicData>
        </a:graphic>
      </p:graphicFrame>
      <p:sp>
        <p:nvSpPr>
          <p:cNvPr id="4" name="Slide Number Placeholder 3"/>
          <p:cNvSpPr>
            <a:spLocks noGrp="1"/>
          </p:cNvSpPr>
          <p:nvPr>
            <p:ph type="sldNum" sz="quarter" idx="12"/>
          </p:nvPr>
        </p:nvSpPr>
        <p:spPr/>
        <p:txBody>
          <a:bodyPr/>
          <a:lstStyle/>
          <a:p>
            <a:fld id="{9DE9BF6D-1861-4869-8ED6-766A5871B85D}" type="slidenum">
              <a:rPr lang="en-US" smtClean="0"/>
              <a:t>22</a:t>
            </a:fld>
            <a:endParaRPr lang="en-US"/>
          </a:p>
        </p:txBody>
      </p:sp>
      <p:sp>
        <p:nvSpPr>
          <p:cNvPr id="6" name="Rectangle 5"/>
          <p:cNvSpPr/>
          <p:nvPr/>
        </p:nvSpPr>
        <p:spPr>
          <a:xfrm>
            <a:off x="5943600" y="1850708"/>
            <a:ext cx="2003424" cy="1518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47399" y="2550902"/>
            <a:ext cx="996201" cy="7978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8096" y="4041648"/>
            <a:ext cx="4862238" cy="523220"/>
          </a:xfrm>
          <a:prstGeom prst="rect">
            <a:avLst/>
          </a:prstGeom>
          <a:noFill/>
        </p:spPr>
        <p:txBody>
          <a:bodyPr wrap="square" rtlCol="0">
            <a:spAutoFit/>
          </a:bodyPr>
          <a:lstStyle/>
          <a:p>
            <a:r>
              <a:rPr lang="en-US" sz="2800" dirty="0" smtClean="0"/>
              <a:t>Similar % equivalent mutants</a:t>
            </a:r>
          </a:p>
        </p:txBody>
      </p:sp>
      <p:sp>
        <p:nvSpPr>
          <p:cNvPr id="14" name="Rectangle 13"/>
          <p:cNvSpPr/>
          <p:nvPr/>
        </p:nvSpPr>
        <p:spPr>
          <a:xfrm>
            <a:off x="7948082" y="1825625"/>
            <a:ext cx="1196975" cy="1518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66698" y="2546350"/>
            <a:ext cx="996201" cy="7978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8096" y="4564868"/>
            <a:ext cx="4862238" cy="523220"/>
          </a:xfrm>
          <a:prstGeom prst="rect">
            <a:avLst/>
          </a:prstGeom>
          <a:noFill/>
        </p:spPr>
        <p:txBody>
          <a:bodyPr wrap="square" rtlCol="0">
            <a:spAutoFit/>
          </a:bodyPr>
          <a:lstStyle/>
          <a:p>
            <a:r>
              <a:rPr lang="en-US" sz="2800" dirty="0" smtClean="0"/>
              <a:t>Similar % duplicated mutants</a:t>
            </a:r>
          </a:p>
        </p:txBody>
      </p:sp>
    </p:spTree>
    <p:extLst>
      <p:ext uri="{BB962C8B-B14F-4D97-AF65-F5344CB8AC3E}">
        <p14:creationId xmlns:p14="http://schemas.microsoft.com/office/powerpoint/2010/main" val="240842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5"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Equivalent and Duplicated Mutants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5610169"/>
              </p:ext>
            </p:extLst>
          </p:nvPr>
        </p:nvGraphicFramePr>
        <p:xfrm>
          <a:off x="182880" y="1850708"/>
          <a:ext cx="8778240" cy="14935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731880523"/>
                    </a:ext>
                  </a:extLst>
                </a:gridCol>
                <a:gridCol w="1463040">
                  <a:extLst>
                    <a:ext uri="{9D8B030D-6E8A-4147-A177-3AD203B41FA5}">
                      <a16:colId xmlns:a16="http://schemas.microsoft.com/office/drawing/2014/main" val="111947262"/>
                    </a:ext>
                  </a:extLst>
                </a:gridCol>
                <a:gridCol w="1463040">
                  <a:extLst>
                    <a:ext uri="{9D8B030D-6E8A-4147-A177-3AD203B41FA5}">
                      <a16:colId xmlns:a16="http://schemas.microsoft.com/office/drawing/2014/main" val="2488285860"/>
                    </a:ext>
                  </a:extLst>
                </a:gridCol>
                <a:gridCol w="1005840">
                  <a:extLst>
                    <a:ext uri="{9D8B030D-6E8A-4147-A177-3AD203B41FA5}">
                      <a16:colId xmlns:a16="http://schemas.microsoft.com/office/drawing/2014/main" val="4093973429"/>
                    </a:ext>
                  </a:extLst>
                </a:gridCol>
                <a:gridCol w="1005840">
                  <a:extLst>
                    <a:ext uri="{9D8B030D-6E8A-4147-A177-3AD203B41FA5}">
                      <a16:colId xmlns:a16="http://schemas.microsoft.com/office/drawing/2014/main" val="834825295"/>
                    </a:ext>
                  </a:extLst>
                </a:gridCol>
                <a:gridCol w="1005840">
                  <a:extLst>
                    <a:ext uri="{9D8B030D-6E8A-4147-A177-3AD203B41FA5}">
                      <a16:colId xmlns:a16="http://schemas.microsoft.com/office/drawing/2014/main" val="2330922483"/>
                    </a:ext>
                  </a:extLst>
                </a:gridCol>
                <a:gridCol w="1005840">
                  <a:extLst>
                    <a:ext uri="{9D8B030D-6E8A-4147-A177-3AD203B41FA5}">
                      <a16:colId xmlns:a16="http://schemas.microsoft.com/office/drawing/2014/main" val="746932361"/>
                    </a:ext>
                  </a:extLst>
                </a:gridCol>
                <a:gridCol w="1005840">
                  <a:extLst>
                    <a:ext uri="{9D8B030D-6E8A-4147-A177-3AD203B41FA5}">
                      <a16:colId xmlns:a16="http://schemas.microsoft.com/office/drawing/2014/main" val="4288446857"/>
                    </a:ext>
                  </a:extLst>
                </a:gridCol>
              </a:tblGrid>
              <a:tr h="548640">
                <a:tc>
                  <a:txBody>
                    <a:bodyPr/>
                    <a:lstStyle/>
                    <a:p>
                      <a:pPr algn="ctr"/>
                      <a:r>
                        <a:rPr lang="en-US" sz="2000" dirty="0" smtClean="0"/>
                        <a:t>Level</a:t>
                      </a:r>
                      <a:endParaRPr lang="en-US" sz="2000" dirty="0"/>
                    </a:p>
                  </a:txBody>
                  <a:tcPr/>
                </a:tc>
                <a:tc>
                  <a:txBody>
                    <a:bodyPr/>
                    <a:lstStyle/>
                    <a:p>
                      <a:pPr algn="ctr"/>
                      <a:r>
                        <a:rPr lang="en-US" sz="2000" dirty="0" smtClean="0"/>
                        <a:t># Stillborn</a:t>
                      </a:r>
                    </a:p>
                    <a:p>
                      <a:pPr algn="ctr"/>
                      <a:r>
                        <a:rPr lang="en-US" sz="2000" dirty="0" smtClean="0"/>
                        <a:t>Mutants</a:t>
                      </a:r>
                      <a:endParaRPr lang="en-US" sz="2000" dirty="0"/>
                    </a:p>
                  </a:txBody>
                  <a:tcPr/>
                </a:tc>
                <a:tc>
                  <a:txBody>
                    <a:bodyPr/>
                    <a:lstStyle/>
                    <a:p>
                      <a:pPr algn="ctr"/>
                      <a:r>
                        <a:rPr lang="en-US" sz="2000" dirty="0" smtClean="0"/>
                        <a:t># Compiled Mutants</a:t>
                      </a:r>
                      <a:endParaRPr lang="en-US" sz="2000" dirty="0"/>
                    </a:p>
                  </a:txBody>
                  <a:tcPr/>
                </a:tc>
                <a:tc>
                  <a:txBody>
                    <a:bodyPr/>
                    <a:lstStyle/>
                    <a:p>
                      <a:pPr algn="ctr"/>
                      <a:r>
                        <a:rPr lang="en-US" sz="2000" dirty="0" smtClean="0"/>
                        <a:t># </a:t>
                      </a:r>
                      <a:r>
                        <a:rPr lang="en-US" sz="2000" dirty="0" err="1" smtClean="0"/>
                        <a:t>Equiv</a:t>
                      </a:r>
                      <a:endParaRPr lang="en-US" sz="2000" dirty="0"/>
                    </a:p>
                  </a:txBody>
                  <a:tcPr/>
                </a:tc>
                <a:tc>
                  <a:txBody>
                    <a:bodyPr/>
                    <a:lstStyle/>
                    <a:p>
                      <a:pPr algn="ctr"/>
                      <a:r>
                        <a:rPr lang="en-US" sz="2000" dirty="0" smtClean="0"/>
                        <a:t>% </a:t>
                      </a:r>
                      <a:r>
                        <a:rPr lang="en-US" sz="2000" dirty="0" err="1" smtClean="0"/>
                        <a:t>Equiv</a:t>
                      </a:r>
                      <a:endParaRPr lang="en-US" sz="2000" dirty="0"/>
                    </a:p>
                  </a:txBody>
                  <a:tcPr/>
                </a:tc>
                <a:tc>
                  <a:txBody>
                    <a:bodyPr/>
                    <a:lstStyle/>
                    <a:p>
                      <a:pPr algn="ctr"/>
                      <a:r>
                        <a:rPr lang="en-US" sz="2000" dirty="0" smtClean="0"/>
                        <a:t># Dup</a:t>
                      </a:r>
                      <a:endParaRPr lang="en-US" sz="2000" dirty="0"/>
                    </a:p>
                  </a:txBody>
                  <a:tcPr/>
                </a:tc>
                <a:tc>
                  <a:txBody>
                    <a:bodyPr/>
                    <a:lstStyle/>
                    <a:p>
                      <a:pPr algn="ctr"/>
                      <a:r>
                        <a:rPr lang="en-US" sz="2000" dirty="0" smtClean="0"/>
                        <a:t>%</a:t>
                      </a:r>
                      <a:r>
                        <a:rPr lang="en-US" sz="2000" baseline="0" dirty="0" smtClean="0"/>
                        <a:t> Dup</a:t>
                      </a:r>
                      <a:endParaRPr lang="en-US" sz="2000" dirty="0"/>
                    </a:p>
                  </a:txBody>
                  <a:tcPr/>
                </a:tc>
                <a:tc>
                  <a:txBody>
                    <a:bodyPr/>
                    <a:lstStyle/>
                    <a:p>
                      <a:pPr algn="ctr"/>
                      <a:r>
                        <a:rPr lang="en-US" sz="2000" dirty="0" smtClean="0"/>
                        <a:t>#</a:t>
                      </a:r>
                      <a:r>
                        <a:rPr lang="en-US" sz="2000" baseline="0" dirty="0" smtClean="0"/>
                        <a:t> NEND</a:t>
                      </a:r>
                      <a:endParaRPr lang="en-US" sz="2000" dirty="0"/>
                    </a:p>
                  </a:txBody>
                  <a:tcPr/>
                </a:tc>
                <a:extLst>
                  <a:ext uri="{0D108BD9-81ED-4DB2-BD59-A6C34878D82A}">
                    <a16:rowId xmlns:a16="http://schemas.microsoft.com/office/drawing/2014/main" val="1673540933"/>
                  </a:ext>
                </a:extLst>
              </a:tr>
              <a:tr h="370840">
                <a:tc>
                  <a:txBody>
                    <a:bodyPr/>
                    <a:lstStyle/>
                    <a:p>
                      <a:r>
                        <a:rPr lang="en-US" sz="2000" dirty="0" smtClean="0"/>
                        <a:t>SRC</a:t>
                      </a:r>
                      <a:endParaRPr lang="en-US" sz="2000" dirty="0"/>
                    </a:p>
                  </a:txBody>
                  <a:tcPr/>
                </a:tc>
                <a:tc>
                  <a:txBody>
                    <a:bodyPr/>
                    <a:lstStyle/>
                    <a:p>
                      <a:pPr algn="r"/>
                      <a:r>
                        <a:rPr lang="en-US" sz="2000" dirty="0" smtClean="0"/>
                        <a:t>1401</a:t>
                      </a:r>
                      <a:endParaRPr lang="en-US" sz="2000" dirty="0"/>
                    </a:p>
                  </a:txBody>
                  <a:tcPr/>
                </a:tc>
                <a:tc>
                  <a:txBody>
                    <a:bodyPr/>
                    <a:lstStyle/>
                    <a:p>
                      <a:pPr algn="r"/>
                      <a:r>
                        <a:rPr lang="en-US" sz="2000" dirty="0" smtClean="0"/>
                        <a:t>36528</a:t>
                      </a:r>
                      <a:endParaRPr lang="en-US" sz="2000" dirty="0"/>
                    </a:p>
                  </a:txBody>
                  <a:tcPr/>
                </a:tc>
                <a:tc>
                  <a:txBody>
                    <a:bodyPr/>
                    <a:lstStyle/>
                    <a:p>
                      <a:pPr algn="r"/>
                      <a:r>
                        <a:rPr lang="en-US" sz="2000" dirty="0" smtClean="0"/>
                        <a:t>1848</a:t>
                      </a:r>
                      <a:endParaRPr lang="en-US" sz="2000" dirty="0"/>
                    </a:p>
                  </a:txBody>
                  <a:tcPr/>
                </a:tc>
                <a:tc>
                  <a:txBody>
                    <a:bodyPr/>
                    <a:lstStyle/>
                    <a:p>
                      <a:pPr algn="r"/>
                      <a:r>
                        <a:rPr lang="en-US" sz="2000" dirty="0" smtClean="0"/>
                        <a:t>5.1%</a:t>
                      </a:r>
                      <a:endParaRPr lang="en-US" sz="2000" dirty="0"/>
                    </a:p>
                  </a:txBody>
                  <a:tcPr/>
                </a:tc>
                <a:tc>
                  <a:txBody>
                    <a:bodyPr/>
                    <a:lstStyle/>
                    <a:p>
                      <a:pPr algn="r"/>
                      <a:r>
                        <a:rPr lang="en-US" sz="2000" dirty="0" smtClean="0"/>
                        <a:t>4725</a:t>
                      </a:r>
                      <a:endParaRPr lang="en-US" sz="2000" dirty="0"/>
                    </a:p>
                  </a:txBody>
                  <a:tcPr/>
                </a:tc>
                <a:tc>
                  <a:txBody>
                    <a:bodyPr/>
                    <a:lstStyle/>
                    <a:p>
                      <a:pPr algn="r"/>
                      <a:r>
                        <a:rPr lang="en-US" sz="2000" dirty="0" smtClean="0"/>
                        <a:t>12.9%</a:t>
                      </a:r>
                      <a:endParaRPr lang="en-US" sz="2000" dirty="0"/>
                    </a:p>
                  </a:txBody>
                  <a:tcPr/>
                </a:tc>
                <a:tc>
                  <a:txBody>
                    <a:bodyPr/>
                    <a:lstStyle/>
                    <a:p>
                      <a:pPr algn="r"/>
                      <a:r>
                        <a:rPr lang="en-US" sz="2000" dirty="0" smtClean="0"/>
                        <a:t>29955</a:t>
                      </a:r>
                      <a:endParaRPr lang="en-US" sz="2000" dirty="0"/>
                    </a:p>
                  </a:txBody>
                  <a:tcPr/>
                </a:tc>
                <a:extLst>
                  <a:ext uri="{0D108BD9-81ED-4DB2-BD59-A6C34878D82A}">
                    <a16:rowId xmlns:a16="http://schemas.microsoft.com/office/drawing/2014/main" val="1378290564"/>
                  </a:ext>
                </a:extLst>
              </a:tr>
              <a:tr h="370840">
                <a:tc>
                  <a:txBody>
                    <a:bodyPr/>
                    <a:lstStyle/>
                    <a:p>
                      <a:r>
                        <a:rPr lang="en-US" sz="2000" dirty="0" smtClean="0"/>
                        <a:t>IR</a:t>
                      </a:r>
                      <a:endParaRPr lang="en-US" sz="2000" dirty="0"/>
                    </a:p>
                  </a:txBody>
                  <a:tcPr/>
                </a:tc>
                <a:tc>
                  <a:txBody>
                    <a:bodyPr/>
                    <a:lstStyle/>
                    <a:p>
                      <a:pPr algn="r"/>
                      <a:r>
                        <a:rPr lang="en-US" sz="2000" dirty="0" smtClean="0"/>
                        <a:t>15710</a:t>
                      </a:r>
                      <a:endParaRPr lang="en-US" sz="2000" dirty="0"/>
                    </a:p>
                  </a:txBody>
                  <a:tcPr/>
                </a:tc>
                <a:tc>
                  <a:txBody>
                    <a:bodyPr/>
                    <a:lstStyle/>
                    <a:p>
                      <a:pPr algn="r"/>
                      <a:r>
                        <a:rPr lang="en-US" sz="2000" dirty="0" smtClean="0"/>
                        <a:t>100111</a:t>
                      </a:r>
                      <a:endParaRPr lang="en-US" sz="2000" dirty="0"/>
                    </a:p>
                  </a:txBody>
                  <a:tcPr/>
                </a:tc>
                <a:tc>
                  <a:txBody>
                    <a:bodyPr/>
                    <a:lstStyle/>
                    <a:p>
                      <a:pPr algn="r"/>
                      <a:r>
                        <a:rPr lang="en-US" sz="2000" dirty="0" smtClean="0"/>
                        <a:t>6302</a:t>
                      </a:r>
                      <a:endParaRPr lang="en-US" sz="2000" dirty="0"/>
                    </a:p>
                  </a:txBody>
                  <a:tcPr/>
                </a:tc>
                <a:tc>
                  <a:txBody>
                    <a:bodyPr/>
                    <a:lstStyle/>
                    <a:p>
                      <a:pPr algn="r"/>
                      <a:r>
                        <a:rPr lang="en-US" sz="2000" dirty="0" smtClean="0"/>
                        <a:t>6.3%</a:t>
                      </a:r>
                      <a:endParaRPr lang="en-US" sz="2000" dirty="0"/>
                    </a:p>
                  </a:txBody>
                  <a:tcPr/>
                </a:tc>
                <a:tc>
                  <a:txBody>
                    <a:bodyPr/>
                    <a:lstStyle/>
                    <a:p>
                      <a:pPr algn="r"/>
                      <a:r>
                        <a:rPr lang="en-US" sz="2000" dirty="0" smtClean="0"/>
                        <a:t>13963</a:t>
                      </a:r>
                      <a:endParaRPr lang="en-US" sz="2000" dirty="0"/>
                    </a:p>
                  </a:txBody>
                  <a:tcPr/>
                </a:tc>
                <a:tc>
                  <a:txBody>
                    <a:bodyPr/>
                    <a:lstStyle/>
                    <a:p>
                      <a:pPr algn="r"/>
                      <a:r>
                        <a:rPr lang="en-US" sz="2000" dirty="0" smtClean="0"/>
                        <a:t>13.9%</a:t>
                      </a:r>
                      <a:endParaRPr lang="en-US" sz="2000" dirty="0"/>
                    </a:p>
                  </a:txBody>
                  <a:tcPr/>
                </a:tc>
                <a:tc>
                  <a:txBody>
                    <a:bodyPr/>
                    <a:lstStyle/>
                    <a:p>
                      <a:pPr algn="r"/>
                      <a:r>
                        <a:rPr lang="en-US" sz="2000" dirty="0" smtClean="0"/>
                        <a:t>79846</a:t>
                      </a:r>
                      <a:endParaRPr lang="en-US" sz="2000" dirty="0"/>
                    </a:p>
                  </a:txBody>
                  <a:tcPr/>
                </a:tc>
                <a:extLst>
                  <a:ext uri="{0D108BD9-81ED-4DB2-BD59-A6C34878D82A}">
                    <a16:rowId xmlns:a16="http://schemas.microsoft.com/office/drawing/2014/main" val="1736709360"/>
                  </a:ext>
                </a:extLst>
              </a:tr>
            </a:tbl>
          </a:graphicData>
        </a:graphic>
      </p:graphicFrame>
      <p:sp>
        <p:nvSpPr>
          <p:cNvPr id="4" name="Slide Number Placeholder 3"/>
          <p:cNvSpPr>
            <a:spLocks noGrp="1"/>
          </p:cNvSpPr>
          <p:nvPr>
            <p:ph type="sldNum" sz="quarter" idx="12"/>
          </p:nvPr>
        </p:nvSpPr>
        <p:spPr/>
        <p:txBody>
          <a:bodyPr/>
          <a:lstStyle/>
          <a:p>
            <a:fld id="{9DE9BF6D-1861-4869-8ED6-766A5871B85D}" type="slidenum">
              <a:rPr lang="en-US" smtClean="0"/>
              <a:t>23</a:t>
            </a:fld>
            <a:endParaRPr lang="en-US"/>
          </a:p>
        </p:txBody>
      </p:sp>
      <p:sp>
        <p:nvSpPr>
          <p:cNvPr id="8" name="TextBox 7"/>
          <p:cNvSpPr txBox="1"/>
          <p:nvPr/>
        </p:nvSpPr>
        <p:spPr>
          <a:xfrm>
            <a:off x="769434" y="4039870"/>
            <a:ext cx="7195485" cy="954107"/>
          </a:xfrm>
          <a:prstGeom prst="rect">
            <a:avLst/>
          </a:prstGeom>
          <a:noFill/>
        </p:spPr>
        <p:txBody>
          <a:bodyPr wrap="square" rtlCol="0">
            <a:spAutoFit/>
          </a:bodyPr>
          <a:lstStyle/>
          <a:p>
            <a:r>
              <a:rPr lang="en-US" sz="2800" dirty="0" smtClean="0"/>
              <a:t>IR still has more Non-Equivalent Non-Duplicated</a:t>
            </a:r>
          </a:p>
          <a:p>
            <a:r>
              <a:rPr lang="en-US" sz="2800" dirty="0" smtClean="0"/>
              <a:t>(NEND) mutants (2.6x)</a:t>
            </a:r>
          </a:p>
        </p:txBody>
      </p:sp>
      <p:sp>
        <p:nvSpPr>
          <p:cNvPr id="9" name="TextBox 8"/>
          <p:cNvSpPr txBox="1"/>
          <p:nvPr/>
        </p:nvSpPr>
        <p:spPr>
          <a:xfrm>
            <a:off x="763862" y="4993977"/>
            <a:ext cx="7354226" cy="523220"/>
          </a:xfrm>
          <a:prstGeom prst="rect">
            <a:avLst/>
          </a:prstGeom>
          <a:noFill/>
        </p:spPr>
        <p:txBody>
          <a:bodyPr wrap="square" rtlCol="0">
            <a:spAutoFit/>
          </a:bodyPr>
          <a:lstStyle/>
          <a:p>
            <a:r>
              <a:rPr lang="en-US" sz="2800" dirty="0"/>
              <a:t>	</a:t>
            </a:r>
            <a:r>
              <a:rPr lang="en-US" sz="2800" dirty="0" smtClean="0"/>
              <a:t>Mutation testing remains slower at IR level</a:t>
            </a:r>
          </a:p>
        </p:txBody>
      </p:sp>
      <p:sp>
        <p:nvSpPr>
          <p:cNvPr id="11" name="Rectangle 10"/>
          <p:cNvSpPr/>
          <p:nvPr/>
        </p:nvSpPr>
        <p:spPr>
          <a:xfrm>
            <a:off x="7964919" y="2546350"/>
            <a:ext cx="996201" cy="7978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890091" y="5249237"/>
            <a:ext cx="370417" cy="4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4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Score</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24</a:t>
            </a:fld>
            <a:endParaRPr lang="en-US"/>
          </a:p>
        </p:txBody>
      </p:sp>
      <p:pic>
        <p:nvPicPr>
          <p:cNvPr id="5" name="Picture 4"/>
          <p:cNvPicPr>
            <a:picLocks noChangeAspect="1"/>
          </p:cNvPicPr>
          <p:nvPr/>
        </p:nvPicPr>
        <p:blipFill>
          <a:blip r:embed="rId3"/>
          <a:stretch>
            <a:fillRect/>
          </a:stretch>
        </p:blipFill>
        <p:spPr>
          <a:xfrm>
            <a:off x="659002" y="1825625"/>
            <a:ext cx="7825996" cy="3665536"/>
          </a:xfrm>
          <a:prstGeom prst="rect">
            <a:avLst/>
          </a:prstGeom>
        </p:spPr>
      </p:pic>
      <p:sp>
        <p:nvSpPr>
          <p:cNvPr id="6" name="TextBox 5"/>
          <p:cNvSpPr txBox="1"/>
          <p:nvPr/>
        </p:nvSpPr>
        <p:spPr>
          <a:xfrm>
            <a:off x="1777922" y="5491161"/>
            <a:ext cx="5588156" cy="523220"/>
          </a:xfrm>
          <a:prstGeom prst="rect">
            <a:avLst/>
          </a:prstGeom>
          <a:noFill/>
        </p:spPr>
        <p:txBody>
          <a:bodyPr wrap="square" rtlCol="0">
            <a:spAutoFit/>
          </a:bodyPr>
          <a:lstStyle/>
          <a:p>
            <a:r>
              <a:rPr lang="en-US" sz="2800" dirty="0" smtClean="0"/>
              <a:t>Quite similar mutation scores</a:t>
            </a:r>
          </a:p>
        </p:txBody>
      </p:sp>
      <p:sp>
        <p:nvSpPr>
          <p:cNvPr id="7" name="TextBox 6"/>
          <p:cNvSpPr txBox="1"/>
          <p:nvPr/>
        </p:nvSpPr>
        <p:spPr>
          <a:xfrm>
            <a:off x="1777922" y="6198256"/>
            <a:ext cx="5588156" cy="523220"/>
          </a:xfrm>
          <a:prstGeom prst="rect">
            <a:avLst/>
          </a:prstGeom>
          <a:noFill/>
        </p:spPr>
        <p:txBody>
          <a:bodyPr wrap="square" rtlCol="0">
            <a:spAutoFit/>
          </a:bodyPr>
          <a:lstStyle/>
          <a:p>
            <a:r>
              <a:rPr lang="en-US" sz="2800" dirty="0" smtClean="0"/>
              <a:t>How do they correlate?</a:t>
            </a:r>
          </a:p>
        </p:txBody>
      </p:sp>
      <mc:AlternateContent xmlns:mc="http://schemas.openxmlformats.org/markup-compatibility/2006" xmlns:a14="http://schemas.microsoft.com/office/drawing/2010/main">
        <mc:Choice Requires="a14">
          <p:sp>
            <p:nvSpPr>
              <p:cNvPr id="8" name="TextBox 7"/>
              <p:cNvSpPr txBox="1"/>
              <p:nvPr/>
            </p:nvSpPr>
            <p:spPr>
              <a:xfrm>
                <a:off x="4572000" y="1207710"/>
                <a:ext cx="4180888"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𝑀𝑢𝑡𝑎𝑡𝑖𝑜𝑛</m:t>
                      </m:r>
                      <m:r>
                        <a:rPr lang="en-US" b="0" i="1" smtClean="0">
                          <a:latin typeface="Cambria Math" panose="02040503050406030204" pitchFamily="18" charset="0"/>
                        </a:rPr>
                        <m:t> </m:t>
                      </m:r>
                      <m:r>
                        <a:rPr lang="en-US" b="0" i="1" smtClean="0">
                          <a:latin typeface="Cambria Math" panose="02040503050406030204" pitchFamily="18" charset="0"/>
                        </a:rPr>
                        <m:t>𝑆𝑐𝑜𝑟𝑒</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𝑀𝑢𝑡𝑎𝑛𝑡𝑠</m:t>
                          </m:r>
                          <m:r>
                            <a:rPr lang="en-US" b="0" i="1" smtClean="0">
                              <a:latin typeface="Cambria Math" panose="02040503050406030204" pitchFamily="18" charset="0"/>
                            </a:rPr>
                            <m:t> </m:t>
                          </m:r>
                          <m:r>
                            <a:rPr lang="en-US" b="0" i="1" smtClean="0">
                              <a:latin typeface="Cambria Math" panose="02040503050406030204" pitchFamily="18" charset="0"/>
                            </a:rPr>
                            <m:t>𝐾𝑖𝑙𝑙𝑒𝑑</m:t>
                          </m:r>
                        </m:num>
                        <m:den>
                          <m:r>
                            <a:rPr lang="en-US" b="0" i="1" smtClean="0">
                              <a:latin typeface="Cambria Math" panose="02040503050406030204" pitchFamily="18" charset="0"/>
                            </a:rPr>
                            <m:t># </m:t>
                          </m:r>
                          <m:r>
                            <a:rPr lang="en-US" b="0" i="1" smtClean="0">
                              <a:latin typeface="Cambria Math" panose="02040503050406030204" pitchFamily="18" charset="0"/>
                            </a:rPr>
                            <m:t>𝑀𝑢𝑡𝑎𝑛𝑡𝑠</m:t>
                          </m:r>
                          <m:r>
                            <a:rPr lang="en-US" b="0" i="1" smtClean="0">
                              <a:latin typeface="Cambria Math" panose="02040503050406030204" pitchFamily="18" charset="0"/>
                            </a:rPr>
                            <m:t> </m:t>
                          </m:r>
                          <m:r>
                            <a:rPr lang="en-US" b="0" i="1" smtClean="0">
                              <a:latin typeface="Cambria Math" panose="02040503050406030204" pitchFamily="18" charset="0"/>
                            </a:rPr>
                            <m:t>𝐺𝑒𝑛𝑒𝑟𝑎𝑡𝑒𝑑</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572000" y="1207710"/>
                <a:ext cx="4180888" cy="525978"/>
              </a:xfrm>
              <a:prstGeom prst="rect">
                <a:avLst/>
              </a:prstGeom>
              <a:blipFill>
                <a:blip r:embed="rId4"/>
                <a:stretch>
                  <a:fillRect/>
                </a:stretch>
              </a:blipFill>
            </p:spPr>
            <p:txBody>
              <a:bodyPr/>
              <a:lstStyle/>
              <a:p>
                <a:r>
                  <a:rPr lang="en-US">
                    <a:noFill/>
                  </a:rPr>
                  <a:t> </a:t>
                </a:r>
              </a:p>
            </p:txBody>
          </p:sp>
        </mc:Fallback>
      </mc:AlternateContent>
      <p:cxnSp>
        <p:nvCxnSpPr>
          <p:cNvPr id="9" name="Straight Connector 8"/>
          <p:cNvCxnSpPr/>
          <p:nvPr/>
        </p:nvCxnSpPr>
        <p:spPr>
          <a:xfrm>
            <a:off x="4298950" y="2368550"/>
            <a:ext cx="1" cy="482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17975" y="3767931"/>
            <a:ext cx="1" cy="482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006976" y="2506663"/>
            <a:ext cx="226622" cy="2124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358078" y="3903004"/>
            <a:ext cx="226622" cy="2124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368887" y="1358673"/>
            <a:ext cx="577850" cy="26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44501" y="1627461"/>
            <a:ext cx="226622" cy="2124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49124" y="1125076"/>
            <a:ext cx="1400376" cy="830997"/>
          </a:xfrm>
          <a:prstGeom prst="rect">
            <a:avLst/>
          </a:prstGeom>
          <a:noFill/>
        </p:spPr>
        <p:txBody>
          <a:bodyPr wrap="square" rtlCol="0">
            <a:spAutoFit/>
          </a:bodyPr>
          <a:lstStyle/>
          <a:p>
            <a:r>
              <a:rPr lang="en-US" sz="2400" dirty="0" smtClean="0"/>
              <a:t>= median</a:t>
            </a:r>
          </a:p>
          <a:p>
            <a:r>
              <a:rPr lang="en-US" sz="2400" dirty="0" smtClean="0"/>
              <a:t>= mean</a:t>
            </a:r>
            <a:endParaRPr lang="en-US" sz="2400" dirty="0"/>
          </a:p>
        </p:txBody>
      </p:sp>
    </p:spTree>
    <p:extLst>
      <p:ext uri="{BB962C8B-B14F-4D97-AF65-F5344CB8AC3E}">
        <p14:creationId xmlns:p14="http://schemas.microsoft.com/office/powerpoint/2010/main" val="69857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Correlating Mutation Scores</a:t>
            </a:r>
            <a:endParaRPr lang="en-US" dirty="0"/>
          </a:p>
        </p:txBody>
      </p:sp>
      <p:sp>
        <p:nvSpPr>
          <p:cNvPr id="3" name="Content Placeholder 2"/>
          <p:cNvSpPr>
            <a:spLocks noGrp="1"/>
          </p:cNvSpPr>
          <p:nvPr>
            <p:ph idx="1"/>
          </p:nvPr>
        </p:nvSpPr>
        <p:spPr/>
        <p:txBody>
          <a:bodyPr/>
          <a:lstStyle/>
          <a:p>
            <a:r>
              <a:rPr lang="en-US" dirty="0" smtClean="0"/>
              <a:t>Do SRC and IR mutation scores indicate the same relative quality of test suites?</a:t>
            </a:r>
          </a:p>
          <a:p>
            <a:r>
              <a:rPr lang="en-US" dirty="0" smtClean="0"/>
              <a:t>Create smaller test suites out of full test suite for each project</a:t>
            </a:r>
          </a:p>
          <a:p>
            <a:pPr lvl="1"/>
            <a:r>
              <a:rPr lang="en-US" dirty="0" smtClean="0"/>
              <a:t>1/2, 1/4, 1/8, 1/16 sizes</a:t>
            </a:r>
          </a:p>
          <a:p>
            <a:pPr lvl="1"/>
            <a:r>
              <a:rPr lang="en-US" dirty="0" smtClean="0"/>
              <a:t>10 test suites of each size</a:t>
            </a:r>
          </a:p>
          <a:p>
            <a:r>
              <a:rPr lang="en-US" dirty="0" smtClean="0"/>
              <a:t>Compute mutation score of SRC and IR for each smaller test suite</a:t>
            </a:r>
          </a:p>
          <a:p>
            <a:r>
              <a:rPr lang="en-US" dirty="0" smtClean="0"/>
              <a:t>Correlate scores for same test suites at both levels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25</a:t>
            </a:fld>
            <a:endParaRPr lang="en-US"/>
          </a:p>
        </p:txBody>
      </p:sp>
    </p:spTree>
    <p:extLst>
      <p:ext uri="{BB962C8B-B14F-4D97-AF65-F5344CB8AC3E}">
        <p14:creationId xmlns:p14="http://schemas.microsoft.com/office/powerpoint/2010/main" val="104188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Correlating Scores (per project)</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26</a:t>
            </a:fld>
            <a:endParaRPr lang="en-US"/>
          </a:p>
        </p:txBody>
      </p:sp>
      <p:pic>
        <p:nvPicPr>
          <p:cNvPr id="3" name="Picture 2"/>
          <p:cNvPicPr>
            <a:picLocks noChangeAspect="1"/>
          </p:cNvPicPr>
          <p:nvPr/>
        </p:nvPicPr>
        <p:blipFill>
          <a:blip r:embed="rId2"/>
          <a:stretch>
            <a:fillRect/>
          </a:stretch>
        </p:blipFill>
        <p:spPr>
          <a:xfrm>
            <a:off x="212909" y="1271917"/>
            <a:ext cx="3659288" cy="2712921"/>
          </a:xfrm>
          <a:prstGeom prst="rect">
            <a:avLst/>
          </a:prstGeom>
        </p:spPr>
      </p:pic>
      <p:pic>
        <p:nvPicPr>
          <p:cNvPr id="7" name="Picture 6"/>
          <p:cNvPicPr>
            <a:picLocks noChangeAspect="1"/>
          </p:cNvPicPr>
          <p:nvPr/>
        </p:nvPicPr>
        <p:blipFill>
          <a:blip r:embed="rId3"/>
          <a:stretch>
            <a:fillRect/>
          </a:stretch>
        </p:blipFill>
        <p:spPr>
          <a:xfrm>
            <a:off x="5242117" y="1271917"/>
            <a:ext cx="3725785" cy="2739115"/>
          </a:xfrm>
          <a:prstGeom prst="rect">
            <a:avLst/>
          </a:prstGeom>
        </p:spPr>
      </p:pic>
      <p:sp>
        <p:nvSpPr>
          <p:cNvPr id="8" name="TextBox 7"/>
          <p:cNvSpPr txBox="1"/>
          <p:nvPr/>
        </p:nvSpPr>
        <p:spPr>
          <a:xfrm>
            <a:off x="1641340" y="3984838"/>
            <a:ext cx="1103971" cy="400110"/>
          </a:xfrm>
          <a:prstGeom prst="rect">
            <a:avLst/>
          </a:prstGeom>
          <a:noFill/>
        </p:spPr>
        <p:txBody>
          <a:bodyPr wrap="square" rtlCol="0">
            <a:spAutoFit/>
          </a:bodyPr>
          <a:lstStyle/>
          <a:p>
            <a:pPr algn="ctr"/>
            <a:r>
              <a:rPr lang="en-US" sz="2000" dirty="0" err="1" smtClean="0"/>
              <a:t>chmod</a:t>
            </a:r>
            <a:endParaRPr lang="en-US" sz="2000" dirty="0"/>
          </a:p>
        </p:txBody>
      </p:sp>
      <p:sp>
        <p:nvSpPr>
          <p:cNvPr id="9" name="TextBox 8"/>
          <p:cNvSpPr txBox="1"/>
          <p:nvPr/>
        </p:nvSpPr>
        <p:spPr>
          <a:xfrm>
            <a:off x="6752061" y="4011032"/>
            <a:ext cx="1103971" cy="400110"/>
          </a:xfrm>
          <a:prstGeom prst="rect">
            <a:avLst/>
          </a:prstGeom>
          <a:noFill/>
        </p:spPr>
        <p:txBody>
          <a:bodyPr wrap="square" rtlCol="0">
            <a:spAutoFit/>
          </a:bodyPr>
          <a:lstStyle/>
          <a:p>
            <a:pPr algn="ctr"/>
            <a:r>
              <a:rPr lang="en-US" sz="2000" dirty="0" smtClean="0"/>
              <a:t>sum</a:t>
            </a:r>
            <a:endParaRPr lang="en-US" sz="2000" dirty="0"/>
          </a:p>
        </p:txBody>
      </p:sp>
      <p:pic>
        <p:nvPicPr>
          <p:cNvPr id="6" name="Picture 5"/>
          <p:cNvPicPr>
            <a:picLocks noChangeAspect="1"/>
          </p:cNvPicPr>
          <p:nvPr/>
        </p:nvPicPr>
        <p:blipFill>
          <a:blip r:embed="rId4"/>
          <a:stretch>
            <a:fillRect/>
          </a:stretch>
        </p:blipFill>
        <p:spPr>
          <a:xfrm>
            <a:off x="2812215" y="3814134"/>
            <a:ext cx="3653377" cy="2739115"/>
          </a:xfrm>
          <a:prstGeom prst="rect">
            <a:avLst/>
          </a:prstGeom>
        </p:spPr>
      </p:pic>
      <p:sp>
        <p:nvSpPr>
          <p:cNvPr id="10" name="TextBox 9"/>
          <p:cNvSpPr txBox="1"/>
          <p:nvPr/>
        </p:nvSpPr>
        <p:spPr>
          <a:xfrm>
            <a:off x="4205050" y="6457890"/>
            <a:ext cx="1103971" cy="400110"/>
          </a:xfrm>
          <a:prstGeom prst="rect">
            <a:avLst/>
          </a:prstGeom>
          <a:noFill/>
        </p:spPr>
        <p:txBody>
          <a:bodyPr wrap="square" rtlCol="0">
            <a:spAutoFit/>
          </a:bodyPr>
          <a:lstStyle/>
          <a:p>
            <a:pPr algn="ctr"/>
            <a:r>
              <a:rPr lang="en-US" sz="2000" dirty="0" err="1" smtClean="0"/>
              <a:t>wc</a:t>
            </a:r>
            <a:endParaRPr lang="en-US" sz="2000" dirty="0"/>
          </a:p>
        </p:txBody>
      </p:sp>
      <p:sp>
        <p:nvSpPr>
          <p:cNvPr id="11" name="TextBox 10"/>
          <p:cNvSpPr txBox="1"/>
          <p:nvPr/>
        </p:nvSpPr>
        <p:spPr>
          <a:xfrm>
            <a:off x="6452219" y="4968248"/>
            <a:ext cx="2640982" cy="830997"/>
          </a:xfrm>
          <a:prstGeom prst="rect">
            <a:avLst/>
          </a:prstGeom>
          <a:noFill/>
        </p:spPr>
        <p:txBody>
          <a:bodyPr wrap="square" rtlCol="0">
            <a:spAutoFit/>
          </a:bodyPr>
          <a:lstStyle/>
          <a:p>
            <a:r>
              <a:rPr lang="en-US" sz="2400" dirty="0" smtClean="0"/>
              <a:t>Average R</a:t>
            </a:r>
            <a:r>
              <a:rPr lang="en-US" sz="2400" baseline="30000" dirty="0" smtClean="0"/>
              <a:t>2</a:t>
            </a:r>
            <a:r>
              <a:rPr lang="en-US" sz="2400" dirty="0" smtClean="0"/>
              <a:t> value</a:t>
            </a:r>
          </a:p>
          <a:p>
            <a:r>
              <a:rPr lang="en-US" sz="2400" dirty="0" smtClean="0"/>
              <a:t>&gt; 0.8 for all projects</a:t>
            </a:r>
            <a:endParaRPr lang="en-US" sz="2400" dirty="0"/>
          </a:p>
        </p:txBody>
      </p:sp>
    </p:spTree>
    <p:extLst>
      <p:ext uri="{BB962C8B-B14F-4D97-AF65-F5344CB8AC3E}">
        <p14:creationId xmlns:p14="http://schemas.microsoft.com/office/powerpoint/2010/main" val="146878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with Real Faults</a:t>
            </a:r>
            <a:endParaRPr lang="en-US" dirty="0"/>
          </a:p>
        </p:txBody>
      </p:sp>
      <p:sp>
        <p:nvSpPr>
          <p:cNvPr id="3" name="Content Placeholder 2"/>
          <p:cNvSpPr>
            <a:spLocks noGrp="1"/>
          </p:cNvSpPr>
          <p:nvPr>
            <p:ph idx="1"/>
          </p:nvPr>
        </p:nvSpPr>
        <p:spPr/>
        <p:txBody>
          <a:bodyPr>
            <a:normAutofit/>
          </a:bodyPr>
          <a:lstStyle/>
          <a:p>
            <a:r>
              <a:rPr lang="en-US" dirty="0" smtClean="0"/>
              <a:t>Case study using Space</a:t>
            </a:r>
          </a:p>
          <a:p>
            <a:pPr lvl="1"/>
            <a:r>
              <a:rPr lang="en-US" dirty="0" smtClean="0"/>
              <a:t>13496 tests, 35 documented faults in fault-matrix</a:t>
            </a:r>
          </a:p>
          <a:p>
            <a:pPr lvl="1"/>
            <a:r>
              <a:rPr lang="en-US" dirty="0" smtClean="0"/>
              <a:t>Well-used in prior work on mutation testing</a:t>
            </a:r>
          </a:p>
          <a:p>
            <a:r>
              <a:rPr lang="en-US" dirty="0" smtClean="0"/>
              <a:t>Compare SRC and IR for faults on Space</a:t>
            </a:r>
          </a:p>
          <a:p>
            <a:pPr lvl="1"/>
            <a:r>
              <a:rPr lang="en-US" dirty="0" smtClean="0"/>
              <a:t>8647 SRC mutants, 22187 IR mutants</a:t>
            </a:r>
            <a:endParaRPr lang="en-US" dirty="0"/>
          </a:p>
          <a:p>
            <a:pPr lvl="1"/>
            <a:r>
              <a:rPr lang="en-US" dirty="0" smtClean="0"/>
              <a:t>Sample 5000 test suites of size 100</a:t>
            </a:r>
          </a:p>
          <a:p>
            <a:pPr lvl="1"/>
            <a:r>
              <a:rPr lang="en-US" dirty="0" smtClean="0"/>
              <a:t>Correlate SRC/IR mutation score of each test suite with faults detected by each using fault-matrix</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27</a:t>
            </a:fld>
            <a:endParaRPr lang="en-US"/>
          </a:p>
        </p:txBody>
      </p:sp>
    </p:spTree>
    <p:extLst>
      <p:ext uri="{BB962C8B-B14F-4D97-AF65-F5344CB8AC3E}">
        <p14:creationId xmlns:p14="http://schemas.microsoft.com/office/powerpoint/2010/main" val="31934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Results</a:t>
            </a:r>
            <a:endParaRPr lang="en-US" dirty="0"/>
          </a:p>
        </p:txBody>
      </p:sp>
      <p:sp>
        <p:nvSpPr>
          <p:cNvPr id="3" name="Content Placeholder 2"/>
          <p:cNvSpPr>
            <a:spLocks noGrp="1"/>
          </p:cNvSpPr>
          <p:nvPr>
            <p:ph idx="1"/>
          </p:nvPr>
        </p:nvSpPr>
        <p:spPr/>
        <p:txBody>
          <a:bodyPr/>
          <a:lstStyle/>
          <a:p>
            <a:r>
              <a:rPr lang="en-US" dirty="0" smtClean="0"/>
              <a:t>IR is better correlated with faults than SRC</a:t>
            </a:r>
          </a:p>
          <a:p>
            <a:pPr lvl="1"/>
            <a:r>
              <a:rPr lang="en-US" dirty="0" smtClean="0"/>
              <a:t>R</a:t>
            </a:r>
            <a:r>
              <a:rPr lang="en-US" baseline="30000" dirty="0" smtClean="0"/>
              <a:t>2</a:t>
            </a:r>
            <a:r>
              <a:rPr lang="en-US" dirty="0" smtClean="0"/>
              <a:t>: 0.30 vs 0.24</a:t>
            </a:r>
          </a:p>
        </p:txBody>
      </p:sp>
      <p:sp>
        <p:nvSpPr>
          <p:cNvPr id="4" name="Slide Number Placeholder 3"/>
          <p:cNvSpPr>
            <a:spLocks noGrp="1"/>
          </p:cNvSpPr>
          <p:nvPr>
            <p:ph type="sldNum" sz="quarter" idx="12"/>
          </p:nvPr>
        </p:nvSpPr>
        <p:spPr/>
        <p:txBody>
          <a:bodyPr/>
          <a:lstStyle/>
          <a:p>
            <a:fld id="{9DE9BF6D-1861-4869-8ED6-766A5871B85D}" type="slidenum">
              <a:rPr lang="en-US" smtClean="0"/>
              <a:t>28</a:t>
            </a:fld>
            <a:endParaRPr lang="en-US"/>
          </a:p>
        </p:txBody>
      </p:sp>
      <p:pic>
        <p:nvPicPr>
          <p:cNvPr id="7" name="Picture 6"/>
          <p:cNvPicPr>
            <a:picLocks noChangeAspect="1"/>
          </p:cNvPicPr>
          <p:nvPr/>
        </p:nvPicPr>
        <p:blipFill>
          <a:blip r:embed="rId3"/>
          <a:stretch>
            <a:fillRect/>
          </a:stretch>
        </p:blipFill>
        <p:spPr>
          <a:xfrm>
            <a:off x="60839" y="3060700"/>
            <a:ext cx="4136995" cy="3200400"/>
          </a:xfrm>
          <a:prstGeom prst="rect">
            <a:avLst/>
          </a:prstGeom>
        </p:spPr>
      </p:pic>
      <p:pic>
        <p:nvPicPr>
          <p:cNvPr id="8" name="Picture 7"/>
          <p:cNvPicPr>
            <a:picLocks noChangeAspect="1"/>
          </p:cNvPicPr>
          <p:nvPr/>
        </p:nvPicPr>
        <p:blipFill>
          <a:blip r:embed="rId4"/>
          <a:stretch>
            <a:fillRect/>
          </a:stretch>
        </p:blipFill>
        <p:spPr>
          <a:xfrm>
            <a:off x="4366107" y="3062815"/>
            <a:ext cx="4239413" cy="3208445"/>
          </a:xfrm>
          <a:prstGeom prst="rect">
            <a:avLst/>
          </a:prstGeom>
        </p:spPr>
      </p:pic>
    </p:spTree>
    <p:extLst>
      <p:ext uri="{BB962C8B-B14F-4D97-AF65-F5344CB8AC3E}">
        <p14:creationId xmlns:p14="http://schemas.microsoft.com/office/powerpoint/2010/main" val="40165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Mutation testing tools can be implemented for either SRC or IR, which should we focus on?</a:t>
            </a:r>
          </a:p>
          <a:p>
            <a:r>
              <a:rPr lang="en-US" dirty="0" smtClean="0"/>
              <a:t>Easier mutant understanding for SRC</a:t>
            </a:r>
          </a:p>
          <a:p>
            <a:r>
              <a:rPr lang="en-US" dirty="0" smtClean="0"/>
              <a:t>Easier multi-language tool development for IR</a:t>
            </a:r>
          </a:p>
          <a:p>
            <a:r>
              <a:rPr lang="en-US" dirty="0" smtClean="0"/>
              <a:t>SRC has fewer mutants</a:t>
            </a:r>
          </a:p>
          <a:p>
            <a:pPr lvl="1"/>
            <a:r>
              <a:rPr lang="en-US" dirty="0" smtClean="0"/>
              <a:t>Faster to run</a:t>
            </a:r>
          </a:p>
          <a:p>
            <a:r>
              <a:rPr lang="en-US" dirty="0" smtClean="0"/>
              <a:t>Both SRC and IR indicate test quality similarly</a:t>
            </a:r>
          </a:p>
          <a:p>
            <a:r>
              <a:rPr lang="en-US" sz="3600" b="1" dirty="0" smtClean="0">
                <a:solidFill>
                  <a:srgbClr val="FF0000"/>
                </a:solidFill>
              </a:rPr>
              <a:t>Recommend tools for SRC level</a:t>
            </a:r>
          </a:p>
        </p:txBody>
      </p:sp>
      <p:sp>
        <p:nvSpPr>
          <p:cNvPr id="4" name="Slide Number Placeholder 3"/>
          <p:cNvSpPr>
            <a:spLocks noGrp="1"/>
          </p:cNvSpPr>
          <p:nvPr>
            <p:ph type="sldNum" sz="quarter" idx="12"/>
          </p:nvPr>
        </p:nvSpPr>
        <p:spPr/>
        <p:txBody>
          <a:bodyPr/>
          <a:lstStyle/>
          <a:p>
            <a:fld id="{9DE9BF6D-1861-4869-8ED6-766A5871B85D}" type="slidenum">
              <a:rPr lang="en-US" smtClean="0"/>
              <a:t>29</a:t>
            </a:fld>
            <a:endParaRPr lang="en-US"/>
          </a:p>
        </p:txBody>
      </p:sp>
      <p:sp>
        <p:nvSpPr>
          <p:cNvPr id="5" name="TextBox 4"/>
          <p:cNvSpPr txBox="1"/>
          <p:nvPr/>
        </p:nvSpPr>
        <p:spPr>
          <a:xfrm>
            <a:off x="5075895" y="6308080"/>
            <a:ext cx="2921620" cy="461665"/>
          </a:xfrm>
          <a:prstGeom prst="rect">
            <a:avLst/>
          </a:prstGeom>
          <a:noFill/>
        </p:spPr>
        <p:txBody>
          <a:bodyPr wrap="square" rtlCol="0">
            <a:spAutoFit/>
          </a:bodyPr>
          <a:lstStyle/>
          <a:p>
            <a:r>
              <a:rPr lang="en-US" sz="2400" b="1" dirty="0" smtClean="0"/>
              <a:t>awshi2@illinois.edu</a:t>
            </a:r>
            <a:endParaRPr lang="en-US" sz="2400" b="1" dirty="0"/>
          </a:p>
        </p:txBody>
      </p:sp>
    </p:spTree>
    <p:extLst>
      <p:ext uri="{BB962C8B-B14F-4D97-AF65-F5344CB8AC3E}">
        <p14:creationId xmlns:p14="http://schemas.microsoft.com/office/powerpoint/2010/main" val="280833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SRC Mutation Example (C Language)</a:t>
            </a:r>
            <a:endParaRPr lang="en-US" dirty="0"/>
          </a:p>
        </p:txBody>
      </p:sp>
      <p:sp>
        <p:nvSpPr>
          <p:cNvPr id="4" name="Slide Number Placeholder 3"/>
          <p:cNvSpPr>
            <a:spLocks noGrp="1"/>
          </p:cNvSpPr>
          <p:nvPr>
            <p:ph type="sldNum" sz="quarter" idx="12"/>
          </p:nvPr>
        </p:nvSpPr>
        <p:spPr/>
        <p:txBody>
          <a:bodyPr/>
          <a:lstStyle/>
          <a:p>
            <a:fld id="{6512BFC2-6B46-406E-A346-5BEB7B9E3D0B}" type="slidenum">
              <a:rPr lang="en-US" smtClean="0"/>
              <a:t>3</a:t>
            </a:fld>
            <a:endParaRPr lang="en-US"/>
          </a:p>
        </p:txBody>
      </p:sp>
      <p:sp>
        <p:nvSpPr>
          <p:cNvPr id="11" name="TextBox 10"/>
          <p:cNvSpPr txBox="1"/>
          <p:nvPr/>
        </p:nvSpPr>
        <p:spPr>
          <a:xfrm>
            <a:off x="0" y="1690689"/>
            <a:ext cx="4323952" cy="2862322"/>
          </a:xfrm>
          <a:prstGeom prst="rect">
            <a:avLst/>
          </a:prstGeom>
          <a:noFill/>
        </p:spPr>
        <p:txBody>
          <a:bodyPr wrap="square" rtlCol="0">
            <a:spAutoFit/>
          </a:bodyPr>
          <a:lstStyle/>
          <a:p>
            <a:r>
              <a:rPr lang="en-US" b="1" dirty="0" err="1">
                <a:solidFill>
                  <a:schemeClr val="accent1"/>
                </a:solidFill>
                <a:latin typeface="Consolas" panose="020B0609020204030204" pitchFamily="49" charset="0"/>
              </a:rPr>
              <a:t>i</a:t>
            </a:r>
            <a:r>
              <a:rPr lang="en-US" b="1" dirty="0" err="1" smtClean="0">
                <a:solidFill>
                  <a:schemeClr val="accent1"/>
                </a:solidFill>
                <a:latin typeface="Consolas" panose="020B0609020204030204" pitchFamily="49" charset="0"/>
              </a:rPr>
              <a:t>nt</a:t>
            </a:r>
            <a:r>
              <a:rPr lang="en-US" dirty="0" smtClean="0">
                <a:latin typeface="Consolas" panose="020B0609020204030204" pitchFamily="49" charset="0"/>
              </a:rPr>
              <a:t> max(</a:t>
            </a:r>
            <a:r>
              <a:rPr lang="en-US" b="1" dirty="0" err="1" smtClean="0">
                <a:solidFill>
                  <a:schemeClr val="accent1"/>
                </a:solidFill>
                <a:latin typeface="Consolas" panose="020B0609020204030204" pitchFamily="49" charset="0"/>
              </a:rPr>
              <a:t>int</a:t>
            </a:r>
            <a:r>
              <a:rPr lang="en-US" dirty="0" smtClean="0">
                <a:latin typeface="Consolas" panose="020B0609020204030204" pitchFamily="49" charset="0"/>
              </a:rPr>
              <a:t> </a:t>
            </a:r>
            <a:r>
              <a:rPr lang="en-US" dirty="0" err="1" smtClean="0">
                <a:latin typeface="Consolas" panose="020B0609020204030204" pitchFamily="49" charset="0"/>
              </a:rPr>
              <a:t>arr</a:t>
            </a:r>
            <a:r>
              <a:rPr lang="en-US" dirty="0" smtClean="0">
                <a:latin typeface="Consolas" panose="020B0609020204030204" pitchFamily="49" charset="0"/>
              </a:rPr>
              <a:t>[], </a:t>
            </a:r>
            <a:r>
              <a:rPr lang="en-US" b="1" dirty="0" err="1" smtClean="0">
                <a:solidFill>
                  <a:schemeClr val="accent1"/>
                </a:solidFill>
                <a:latin typeface="Consolas" panose="020B0609020204030204" pitchFamily="49" charset="0"/>
              </a:rPr>
              <a:t>int</a:t>
            </a:r>
            <a:r>
              <a:rPr lang="en-US" dirty="0" smtClean="0">
                <a:latin typeface="Consolas" panose="020B0609020204030204" pitchFamily="49" charset="0"/>
              </a:rPr>
              <a:t> size) {</a:t>
            </a:r>
          </a:p>
          <a:p>
            <a:r>
              <a:rPr lang="en-US" dirty="0">
                <a:latin typeface="Consolas" panose="020B0609020204030204" pitchFamily="49" charset="0"/>
              </a:rPr>
              <a:t> </a:t>
            </a:r>
            <a:r>
              <a:rPr lang="en-US" dirty="0" smtClean="0">
                <a:latin typeface="Consolas" panose="020B0609020204030204" pitchFamily="49" charset="0"/>
              </a:rPr>
              <a:t>   </a:t>
            </a:r>
            <a:r>
              <a:rPr lang="en-US" b="1" dirty="0" err="1" smtClean="0">
                <a:solidFill>
                  <a:schemeClr val="accent1"/>
                </a:solidFill>
                <a:latin typeface="Consolas" panose="020B0609020204030204" pitchFamily="49" charset="0"/>
              </a:rPr>
              <a:t>int</a:t>
            </a:r>
            <a:r>
              <a:rPr lang="en-US" dirty="0" smtClean="0">
                <a:latin typeface="Consolas" panose="020B0609020204030204" pitchFamily="49" charset="0"/>
              </a:rPr>
              <a:t> </a:t>
            </a:r>
            <a:r>
              <a:rPr lang="en-US" dirty="0" err="1" smtClean="0">
                <a:latin typeface="Consolas" panose="020B0609020204030204" pitchFamily="49" charset="0"/>
              </a:rPr>
              <a:t>i</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a:t>
            </a:r>
            <a:r>
              <a:rPr lang="en-US" b="1" dirty="0" err="1" smtClean="0">
                <a:solidFill>
                  <a:schemeClr val="accent1"/>
                </a:solidFill>
                <a:latin typeface="Consolas" panose="020B0609020204030204" pitchFamily="49" charset="0"/>
              </a:rPr>
              <a:t>int</a:t>
            </a:r>
            <a:r>
              <a:rPr lang="en-US" dirty="0" smtClean="0">
                <a:latin typeface="Consolas" panose="020B0609020204030204" pitchFamily="49" charset="0"/>
              </a:rPr>
              <a:t> max = INT_MIN;</a:t>
            </a:r>
          </a:p>
          <a:p>
            <a:r>
              <a:rPr lang="en-US" dirty="0">
                <a:latin typeface="Consolas" panose="020B0609020204030204" pitchFamily="49" charset="0"/>
              </a:rPr>
              <a:t> </a:t>
            </a:r>
            <a:r>
              <a:rPr lang="en-US" dirty="0" smtClean="0">
                <a:latin typeface="Consolas" panose="020B0609020204030204" pitchFamily="49" charset="0"/>
              </a:rPr>
              <a:t>   </a:t>
            </a:r>
            <a:r>
              <a:rPr lang="en-US" b="1" dirty="0" smtClean="0">
                <a:solidFill>
                  <a:schemeClr val="accent1"/>
                </a:solidFill>
                <a:latin typeface="Consolas" panose="020B0609020204030204" pitchFamily="49" charset="0"/>
              </a:rPr>
              <a:t>for</a:t>
            </a:r>
            <a:r>
              <a:rPr lang="en-US" dirty="0" smtClean="0">
                <a:latin typeface="Consolas" panose="020B0609020204030204" pitchFamily="49" charset="0"/>
              </a:rPr>
              <a:t> (</a:t>
            </a:r>
            <a:r>
              <a:rPr lang="en-US" dirty="0" err="1" smtClean="0">
                <a:latin typeface="Consolas" panose="020B0609020204030204" pitchFamily="49" charset="0"/>
              </a:rPr>
              <a:t>i</a:t>
            </a:r>
            <a:r>
              <a:rPr lang="en-US" dirty="0" smtClean="0">
                <a:latin typeface="Consolas" panose="020B0609020204030204" pitchFamily="49" charset="0"/>
              </a:rPr>
              <a:t> = 0; </a:t>
            </a:r>
            <a:r>
              <a:rPr lang="en-US" dirty="0" err="1" smtClean="0">
                <a:latin typeface="Consolas" panose="020B0609020204030204" pitchFamily="49" charset="0"/>
              </a:rPr>
              <a:t>i</a:t>
            </a:r>
            <a:r>
              <a:rPr lang="en-US" dirty="0" smtClean="0">
                <a:latin typeface="Consolas" panose="020B0609020204030204" pitchFamily="49" charset="0"/>
              </a:rPr>
              <a:t> &lt; size; </a:t>
            </a:r>
            <a:r>
              <a:rPr lang="en-US" dirty="0" err="1" smtClean="0">
                <a:latin typeface="Consolas" panose="020B0609020204030204" pitchFamily="49" charset="0"/>
              </a:rPr>
              <a:t>i</a:t>
            </a:r>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a:t>
            </a:r>
            <a:r>
              <a:rPr lang="en-US" b="1" dirty="0" smtClean="0">
                <a:solidFill>
                  <a:schemeClr val="accent1"/>
                </a:solidFill>
                <a:latin typeface="Consolas" panose="020B0609020204030204" pitchFamily="49" charset="0"/>
              </a:rPr>
              <a:t>if</a:t>
            </a:r>
            <a:r>
              <a:rPr lang="en-US" dirty="0" smtClean="0">
                <a:latin typeface="Consolas" panose="020B0609020204030204" pitchFamily="49" charset="0"/>
              </a:rPr>
              <a:t> (</a:t>
            </a:r>
            <a:r>
              <a:rPr lang="en-US" dirty="0" err="1" smtClean="0">
                <a:latin typeface="Consolas" panose="020B0609020204030204" pitchFamily="49" charset="0"/>
              </a:rPr>
              <a:t>arr</a:t>
            </a:r>
            <a:r>
              <a:rPr lang="en-US" dirty="0" smtClean="0">
                <a:latin typeface="Consolas" panose="020B0609020204030204" pitchFamily="49" charset="0"/>
              </a:rPr>
              <a:t>[</a:t>
            </a:r>
            <a:r>
              <a:rPr lang="en-US" dirty="0" err="1" smtClean="0">
                <a:latin typeface="Consolas" panose="020B0609020204030204" pitchFamily="49" charset="0"/>
              </a:rPr>
              <a:t>i</a:t>
            </a:r>
            <a:r>
              <a:rPr lang="en-US" dirty="0" smtClean="0">
                <a:latin typeface="Consolas" panose="020B0609020204030204" pitchFamily="49" charset="0"/>
              </a:rPr>
              <a:t>] &gt; max) {</a:t>
            </a:r>
          </a:p>
          <a:p>
            <a:r>
              <a:rPr lang="en-US" dirty="0">
                <a:latin typeface="Consolas" panose="020B0609020204030204" pitchFamily="49" charset="0"/>
              </a:rPr>
              <a:t> </a:t>
            </a:r>
            <a:r>
              <a:rPr lang="en-US" dirty="0" smtClean="0">
                <a:latin typeface="Consolas" panose="020B0609020204030204" pitchFamily="49" charset="0"/>
              </a:rPr>
              <a:t>           max = </a:t>
            </a:r>
            <a:r>
              <a:rPr lang="en-US" dirty="0" err="1" smtClean="0">
                <a:latin typeface="Consolas" panose="020B0609020204030204" pitchFamily="49" charset="0"/>
              </a:rPr>
              <a:t>arr</a:t>
            </a:r>
            <a:r>
              <a:rPr lang="en-US" dirty="0" smtClean="0">
                <a:latin typeface="Consolas" panose="020B0609020204030204" pitchFamily="49" charset="0"/>
              </a:rPr>
              <a:t>[</a:t>
            </a:r>
            <a:r>
              <a:rPr lang="en-US" dirty="0" err="1" smtClean="0">
                <a:latin typeface="Consolas" panose="020B0609020204030204" pitchFamily="49" charset="0"/>
              </a:rPr>
              <a:t>i</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a:t>
            </a:r>
            <a:r>
              <a:rPr lang="en-US" b="1" dirty="0" smtClean="0">
                <a:solidFill>
                  <a:schemeClr val="accent1"/>
                </a:solidFill>
                <a:latin typeface="Consolas" panose="020B0609020204030204" pitchFamily="49" charset="0"/>
              </a:rPr>
              <a:t>return</a:t>
            </a:r>
            <a:r>
              <a:rPr lang="en-US" dirty="0" smtClean="0">
                <a:latin typeface="Consolas" panose="020B0609020204030204" pitchFamily="49" charset="0"/>
              </a:rPr>
              <a:t> max;</a:t>
            </a:r>
          </a:p>
          <a:p>
            <a:r>
              <a:rPr lang="en-US" dirty="0">
                <a:latin typeface="Consolas" panose="020B0609020204030204" pitchFamily="49" charset="0"/>
              </a:rPr>
              <a:t>}</a:t>
            </a:r>
          </a:p>
        </p:txBody>
      </p:sp>
      <p:sp>
        <p:nvSpPr>
          <p:cNvPr id="12" name="TextBox 11"/>
          <p:cNvSpPr txBox="1"/>
          <p:nvPr/>
        </p:nvSpPr>
        <p:spPr>
          <a:xfrm>
            <a:off x="4571999" y="1690689"/>
            <a:ext cx="4331855" cy="2862322"/>
          </a:xfrm>
          <a:prstGeom prst="rect">
            <a:avLst/>
          </a:prstGeom>
          <a:noFill/>
        </p:spPr>
        <p:txBody>
          <a:bodyPr wrap="square" rtlCol="0">
            <a:spAutoFit/>
          </a:bodyPr>
          <a:lstStyle/>
          <a:p>
            <a:r>
              <a:rPr lang="en-US" b="1" dirty="0" smtClean="0">
                <a:solidFill>
                  <a:schemeClr val="accent1"/>
                </a:solidFill>
                <a:latin typeface="Consolas" panose="020B0609020204030204" pitchFamily="49" charset="0"/>
              </a:rPr>
              <a:t>void</a:t>
            </a:r>
            <a:r>
              <a:rPr lang="en-US" dirty="0" smtClean="0">
                <a:solidFill>
                  <a:schemeClr val="accent1"/>
                </a:solidFill>
                <a:latin typeface="Consolas" panose="020B0609020204030204" pitchFamily="49" charset="0"/>
              </a:rPr>
              <a:t> </a:t>
            </a:r>
            <a:r>
              <a:rPr lang="en-US" dirty="0" err="1" smtClean="0">
                <a:latin typeface="Consolas" panose="020B0609020204030204" pitchFamily="49" charset="0"/>
              </a:rPr>
              <a:t>testSingle</a:t>
            </a:r>
            <a:r>
              <a:rPr lang="en-US" dirty="0" smtClean="0">
                <a:latin typeface="Consolas" panose="020B0609020204030204" pitchFamily="49" charset="0"/>
              </a:rPr>
              <a:t>() {</a:t>
            </a:r>
          </a:p>
          <a:p>
            <a:r>
              <a:rPr lang="en-US" dirty="0" smtClean="0">
                <a:latin typeface="Consolas" panose="020B0609020204030204" pitchFamily="49" charset="0"/>
              </a:rPr>
              <a:t>    </a:t>
            </a:r>
            <a:r>
              <a:rPr lang="en-US" b="1" dirty="0" err="1" smtClean="0">
                <a:solidFill>
                  <a:schemeClr val="accent1"/>
                </a:solidFill>
                <a:latin typeface="Consolas" panose="020B0609020204030204" pitchFamily="49" charset="0"/>
              </a:rPr>
              <a:t>int</a:t>
            </a:r>
            <a:r>
              <a:rPr lang="en-US" dirty="0">
                <a:latin typeface="Consolas" panose="020B0609020204030204" pitchFamily="49" charset="0"/>
              </a:rPr>
              <a:t> </a:t>
            </a:r>
            <a:r>
              <a:rPr lang="en-US" dirty="0" err="1" smtClean="0">
                <a:latin typeface="Consolas" panose="020B0609020204030204" pitchFamily="49" charset="0"/>
              </a:rPr>
              <a:t>arr</a:t>
            </a:r>
            <a:r>
              <a:rPr lang="en-US" dirty="0" smtClean="0">
                <a:latin typeface="Consolas" panose="020B0609020204030204" pitchFamily="49" charset="0"/>
              </a:rPr>
              <a:t>[1] = {5};</a:t>
            </a:r>
          </a:p>
          <a:p>
            <a:r>
              <a:rPr lang="en-US" b="1" dirty="0" smtClean="0">
                <a:solidFill>
                  <a:schemeClr val="accent1"/>
                </a:solidFill>
                <a:latin typeface="Consolas" panose="020B0609020204030204" pitchFamily="49" charset="0"/>
              </a:rPr>
              <a:t>    assert</a:t>
            </a:r>
            <a:r>
              <a:rPr lang="en-US" dirty="0" smtClean="0">
                <a:latin typeface="Consolas" panose="020B0609020204030204" pitchFamily="49" charset="0"/>
              </a:rPr>
              <a:t>(5 == max(</a:t>
            </a:r>
            <a:r>
              <a:rPr lang="en-US" dirty="0" err="1" smtClean="0">
                <a:latin typeface="Consolas" panose="020B0609020204030204" pitchFamily="49" charset="0"/>
              </a:rPr>
              <a:t>arr</a:t>
            </a:r>
            <a:r>
              <a:rPr lang="en-US" dirty="0" smtClean="0">
                <a:latin typeface="Consolas" panose="020B0609020204030204" pitchFamily="49" charset="0"/>
              </a:rPr>
              <a:t>, 1));</a:t>
            </a:r>
          </a:p>
          <a:p>
            <a:r>
              <a:rPr lang="en-US" dirty="0" smtClean="0">
                <a:latin typeface="Consolas" panose="020B0609020204030204" pitchFamily="49" charset="0"/>
              </a:rPr>
              <a:t>}</a:t>
            </a:r>
          </a:p>
          <a:p>
            <a:endParaRPr lang="en-US" dirty="0">
              <a:latin typeface="Consolas" panose="020B0609020204030204" pitchFamily="49" charset="0"/>
            </a:endParaRPr>
          </a:p>
          <a:p>
            <a:endParaRPr lang="en-US" b="1" dirty="0" smtClean="0">
              <a:solidFill>
                <a:schemeClr val="accent1"/>
              </a:solidFill>
              <a:latin typeface="Consolas" panose="020B0609020204030204" pitchFamily="49" charset="0"/>
            </a:endParaRPr>
          </a:p>
          <a:p>
            <a:r>
              <a:rPr lang="en-US" b="1" dirty="0" smtClean="0">
                <a:solidFill>
                  <a:schemeClr val="accent1"/>
                </a:solidFill>
                <a:latin typeface="Consolas" panose="020B0609020204030204" pitchFamily="49" charset="0"/>
              </a:rPr>
              <a:t>void</a:t>
            </a:r>
            <a:r>
              <a:rPr lang="en-US" dirty="0" smtClean="0">
                <a:solidFill>
                  <a:schemeClr val="accent1"/>
                </a:solidFill>
                <a:latin typeface="Consolas" panose="020B0609020204030204" pitchFamily="49" charset="0"/>
              </a:rPr>
              <a:t> </a:t>
            </a:r>
            <a:r>
              <a:rPr lang="en-US" dirty="0" err="1" smtClean="0">
                <a:latin typeface="Consolas" panose="020B0609020204030204" pitchFamily="49" charset="0"/>
              </a:rPr>
              <a:t>testMulti</a:t>
            </a:r>
            <a:r>
              <a:rPr lang="en-US" dirty="0" smtClean="0">
                <a:latin typeface="Consolas" panose="020B0609020204030204" pitchFamily="49" charset="0"/>
              </a:rPr>
              <a:t>() {</a:t>
            </a:r>
          </a:p>
          <a:p>
            <a:r>
              <a:rPr lang="en-US" dirty="0" smtClean="0">
                <a:latin typeface="Consolas" panose="020B0609020204030204" pitchFamily="49" charset="0"/>
              </a:rPr>
              <a:t>    </a:t>
            </a:r>
            <a:r>
              <a:rPr lang="en-US" b="1" dirty="0" err="1" smtClean="0">
                <a:solidFill>
                  <a:schemeClr val="accent1"/>
                </a:solidFill>
                <a:latin typeface="Consolas" panose="020B0609020204030204" pitchFamily="49" charset="0"/>
              </a:rPr>
              <a:t>int</a:t>
            </a:r>
            <a:r>
              <a:rPr lang="en-US" dirty="0" smtClean="0">
                <a:latin typeface="Consolas" panose="020B0609020204030204" pitchFamily="49" charset="0"/>
              </a:rPr>
              <a:t> </a:t>
            </a:r>
            <a:r>
              <a:rPr lang="en-US" dirty="0" err="1" smtClean="0">
                <a:latin typeface="Consolas" panose="020B0609020204030204" pitchFamily="49" charset="0"/>
              </a:rPr>
              <a:t>arr</a:t>
            </a:r>
            <a:r>
              <a:rPr lang="en-US" dirty="0" smtClean="0">
                <a:latin typeface="Consolas" panose="020B0609020204030204" pitchFamily="49" charset="0"/>
              </a:rPr>
              <a:t>[3] = {1, 3, </a:t>
            </a:r>
            <a:r>
              <a:rPr lang="en-US" dirty="0">
                <a:latin typeface="Consolas" panose="020B0609020204030204" pitchFamily="49" charset="0"/>
              </a:rPr>
              <a:t>2</a:t>
            </a:r>
            <a:r>
              <a:rPr lang="en-US" dirty="0" smtClean="0">
                <a:latin typeface="Consolas" panose="020B0609020204030204" pitchFamily="49" charset="0"/>
              </a:rPr>
              <a:t>};</a:t>
            </a:r>
          </a:p>
          <a:p>
            <a:r>
              <a:rPr lang="en-US" b="1" dirty="0">
                <a:solidFill>
                  <a:schemeClr val="accent1"/>
                </a:solidFill>
                <a:latin typeface="Consolas" panose="020B0609020204030204" pitchFamily="49" charset="0"/>
              </a:rPr>
              <a:t> </a:t>
            </a:r>
            <a:r>
              <a:rPr lang="en-US" b="1" dirty="0" smtClean="0">
                <a:solidFill>
                  <a:schemeClr val="accent1"/>
                </a:solidFill>
                <a:latin typeface="Consolas" panose="020B0609020204030204" pitchFamily="49" charset="0"/>
              </a:rPr>
              <a:t>   assert</a:t>
            </a:r>
            <a:r>
              <a:rPr lang="en-US" dirty="0" smtClean="0">
                <a:latin typeface="Consolas" panose="020B0609020204030204" pitchFamily="49" charset="0"/>
              </a:rPr>
              <a:t>(3 == max(</a:t>
            </a:r>
            <a:r>
              <a:rPr lang="en-US" dirty="0" err="1" smtClean="0">
                <a:latin typeface="Consolas" panose="020B0609020204030204" pitchFamily="49" charset="0"/>
              </a:rPr>
              <a:t>arr</a:t>
            </a:r>
            <a:r>
              <a:rPr lang="en-US" dirty="0" smtClean="0">
                <a:latin typeface="Consolas" panose="020B0609020204030204" pitchFamily="49" charset="0"/>
              </a:rPr>
              <a:t>, 3));</a:t>
            </a:r>
          </a:p>
          <a:p>
            <a:r>
              <a:rPr lang="en-US" dirty="0" smtClean="0">
                <a:latin typeface="Consolas" panose="020B0609020204030204" pitchFamily="49" charset="0"/>
              </a:rPr>
              <a:t>}</a:t>
            </a:r>
          </a:p>
        </p:txBody>
      </p:sp>
      <p:pic>
        <p:nvPicPr>
          <p:cNvPr id="6" name="Picture 2" descr="Image result for 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704" y="4352881"/>
            <a:ext cx="363669" cy="3572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46319" y="4296778"/>
            <a:ext cx="1597681" cy="461665"/>
          </a:xfrm>
          <a:prstGeom prst="rect">
            <a:avLst/>
          </a:prstGeom>
          <a:noFill/>
        </p:spPr>
        <p:txBody>
          <a:bodyPr wrap="none" rtlCol="0">
            <a:spAutoFit/>
          </a:bodyPr>
          <a:lstStyle/>
          <a:p>
            <a:r>
              <a:rPr lang="en-US" sz="2400" b="1" dirty="0" smtClean="0"/>
              <a:t>Test Passes</a:t>
            </a:r>
            <a:endParaRPr lang="en-US" sz="2400" b="1" dirty="0"/>
          </a:p>
        </p:txBody>
      </p:sp>
      <p:pic>
        <p:nvPicPr>
          <p:cNvPr id="8" name="Picture 2" descr="Image result for 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704" y="2666284"/>
            <a:ext cx="363669" cy="3572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6319" y="2610181"/>
            <a:ext cx="1597681" cy="461665"/>
          </a:xfrm>
          <a:prstGeom prst="rect">
            <a:avLst/>
          </a:prstGeom>
          <a:noFill/>
        </p:spPr>
        <p:txBody>
          <a:bodyPr wrap="none" rtlCol="0">
            <a:spAutoFit/>
          </a:bodyPr>
          <a:lstStyle/>
          <a:p>
            <a:r>
              <a:rPr lang="en-US" sz="2400" b="1" dirty="0" smtClean="0"/>
              <a:t>Test Passes</a:t>
            </a:r>
            <a:endParaRPr lang="en-US" sz="2400" b="1" dirty="0"/>
          </a:p>
        </p:txBody>
      </p:sp>
    </p:spTree>
    <p:extLst>
      <p:ext uri="{BB962C8B-B14F-4D97-AF65-F5344CB8AC3E}">
        <p14:creationId xmlns:p14="http://schemas.microsoft.com/office/powerpoint/2010/main" val="267633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DE9BF6D-1861-4869-8ED6-766A5871B85D}" type="slidenum">
              <a:rPr lang="en-US" smtClean="0"/>
              <a:t>30</a:t>
            </a:fld>
            <a:endParaRPr lang="en-US"/>
          </a:p>
        </p:txBody>
      </p:sp>
    </p:spTree>
    <p:extLst>
      <p:ext uri="{BB962C8B-B14F-4D97-AF65-F5344CB8AC3E}">
        <p14:creationId xmlns:p14="http://schemas.microsoft.com/office/powerpoint/2010/main" val="1791651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p:txBody>
          <a:bodyPr>
            <a:normAutofit/>
          </a:bodyPr>
          <a:lstStyle/>
          <a:p>
            <a:r>
              <a:rPr lang="en-US" dirty="0"/>
              <a:t>Evaluate on </a:t>
            </a:r>
            <a:r>
              <a:rPr lang="en-US" dirty="0" smtClean="0"/>
              <a:t>15 programs from </a:t>
            </a:r>
            <a:r>
              <a:rPr lang="en-US" dirty="0" err="1" smtClean="0"/>
              <a:t>Coreutils</a:t>
            </a:r>
            <a:endParaRPr lang="en-US" dirty="0" smtClean="0"/>
          </a:p>
          <a:p>
            <a:pPr lvl="1"/>
            <a:r>
              <a:rPr lang="en-US" dirty="0" smtClean="0"/>
              <a:t>Split test scripts into scripts that call program individually, create smaller test suites</a:t>
            </a:r>
          </a:p>
          <a:p>
            <a:r>
              <a:rPr lang="en-US" dirty="0" smtClean="0"/>
              <a:t>Compute equivalent/duplicated mutants</a:t>
            </a:r>
          </a:p>
          <a:p>
            <a:pPr lvl="1"/>
            <a:r>
              <a:rPr lang="en-US" dirty="0"/>
              <a:t>Trivial Compiler Equivalence</a:t>
            </a:r>
            <a:r>
              <a:rPr lang="en-US" baseline="30000" dirty="0"/>
              <a:t>3</a:t>
            </a:r>
            <a:endParaRPr lang="en-US" dirty="0" smtClean="0"/>
          </a:p>
          <a:p>
            <a:r>
              <a:rPr lang="en-US" dirty="0" smtClean="0"/>
              <a:t>Run tests in Docker containers</a:t>
            </a:r>
          </a:p>
          <a:p>
            <a:r>
              <a:rPr lang="en-US" dirty="0" smtClean="0"/>
              <a:t>Could not use all programs from </a:t>
            </a:r>
            <a:r>
              <a:rPr lang="en-US" dirty="0" err="1" smtClean="0"/>
              <a:t>Coreutils</a:t>
            </a:r>
            <a:endParaRPr lang="en-US" dirty="0"/>
          </a:p>
          <a:p>
            <a:pPr lvl="1"/>
            <a:r>
              <a:rPr lang="en-US" dirty="0" smtClean="0"/>
              <a:t>Not enough tests for smaller test suites</a:t>
            </a:r>
          </a:p>
          <a:p>
            <a:pPr lvl="1"/>
            <a:r>
              <a:rPr lang="en-US" dirty="0" smtClean="0"/>
              <a:t>Flaky tests</a:t>
            </a:r>
          </a:p>
          <a:p>
            <a:pPr lvl="1"/>
            <a:r>
              <a:rPr lang="en-US" dirty="0" smtClean="0"/>
              <a:t>Crashing inside Docker</a:t>
            </a:r>
          </a:p>
        </p:txBody>
      </p:sp>
      <p:sp>
        <p:nvSpPr>
          <p:cNvPr id="4" name="Slide Number Placeholder 3"/>
          <p:cNvSpPr>
            <a:spLocks noGrp="1"/>
          </p:cNvSpPr>
          <p:nvPr>
            <p:ph type="sldNum" sz="quarter" idx="12"/>
          </p:nvPr>
        </p:nvSpPr>
        <p:spPr/>
        <p:txBody>
          <a:bodyPr/>
          <a:lstStyle/>
          <a:p>
            <a:fld id="{9DE9BF6D-1861-4869-8ED6-766A5871B85D}" type="slidenum">
              <a:rPr lang="en-US" smtClean="0"/>
              <a:t>31</a:t>
            </a:fld>
            <a:endParaRPr lang="en-US"/>
          </a:p>
        </p:txBody>
      </p:sp>
    </p:spTree>
    <p:extLst>
      <p:ext uri="{BB962C8B-B14F-4D97-AF65-F5344CB8AC3E}">
        <p14:creationId xmlns:p14="http://schemas.microsoft.com/office/powerpoint/2010/main" val="10215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Generated Mutants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32</a:t>
            </a:fld>
            <a:endParaRPr lang="en-US"/>
          </a:p>
        </p:txBody>
      </p:sp>
      <p:graphicFrame>
        <p:nvGraphicFramePr>
          <p:cNvPr id="3" name="Table 2"/>
          <p:cNvGraphicFramePr>
            <a:graphicFrameLocks noGrp="1"/>
          </p:cNvGraphicFramePr>
          <p:nvPr/>
        </p:nvGraphicFramePr>
        <p:xfrm>
          <a:off x="172852" y="1357313"/>
          <a:ext cx="5943600" cy="518160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788621256"/>
                    </a:ext>
                  </a:extLst>
                </a:gridCol>
                <a:gridCol w="1188720">
                  <a:extLst>
                    <a:ext uri="{9D8B030D-6E8A-4147-A177-3AD203B41FA5}">
                      <a16:colId xmlns:a16="http://schemas.microsoft.com/office/drawing/2014/main" val="3913376092"/>
                    </a:ext>
                  </a:extLst>
                </a:gridCol>
                <a:gridCol w="1188720">
                  <a:extLst>
                    <a:ext uri="{9D8B030D-6E8A-4147-A177-3AD203B41FA5}">
                      <a16:colId xmlns:a16="http://schemas.microsoft.com/office/drawing/2014/main" val="3263265389"/>
                    </a:ext>
                  </a:extLst>
                </a:gridCol>
                <a:gridCol w="1188720">
                  <a:extLst>
                    <a:ext uri="{9D8B030D-6E8A-4147-A177-3AD203B41FA5}">
                      <a16:colId xmlns:a16="http://schemas.microsoft.com/office/drawing/2014/main" val="2424692297"/>
                    </a:ext>
                  </a:extLst>
                </a:gridCol>
                <a:gridCol w="1188720">
                  <a:extLst>
                    <a:ext uri="{9D8B030D-6E8A-4147-A177-3AD203B41FA5}">
                      <a16:colId xmlns:a16="http://schemas.microsoft.com/office/drawing/2014/main" val="2470978462"/>
                    </a:ext>
                  </a:extLst>
                </a:gridCol>
              </a:tblGrid>
              <a:tr h="0">
                <a:tc rowSpan="2">
                  <a:txBody>
                    <a:bodyPr/>
                    <a:lstStyle/>
                    <a:p>
                      <a:pPr algn="ctr"/>
                      <a:r>
                        <a:rPr lang="en-US" sz="1400" dirty="0" smtClean="0"/>
                        <a:t>Project</a:t>
                      </a:r>
                      <a:endParaRPr lang="en-US" sz="1400" dirty="0"/>
                    </a:p>
                  </a:txBody>
                  <a:tcPr/>
                </a:tc>
                <a:tc gridSpan="2">
                  <a:txBody>
                    <a:bodyPr/>
                    <a:lstStyle/>
                    <a:p>
                      <a:pPr algn="ctr"/>
                      <a:r>
                        <a:rPr lang="en-US" sz="1400" dirty="0" smtClean="0"/>
                        <a:t># SRC Mutants</a:t>
                      </a:r>
                      <a:endParaRPr lang="en-US" sz="1400" dirty="0"/>
                    </a:p>
                  </a:txBody>
                  <a:tcPr/>
                </a:tc>
                <a:tc hMerge="1">
                  <a:txBody>
                    <a:bodyPr/>
                    <a:lstStyle/>
                    <a:p>
                      <a:endParaRPr lang="en-US"/>
                    </a:p>
                  </a:txBody>
                  <a:tcPr/>
                </a:tc>
                <a:tc gridSpan="2">
                  <a:txBody>
                    <a:bodyPr/>
                    <a:lstStyle/>
                    <a:p>
                      <a:pPr algn="ctr"/>
                      <a:r>
                        <a:rPr lang="en-US" sz="1400" dirty="0" smtClean="0"/>
                        <a:t># IR Mutants</a:t>
                      </a:r>
                      <a:endParaRPr lang="en-US" sz="1400" dirty="0"/>
                    </a:p>
                  </a:txBody>
                  <a:tcPr/>
                </a:tc>
                <a:tc hMerge="1">
                  <a:txBody>
                    <a:bodyPr/>
                    <a:lstStyle/>
                    <a:p>
                      <a:endParaRPr lang="en-US"/>
                    </a:p>
                  </a:txBody>
                  <a:tcPr/>
                </a:tc>
                <a:extLst>
                  <a:ext uri="{0D108BD9-81ED-4DB2-BD59-A6C34878D82A}">
                    <a16:rowId xmlns:a16="http://schemas.microsoft.com/office/drawing/2014/main" val="476947381"/>
                  </a:ext>
                </a:extLst>
              </a:tr>
              <a:tr h="0">
                <a:tc vMerge="1">
                  <a:txBody>
                    <a:bodyPr/>
                    <a:lstStyle/>
                    <a:p>
                      <a:endParaRPr lang="en-US"/>
                    </a:p>
                  </a:txBody>
                  <a:tcPr/>
                </a:tc>
                <a:tc>
                  <a:txBody>
                    <a:bodyPr/>
                    <a:lstStyle/>
                    <a:p>
                      <a:pPr algn="ctr"/>
                      <a:r>
                        <a:rPr lang="en-US" sz="1400" dirty="0" smtClean="0"/>
                        <a:t>Failed</a:t>
                      </a:r>
                      <a:endParaRPr lang="en-US" sz="1400" dirty="0"/>
                    </a:p>
                  </a:txBody>
                  <a:tcPr/>
                </a:tc>
                <a:tc>
                  <a:txBody>
                    <a:bodyPr/>
                    <a:lstStyle/>
                    <a:p>
                      <a:pPr algn="ctr"/>
                      <a:r>
                        <a:rPr lang="en-US" sz="1400" dirty="0" smtClean="0"/>
                        <a:t>Successful</a:t>
                      </a:r>
                      <a:endParaRPr lang="en-US" sz="1400" dirty="0"/>
                    </a:p>
                  </a:txBody>
                  <a:tcPr/>
                </a:tc>
                <a:tc>
                  <a:txBody>
                    <a:bodyPr/>
                    <a:lstStyle/>
                    <a:p>
                      <a:pPr algn="ctr"/>
                      <a:r>
                        <a:rPr lang="en-US" sz="1400" dirty="0" smtClean="0"/>
                        <a:t>Failed</a:t>
                      </a:r>
                      <a:endParaRPr lang="en-US" sz="1400" dirty="0"/>
                    </a:p>
                  </a:txBody>
                  <a:tcPr/>
                </a:tc>
                <a:tc>
                  <a:txBody>
                    <a:bodyPr/>
                    <a:lstStyle/>
                    <a:p>
                      <a:pPr algn="ctr"/>
                      <a:r>
                        <a:rPr lang="en-US" sz="1400" dirty="0" smtClean="0"/>
                        <a:t>Successful</a:t>
                      </a:r>
                      <a:endParaRPr lang="en-US" sz="1400" dirty="0"/>
                    </a:p>
                  </a:txBody>
                  <a:tcPr/>
                </a:tc>
                <a:extLst>
                  <a:ext uri="{0D108BD9-81ED-4DB2-BD59-A6C34878D82A}">
                    <a16:rowId xmlns:a16="http://schemas.microsoft.com/office/drawing/2014/main" val="1082240959"/>
                  </a:ext>
                </a:extLst>
              </a:tr>
              <a:tr h="0">
                <a:tc>
                  <a:txBody>
                    <a:bodyPr/>
                    <a:lstStyle/>
                    <a:p>
                      <a:r>
                        <a:rPr lang="en-US" sz="1400" dirty="0" err="1" smtClean="0"/>
                        <a:t>chmod</a:t>
                      </a:r>
                      <a:endParaRPr lang="en-US" sz="1400" dirty="0"/>
                    </a:p>
                  </a:txBody>
                  <a:tcPr/>
                </a:tc>
                <a:tc>
                  <a:txBody>
                    <a:bodyPr/>
                    <a:lstStyle/>
                    <a:p>
                      <a:pPr algn="r"/>
                      <a:r>
                        <a:rPr lang="en-US" sz="1400" dirty="0" smtClean="0"/>
                        <a:t>269</a:t>
                      </a:r>
                      <a:endParaRPr lang="en-US" sz="1400" dirty="0"/>
                    </a:p>
                  </a:txBody>
                  <a:tcPr/>
                </a:tc>
                <a:tc>
                  <a:txBody>
                    <a:bodyPr/>
                    <a:lstStyle/>
                    <a:p>
                      <a:pPr algn="r"/>
                      <a:r>
                        <a:rPr lang="en-US" sz="1400" dirty="0" smtClean="0"/>
                        <a:t>6546</a:t>
                      </a:r>
                      <a:endParaRPr lang="en-US" sz="1400" dirty="0"/>
                    </a:p>
                  </a:txBody>
                  <a:tcPr/>
                </a:tc>
                <a:tc>
                  <a:txBody>
                    <a:bodyPr/>
                    <a:lstStyle/>
                    <a:p>
                      <a:pPr algn="r"/>
                      <a:r>
                        <a:rPr lang="en-US" sz="1400" dirty="0" smtClean="0"/>
                        <a:t>1627</a:t>
                      </a:r>
                      <a:endParaRPr lang="en-US" sz="1400" dirty="0"/>
                    </a:p>
                  </a:txBody>
                  <a:tcPr/>
                </a:tc>
                <a:tc>
                  <a:txBody>
                    <a:bodyPr/>
                    <a:lstStyle/>
                    <a:p>
                      <a:pPr algn="r"/>
                      <a:r>
                        <a:rPr lang="en-US" sz="1400" dirty="0" smtClean="0"/>
                        <a:t>8288</a:t>
                      </a:r>
                      <a:endParaRPr lang="en-US" sz="1400" dirty="0"/>
                    </a:p>
                  </a:txBody>
                  <a:tcPr/>
                </a:tc>
                <a:extLst>
                  <a:ext uri="{0D108BD9-81ED-4DB2-BD59-A6C34878D82A}">
                    <a16:rowId xmlns:a16="http://schemas.microsoft.com/office/drawing/2014/main" val="1271765607"/>
                  </a:ext>
                </a:extLst>
              </a:tr>
              <a:tr h="0">
                <a:tc>
                  <a:txBody>
                    <a:bodyPr/>
                    <a:lstStyle/>
                    <a:p>
                      <a:r>
                        <a:rPr lang="en-US" sz="1400" dirty="0" smtClean="0"/>
                        <a:t>cut</a:t>
                      </a:r>
                      <a:endParaRPr lang="en-US" sz="1400" dirty="0"/>
                    </a:p>
                  </a:txBody>
                  <a:tcPr/>
                </a:tc>
                <a:tc>
                  <a:txBody>
                    <a:bodyPr/>
                    <a:lstStyle/>
                    <a:p>
                      <a:pPr algn="r"/>
                      <a:r>
                        <a:rPr lang="en-US" sz="1400" dirty="0" smtClean="0"/>
                        <a:t>64</a:t>
                      </a:r>
                      <a:endParaRPr lang="en-US" sz="1400" dirty="0"/>
                    </a:p>
                  </a:txBody>
                  <a:tcPr/>
                </a:tc>
                <a:tc>
                  <a:txBody>
                    <a:bodyPr/>
                    <a:lstStyle/>
                    <a:p>
                      <a:pPr algn="r"/>
                      <a:r>
                        <a:rPr lang="en-US" sz="1400" dirty="0" smtClean="0"/>
                        <a:t>1241</a:t>
                      </a:r>
                      <a:endParaRPr lang="en-US" sz="1400" dirty="0"/>
                    </a:p>
                  </a:txBody>
                  <a:tcPr/>
                </a:tc>
                <a:tc>
                  <a:txBody>
                    <a:bodyPr/>
                    <a:lstStyle/>
                    <a:p>
                      <a:pPr algn="r"/>
                      <a:r>
                        <a:rPr lang="en-US" sz="1400" dirty="0" smtClean="0"/>
                        <a:t>385</a:t>
                      </a:r>
                      <a:endParaRPr lang="en-US" sz="1400" dirty="0"/>
                    </a:p>
                  </a:txBody>
                  <a:tcPr/>
                </a:tc>
                <a:tc>
                  <a:txBody>
                    <a:bodyPr/>
                    <a:lstStyle/>
                    <a:p>
                      <a:pPr algn="r"/>
                      <a:r>
                        <a:rPr lang="en-US" sz="1400" dirty="0" smtClean="0"/>
                        <a:t>3926</a:t>
                      </a:r>
                      <a:endParaRPr lang="en-US" sz="1400" dirty="0"/>
                    </a:p>
                  </a:txBody>
                  <a:tcPr/>
                </a:tc>
                <a:extLst>
                  <a:ext uri="{0D108BD9-81ED-4DB2-BD59-A6C34878D82A}">
                    <a16:rowId xmlns:a16="http://schemas.microsoft.com/office/drawing/2014/main" val="3887338495"/>
                  </a:ext>
                </a:extLst>
              </a:tr>
              <a:tr h="0">
                <a:tc>
                  <a:txBody>
                    <a:bodyPr/>
                    <a:lstStyle/>
                    <a:p>
                      <a:r>
                        <a:rPr lang="en-US" sz="1400" dirty="0" err="1" smtClean="0"/>
                        <a:t>dd</a:t>
                      </a:r>
                      <a:endParaRPr lang="en-US" sz="1400" dirty="0"/>
                    </a:p>
                  </a:txBody>
                  <a:tcPr/>
                </a:tc>
                <a:tc>
                  <a:txBody>
                    <a:bodyPr/>
                    <a:lstStyle/>
                    <a:p>
                      <a:pPr algn="r"/>
                      <a:r>
                        <a:rPr lang="en-US" sz="1400" dirty="0" smtClean="0"/>
                        <a:t>167</a:t>
                      </a:r>
                      <a:endParaRPr lang="en-US" sz="1400" dirty="0"/>
                    </a:p>
                  </a:txBody>
                  <a:tcPr/>
                </a:tc>
                <a:tc>
                  <a:txBody>
                    <a:bodyPr/>
                    <a:lstStyle/>
                    <a:p>
                      <a:pPr algn="r"/>
                      <a:r>
                        <a:rPr lang="en-US" sz="1400" dirty="0" smtClean="0"/>
                        <a:t>5396</a:t>
                      </a:r>
                      <a:endParaRPr lang="en-US" sz="1400" dirty="0"/>
                    </a:p>
                  </a:txBody>
                  <a:tcPr/>
                </a:tc>
                <a:tc>
                  <a:txBody>
                    <a:bodyPr/>
                    <a:lstStyle/>
                    <a:p>
                      <a:pPr algn="r"/>
                      <a:r>
                        <a:rPr lang="en-US" sz="1400" dirty="0" smtClean="0"/>
                        <a:t>1696</a:t>
                      </a:r>
                      <a:endParaRPr lang="en-US" sz="1400" dirty="0"/>
                    </a:p>
                  </a:txBody>
                  <a:tcPr/>
                </a:tc>
                <a:tc>
                  <a:txBody>
                    <a:bodyPr/>
                    <a:lstStyle/>
                    <a:p>
                      <a:pPr algn="r"/>
                      <a:r>
                        <a:rPr lang="en-US" sz="1400" dirty="0" smtClean="0"/>
                        <a:t>12614</a:t>
                      </a:r>
                      <a:endParaRPr lang="en-US" sz="1400" dirty="0"/>
                    </a:p>
                  </a:txBody>
                  <a:tcPr/>
                </a:tc>
                <a:extLst>
                  <a:ext uri="{0D108BD9-81ED-4DB2-BD59-A6C34878D82A}">
                    <a16:rowId xmlns:a16="http://schemas.microsoft.com/office/drawing/2014/main" val="1782551264"/>
                  </a:ext>
                </a:extLst>
              </a:tr>
              <a:tr h="0">
                <a:tc>
                  <a:txBody>
                    <a:bodyPr/>
                    <a:lstStyle/>
                    <a:p>
                      <a:r>
                        <a:rPr lang="en-US" sz="1400" dirty="0" smtClean="0"/>
                        <a:t>expr</a:t>
                      </a:r>
                      <a:endParaRPr lang="en-US" sz="1400" dirty="0"/>
                    </a:p>
                  </a:txBody>
                  <a:tcPr/>
                </a:tc>
                <a:tc>
                  <a:txBody>
                    <a:bodyPr/>
                    <a:lstStyle/>
                    <a:p>
                      <a:pPr algn="r"/>
                      <a:r>
                        <a:rPr lang="en-US" sz="1400" dirty="0" smtClean="0"/>
                        <a:t>20</a:t>
                      </a:r>
                      <a:endParaRPr lang="en-US" sz="1400" dirty="0"/>
                    </a:p>
                  </a:txBody>
                  <a:tcPr/>
                </a:tc>
                <a:tc>
                  <a:txBody>
                    <a:bodyPr/>
                    <a:lstStyle/>
                    <a:p>
                      <a:pPr algn="r"/>
                      <a:r>
                        <a:rPr lang="en-US" sz="1400" dirty="0" smtClean="0"/>
                        <a:t>535</a:t>
                      </a:r>
                      <a:endParaRPr lang="en-US" sz="1400" dirty="0"/>
                    </a:p>
                  </a:txBody>
                  <a:tcPr/>
                </a:tc>
                <a:tc>
                  <a:txBody>
                    <a:bodyPr/>
                    <a:lstStyle/>
                    <a:p>
                      <a:pPr algn="r"/>
                      <a:r>
                        <a:rPr lang="en-US" sz="1400" dirty="0" smtClean="0"/>
                        <a:t>2846</a:t>
                      </a:r>
                      <a:endParaRPr lang="en-US" sz="1400" dirty="0"/>
                    </a:p>
                  </a:txBody>
                  <a:tcPr/>
                </a:tc>
                <a:tc>
                  <a:txBody>
                    <a:bodyPr/>
                    <a:lstStyle/>
                    <a:p>
                      <a:pPr algn="r"/>
                      <a:r>
                        <a:rPr lang="en-US" sz="1400" dirty="0" smtClean="0"/>
                        <a:t>13107</a:t>
                      </a:r>
                      <a:endParaRPr lang="en-US" sz="1400" dirty="0"/>
                    </a:p>
                  </a:txBody>
                  <a:tcPr/>
                </a:tc>
                <a:extLst>
                  <a:ext uri="{0D108BD9-81ED-4DB2-BD59-A6C34878D82A}">
                    <a16:rowId xmlns:a16="http://schemas.microsoft.com/office/drawing/2014/main" val="1547053446"/>
                  </a:ext>
                </a:extLst>
              </a:tr>
              <a:tr h="0">
                <a:tc>
                  <a:txBody>
                    <a:bodyPr/>
                    <a:lstStyle/>
                    <a:p>
                      <a:r>
                        <a:rPr lang="en-US" sz="1400" dirty="0" smtClean="0"/>
                        <a:t>factor</a:t>
                      </a:r>
                      <a:endParaRPr lang="en-US" sz="1400" dirty="0"/>
                    </a:p>
                  </a:txBody>
                  <a:tcPr/>
                </a:tc>
                <a:tc>
                  <a:txBody>
                    <a:bodyPr/>
                    <a:lstStyle/>
                    <a:p>
                      <a:pPr algn="r"/>
                      <a:r>
                        <a:rPr lang="en-US" sz="1400" dirty="0" smtClean="0"/>
                        <a:t>8</a:t>
                      </a:r>
                      <a:endParaRPr lang="en-US" sz="1400" dirty="0"/>
                    </a:p>
                  </a:txBody>
                  <a:tcPr/>
                </a:tc>
                <a:tc>
                  <a:txBody>
                    <a:bodyPr/>
                    <a:lstStyle/>
                    <a:p>
                      <a:pPr algn="r"/>
                      <a:r>
                        <a:rPr lang="en-US" sz="1400" dirty="0" smtClean="0"/>
                        <a:t>364</a:t>
                      </a:r>
                      <a:endParaRPr lang="en-US" sz="1400" dirty="0"/>
                    </a:p>
                  </a:txBody>
                  <a:tcPr/>
                </a:tc>
                <a:tc>
                  <a:txBody>
                    <a:bodyPr/>
                    <a:lstStyle/>
                    <a:p>
                      <a:pPr algn="r"/>
                      <a:r>
                        <a:rPr lang="en-US" sz="1400" dirty="0" smtClean="0"/>
                        <a:t>10</a:t>
                      </a:r>
                      <a:endParaRPr lang="en-US" sz="1400" dirty="0"/>
                    </a:p>
                  </a:txBody>
                  <a:tcPr/>
                </a:tc>
                <a:tc>
                  <a:txBody>
                    <a:bodyPr/>
                    <a:lstStyle/>
                    <a:p>
                      <a:pPr algn="r"/>
                      <a:r>
                        <a:rPr lang="en-US" sz="1400" dirty="0" smtClean="0"/>
                        <a:t>603</a:t>
                      </a:r>
                      <a:endParaRPr lang="en-US" sz="1400" dirty="0"/>
                    </a:p>
                  </a:txBody>
                  <a:tcPr/>
                </a:tc>
                <a:extLst>
                  <a:ext uri="{0D108BD9-81ED-4DB2-BD59-A6C34878D82A}">
                    <a16:rowId xmlns:a16="http://schemas.microsoft.com/office/drawing/2014/main" val="2483407442"/>
                  </a:ext>
                </a:extLst>
              </a:tr>
              <a:tr h="0">
                <a:tc>
                  <a:txBody>
                    <a:bodyPr/>
                    <a:lstStyle/>
                    <a:p>
                      <a:r>
                        <a:rPr lang="en-US" sz="1400" dirty="0" smtClean="0"/>
                        <a:t>head</a:t>
                      </a:r>
                      <a:endParaRPr lang="en-US" sz="1400" dirty="0"/>
                    </a:p>
                  </a:txBody>
                  <a:tcPr/>
                </a:tc>
                <a:tc>
                  <a:txBody>
                    <a:bodyPr/>
                    <a:lstStyle/>
                    <a:p>
                      <a:pPr algn="r"/>
                      <a:r>
                        <a:rPr lang="en-US" sz="1400" dirty="0" smtClean="0"/>
                        <a:t>47</a:t>
                      </a:r>
                      <a:endParaRPr lang="en-US" sz="1400" dirty="0"/>
                    </a:p>
                  </a:txBody>
                  <a:tcPr/>
                </a:tc>
                <a:tc>
                  <a:txBody>
                    <a:bodyPr/>
                    <a:lstStyle/>
                    <a:p>
                      <a:pPr algn="r"/>
                      <a:r>
                        <a:rPr lang="en-US" sz="1400" dirty="0" smtClean="0"/>
                        <a:t>946</a:t>
                      </a:r>
                      <a:endParaRPr lang="en-US" sz="1400" dirty="0"/>
                    </a:p>
                  </a:txBody>
                  <a:tcPr/>
                </a:tc>
                <a:tc>
                  <a:txBody>
                    <a:bodyPr/>
                    <a:lstStyle/>
                    <a:p>
                      <a:pPr algn="r"/>
                      <a:r>
                        <a:rPr lang="en-US" sz="1400" dirty="0" smtClean="0"/>
                        <a:t>385</a:t>
                      </a:r>
                      <a:endParaRPr lang="en-US" sz="1400" dirty="0"/>
                    </a:p>
                  </a:txBody>
                  <a:tcPr/>
                </a:tc>
                <a:tc>
                  <a:txBody>
                    <a:bodyPr/>
                    <a:lstStyle/>
                    <a:p>
                      <a:pPr algn="r"/>
                      <a:r>
                        <a:rPr lang="en-US" sz="1400" dirty="0" smtClean="0"/>
                        <a:t>3642</a:t>
                      </a:r>
                      <a:endParaRPr lang="en-US" sz="1400" dirty="0"/>
                    </a:p>
                  </a:txBody>
                  <a:tcPr/>
                </a:tc>
                <a:extLst>
                  <a:ext uri="{0D108BD9-81ED-4DB2-BD59-A6C34878D82A}">
                    <a16:rowId xmlns:a16="http://schemas.microsoft.com/office/drawing/2014/main" val="1893537471"/>
                  </a:ext>
                </a:extLst>
              </a:tr>
              <a:tr h="0">
                <a:tc>
                  <a:txBody>
                    <a:bodyPr/>
                    <a:lstStyle/>
                    <a:p>
                      <a:r>
                        <a:rPr lang="en-US" sz="1400" dirty="0" err="1" smtClean="0"/>
                        <a:t>readlink</a:t>
                      </a:r>
                      <a:endParaRPr lang="en-US" sz="1400" dirty="0"/>
                    </a:p>
                  </a:txBody>
                  <a:tcPr/>
                </a:tc>
                <a:tc>
                  <a:txBody>
                    <a:bodyPr/>
                    <a:lstStyle/>
                    <a:p>
                      <a:pPr algn="r"/>
                      <a:r>
                        <a:rPr lang="en-US" sz="1400" dirty="0" smtClean="0"/>
                        <a:t>159</a:t>
                      </a:r>
                      <a:endParaRPr lang="en-US" sz="1400" dirty="0"/>
                    </a:p>
                  </a:txBody>
                  <a:tcPr/>
                </a:tc>
                <a:tc>
                  <a:txBody>
                    <a:bodyPr/>
                    <a:lstStyle/>
                    <a:p>
                      <a:pPr algn="r"/>
                      <a:r>
                        <a:rPr lang="en-US" sz="1400" dirty="0" smtClean="0"/>
                        <a:t>2979</a:t>
                      </a:r>
                      <a:endParaRPr lang="en-US" sz="1400" dirty="0"/>
                    </a:p>
                  </a:txBody>
                  <a:tcPr/>
                </a:tc>
                <a:tc>
                  <a:txBody>
                    <a:bodyPr/>
                    <a:lstStyle/>
                    <a:p>
                      <a:pPr algn="r"/>
                      <a:r>
                        <a:rPr lang="en-US" sz="1400" dirty="0" smtClean="0"/>
                        <a:t>308</a:t>
                      </a:r>
                      <a:endParaRPr lang="en-US" sz="1400" dirty="0"/>
                    </a:p>
                  </a:txBody>
                  <a:tcPr/>
                </a:tc>
                <a:tc>
                  <a:txBody>
                    <a:bodyPr/>
                    <a:lstStyle/>
                    <a:p>
                      <a:pPr algn="r"/>
                      <a:r>
                        <a:rPr lang="en-US" sz="1400" dirty="0" smtClean="0"/>
                        <a:t>3639</a:t>
                      </a:r>
                      <a:endParaRPr lang="en-US" sz="1400" dirty="0"/>
                    </a:p>
                  </a:txBody>
                  <a:tcPr/>
                </a:tc>
                <a:extLst>
                  <a:ext uri="{0D108BD9-81ED-4DB2-BD59-A6C34878D82A}">
                    <a16:rowId xmlns:a16="http://schemas.microsoft.com/office/drawing/2014/main" val="2166376693"/>
                  </a:ext>
                </a:extLst>
              </a:tr>
              <a:tr h="0">
                <a:tc>
                  <a:txBody>
                    <a:bodyPr/>
                    <a:lstStyle/>
                    <a:p>
                      <a:r>
                        <a:rPr lang="en-US" sz="1400" dirty="0" err="1" smtClean="0"/>
                        <a:t>seq</a:t>
                      </a:r>
                      <a:endParaRPr lang="en-US" sz="1400" dirty="0"/>
                    </a:p>
                  </a:txBody>
                  <a:tcPr/>
                </a:tc>
                <a:tc>
                  <a:txBody>
                    <a:bodyPr/>
                    <a:lstStyle/>
                    <a:p>
                      <a:pPr algn="r"/>
                      <a:r>
                        <a:rPr lang="en-US" sz="1400" dirty="0" smtClean="0"/>
                        <a:t>50</a:t>
                      </a:r>
                      <a:endParaRPr lang="en-US" sz="1400" dirty="0"/>
                    </a:p>
                  </a:txBody>
                  <a:tcPr/>
                </a:tc>
                <a:tc>
                  <a:txBody>
                    <a:bodyPr/>
                    <a:lstStyle/>
                    <a:p>
                      <a:pPr algn="r"/>
                      <a:r>
                        <a:rPr lang="en-US" sz="1400" dirty="0" smtClean="0"/>
                        <a:t>989</a:t>
                      </a:r>
                      <a:endParaRPr lang="en-US" sz="1400" dirty="0"/>
                    </a:p>
                  </a:txBody>
                  <a:tcPr/>
                </a:tc>
                <a:tc>
                  <a:txBody>
                    <a:bodyPr/>
                    <a:lstStyle/>
                    <a:p>
                      <a:pPr algn="r"/>
                      <a:r>
                        <a:rPr lang="en-US" sz="1400" dirty="0" smtClean="0"/>
                        <a:t>789</a:t>
                      </a:r>
                      <a:endParaRPr lang="en-US" sz="1400" dirty="0"/>
                    </a:p>
                  </a:txBody>
                  <a:tcPr/>
                </a:tc>
                <a:tc>
                  <a:txBody>
                    <a:bodyPr/>
                    <a:lstStyle/>
                    <a:p>
                      <a:pPr algn="r"/>
                      <a:r>
                        <a:rPr lang="en-US" sz="1400" dirty="0" smtClean="0"/>
                        <a:t>4491</a:t>
                      </a:r>
                      <a:endParaRPr lang="en-US" sz="1400" dirty="0"/>
                    </a:p>
                  </a:txBody>
                  <a:tcPr/>
                </a:tc>
                <a:extLst>
                  <a:ext uri="{0D108BD9-81ED-4DB2-BD59-A6C34878D82A}">
                    <a16:rowId xmlns:a16="http://schemas.microsoft.com/office/drawing/2014/main" val="1970395820"/>
                  </a:ext>
                </a:extLst>
              </a:tr>
              <a:tr h="0">
                <a:tc>
                  <a:txBody>
                    <a:bodyPr/>
                    <a:lstStyle/>
                    <a:p>
                      <a:r>
                        <a:rPr lang="en-US" sz="1400" dirty="0" smtClean="0"/>
                        <a:t>stat</a:t>
                      </a:r>
                      <a:endParaRPr lang="en-US" sz="1400" dirty="0"/>
                    </a:p>
                  </a:txBody>
                  <a:tcPr/>
                </a:tc>
                <a:tc>
                  <a:txBody>
                    <a:bodyPr/>
                    <a:lstStyle/>
                    <a:p>
                      <a:pPr algn="r"/>
                      <a:r>
                        <a:rPr lang="en-US" sz="1400" dirty="0" smtClean="0"/>
                        <a:t>64</a:t>
                      </a:r>
                      <a:endParaRPr lang="en-US" sz="1400" dirty="0"/>
                    </a:p>
                  </a:txBody>
                  <a:tcPr/>
                </a:tc>
                <a:tc>
                  <a:txBody>
                    <a:bodyPr/>
                    <a:lstStyle/>
                    <a:p>
                      <a:pPr algn="r"/>
                      <a:r>
                        <a:rPr lang="en-US" sz="1400" dirty="0" smtClean="0"/>
                        <a:t>1815</a:t>
                      </a:r>
                      <a:endParaRPr lang="en-US" sz="1400" dirty="0"/>
                    </a:p>
                  </a:txBody>
                  <a:tcPr/>
                </a:tc>
                <a:tc>
                  <a:txBody>
                    <a:bodyPr/>
                    <a:lstStyle/>
                    <a:p>
                      <a:pPr algn="r"/>
                      <a:r>
                        <a:rPr lang="en-US" sz="1400" dirty="0" smtClean="0"/>
                        <a:t>1102</a:t>
                      </a:r>
                      <a:endParaRPr lang="en-US" sz="1400" dirty="0"/>
                    </a:p>
                  </a:txBody>
                  <a:tcPr/>
                </a:tc>
                <a:tc>
                  <a:txBody>
                    <a:bodyPr/>
                    <a:lstStyle/>
                    <a:p>
                      <a:pPr algn="r"/>
                      <a:r>
                        <a:rPr lang="en-US" sz="1400" dirty="0" smtClean="0"/>
                        <a:t>7162</a:t>
                      </a:r>
                      <a:endParaRPr lang="en-US" sz="1400" dirty="0"/>
                    </a:p>
                  </a:txBody>
                  <a:tcPr/>
                </a:tc>
                <a:extLst>
                  <a:ext uri="{0D108BD9-81ED-4DB2-BD59-A6C34878D82A}">
                    <a16:rowId xmlns:a16="http://schemas.microsoft.com/office/drawing/2014/main" val="4250082866"/>
                  </a:ext>
                </a:extLst>
              </a:tr>
              <a:tr h="0">
                <a:tc>
                  <a:txBody>
                    <a:bodyPr/>
                    <a:lstStyle/>
                    <a:p>
                      <a:r>
                        <a:rPr lang="en-US" sz="1400" dirty="0" smtClean="0"/>
                        <a:t>sum</a:t>
                      </a:r>
                      <a:endParaRPr lang="en-US" sz="1400" dirty="0"/>
                    </a:p>
                  </a:txBody>
                  <a:tcPr/>
                </a:tc>
                <a:tc>
                  <a:txBody>
                    <a:bodyPr/>
                    <a:lstStyle/>
                    <a:p>
                      <a:pPr algn="r"/>
                      <a:r>
                        <a:rPr lang="en-US" sz="1400" dirty="0" smtClean="0"/>
                        <a:t>90</a:t>
                      </a:r>
                      <a:endParaRPr lang="en-US" sz="1400" dirty="0"/>
                    </a:p>
                  </a:txBody>
                  <a:tcPr/>
                </a:tc>
                <a:tc>
                  <a:txBody>
                    <a:bodyPr/>
                    <a:lstStyle/>
                    <a:p>
                      <a:pPr algn="r"/>
                      <a:r>
                        <a:rPr lang="en-US" sz="1400" dirty="0" smtClean="0"/>
                        <a:t>2224</a:t>
                      </a:r>
                      <a:endParaRPr lang="en-US" sz="1400" dirty="0"/>
                    </a:p>
                  </a:txBody>
                  <a:tcPr/>
                </a:tc>
                <a:tc>
                  <a:txBody>
                    <a:bodyPr/>
                    <a:lstStyle/>
                    <a:p>
                      <a:pPr algn="r"/>
                      <a:r>
                        <a:rPr lang="en-US" sz="1400" dirty="0" smtClean="0"/>
                        <a:t>39</a:t>
                      </a:r>
                      <a:endParaRPr lang="en-US" sz="1400" dirty="0"/>
                    </a:p>
                  </a:txBody>
                  <a:tcPr/>
                </a:tc>
                <a:tc>
                  <a:txBody>
                    <a:bodyPr/>
                    <a:lstStyle/>
                    <a:p>
                      <a:pPr algn="r"/>
                      <a:r>
                        <a:rPr lang="en-US" sz="1400" dirty="0" smtClean="0"/>
                        <a:t>922</a:t>
                      </a:r>
                      <a:endParaRPr lang="en-US" sz="1400" dirty="0"/>
                    </a:p>
                  </a:txBody>
                  <a:tcPr/>
                </a:tc>
                <a:extLst>
                  <a:ext uri="{0D108BD9-81ED-4DB2-BD59-A6C34878D82A}">
                    <a16:rowId xmlns:a16="http://schemas.microsoft.com/office/drawing/2014/main" val="3952571583"/>
                  </a:ext>
                </a:extLst>
              </a:tr>
              <a:tr h="0">
                <a:tc>
                  <a:txBody>
                    <a:bodyPr/>
                    <a:lstStyle/>
                    <a:p>
                      <a:r>
                        <a:rPr lang="en-US" sz="1400" dirty="0" smtClean="0"/>
                        <a:t>tac</a:t>
                      </a:r>
                      <a:endParaRPr lang="en-US" sz="1400" dirty="0"/>
                    </a:p>
                  </a:txBody>
                  <a:tcPr/>
                </a:tc>
                <a:tc>
                  <a:txBody>
                    <a:bodyPr/>
                    <a:lstStyle/>
                    <a:p>
                      <a:pPr algn="r"/>
                      <a:r>
                        <a:rPr lang="en-US" sz="1400" dirty="0" smtClean="0"/>
                        <a:t>99</a:t>
                      </a:r>
                      <a:endParaRPr lang="en-US" sz="1400" dirty="0"/>
                    </a:p>
                  </a:txBody>
                  <a:tcPr/>
                </a:tc>
                <a:tc>
                  <a:txBody>
                    <a:bodyPr/>
                    <a:lstStyle/>
                    <a:p>
                      <a:pPr algn="r"/>
                      <a:r>
                        <a:rPr lang="en-US" sz="1400" dirty="0" smtClean="0"/>
                        <a:t>2139</a:t>
                      </a:r>
                      <a:endParaRPr lang="en-US" sz="1400" dirty="0"/>
                    </a:p>
                  </a:txBody>
                  <a:tcPr/>
                </a:tc>
                <a:tc>
                  <a:txBody>
                    <a:bodyPr/>
                    <a:lstStyle/>
                    <a:p>
                      <a:pPr algn="r"/>
                      <a:r>
                        <a:rPr lang="en-US" sz="1400" dirty="0" smtClean="0"/>
                        <a:t>1140</a:t>
                      </a:r>
                      <a:endParaRPr lang="en-US" sz="1400" dirty="0"/>
                    </a:p>
                  </a:txBody>
                  <a:tcPr/>
                </a:tc>
                <a:tc>
                  <a:txBody>
                    <a:bodyPr/>
                    <a:lstStyle/>
                    <a:p>
                      <a:pPr algn="r"/>
                      <a:r>
                        <a:rPr lang="en-US" sz="1400" dirty="0" smtClean="0"/>
                        <a:t>8238</a:t>
                      </a:r>
                      <a:endParaRPr lang="en-US" sz="1400" dirty="0"/>
                    </a:p>
                  </a:txBody>
                  <a:tcPr/>
                </a:tc>
                <a:extLst>
                  <a:ext uri="{0D108BD9-81ED-4DB2-BD59-A6C34878D82A}">
                    <a16:rowId xmlns:a16="http://schemas.microsoft.com/office/drawing/2014/main" val="3742557042"/>
                  </a:ext>
                </a:extLst>
              </a:tr>
              <a:tr h="0">
                <a:tc>
                  <a:txBody>
                    <a:bodyPr/>
                    <a:lstStyle/>
                    <a:p>
                      <a:r>
                        <a:rPr lang="en-US" sz="1400" dirty="0" smtClean="0"/>
                        <a:t>tail</a:t>
                      </a:r>
                      <a:endParaRPr lang="en-US" sz="1400" dirty="0"/>
                    </a:p>
                  </a:txBody>
                  <a:tcPr/>
                </a:tc>
                <a:tc>
                  <a:txBody>
                    <a:bodyPr/>
                    <a:lstStyle/>
                    <a:p>
                      <a:pPr algn="r"/>
                      <a:r>
                        <a:rPr lang="en-US" sz="1400" dirty="0" smtClean="0"/>
                        <a:t>139</a:t>
                      </a:r>
                      <a:endParaRPr lang="en-US" sz="1400" dirty="0"/>
                    </a:p>
                  </a:txBody>
                  <a:tcPr/>
                </a:tc>
                <a:tc>
                  <a:txBody>
                    <a:bodyPr/>
                    <a:lstStyle/>
                    <a:p>
                      <a:pPr algn="r"/>
                      <a:r>
                        <a:rPr lang="en-US" sz="1400" dirty="0" smtClean="0"/>
                        <a:t>3443</a:t>
                      </a:r>
                      <a:endParaRPr lang="en-US" sz="1400" dirty="0"/>
                    </a:p>
                  </a:txBody>
                  <a:tcPr/>
                </a:tc>
                <a:tc>
                  <a:txBody>
                    <a:bodyPr/>
                    <a:lstStyle/>
                    <a:p>
                      <a:pPr algn="r"/>
                      <a:r>
                        <a:rPr lang="en-US" sz="1400" dirty="0" smtClean="0"/>
                        <a:t>1142</a:t>
                      </a:r>
                      <a:endParaRPr lang="en-US" sz="1400" dirty="0"/>
                    </a:p>
                  </a:txBody>
                  <a:tcPr/>
                </a:tc>
                <a:tc>
                  <a:txBody>
                    <a:bodyPr/>
                    <a:lstStyle/>
                    <a:p>
                      <a:pPr algn="r"/>
                      <a:r>
                        <a:rPr lang="en-US" sz="1400" dirty="0" smtClean="0"/>
                        <a:t>7847</a:t>
                      </a:r>
                      <a:endParaRPr lang="en-US" sz="1400" dirty="0"/>
                    </a:p>
                  </a:txBody>
                  <a:tcPr/>
                </a:tc>
                <a:extLst>
                  <a:ext uri="{0D108BD9-81ED-4DB2-BD59-A6C34878D82A}">
                    <a16:rowId xmlns:a16="http://schemas.microsoft.com/office/drawing/2014/main" val="488178797"/>
                  </a:ext>
                </a:extLst>
              </a:tr>
              <a:tr h="0">
                <a:tc>
                  <a:txBody>
                    <a:bodyPr/>
                    <a:lstStyle/>
                    <a:p>
                      <a:r>
                        <a:rPr lang="en-US" sz="1400" dirty="0" smtClean="0"/>
                        <a:t>touch</a:t>
                      </a:r>
                      <a:endParaRPr lang="en-US" sz="1400" dirty="0"/>
                    </a:p>
                  </a:txBody>
                  <a:tcPr/>
                </a:tc>
                <a:tc>
                  <a:txBody>
                    <a:bodyPr/>
                    <a:lstStyle/>
                    <a:p>
                      <a:pPr algn="r"/>
                      <a:r>
                        <a:rPr lang="en-US" sz="1400" dirty="0" smtClean="0"/>
                        <a:t>129</a:t>
                      </a:r>
                      <a:endParaRPr lang="en-US" sz="1400" dirty="0"/>
                    </a:p>
                  </a:txBody>
                  <a:tcPr/>
                </a:tc>
                <a:tc>
                  <a:txBody>
                    <a:bodyPr/>
                    <a:lstStyle/>
                    <a:p>
                      <a:pPr algn="r"/>
                      <a:r>
                        <a:rPr lang="en-US" sz="1400" dirty="0" smtClean="0"/>
                        <a:t>4763</a:t>
                      </a:r>
                      <a:endParaRPr lang="en-US" sz="1400" dirty="0"/>
                    </a:p>
                  </a:txBody>
                  <a:tcPr/>
                </a:tc>
                <a:tc>
                  <a:txBody>
                    <a:bodyPr/>
                    <a:lstStyle/>
                    <a:p>
                      <a:pPr algn="r"/>
                      <a:r>
                        <a:rPr lang="en-US" sz="1400" dirty="0" smtClean="0"/>
                        <a:t>2076</a:t>
                      </a:r>
                      <a:endParaRPr lang="en-US" sz="1400" dirty="0"/>
                    </a:p>
                  </a:txBody>
                  <a:tcPr/>
                </a:tc>
                <a:tc>
                  <a:txBody>
                    <a:bodyPr/>
                    <a:lstStyle/>
                    <a:p>
                      <a:pPr algn="r"/>
                      <a:r>
                        <a:rPr lang="en-US" sz="1400" dirty="0" smtClean="0"/>
                        <a:t>12662</a:t>
                      </a:r>
                      <a:endParaRPr lang="en-US" sz="1400" dirty="0"/>
                    </a:p>
                  </a:txBody>
                  <a:tcPr/>
                </a:tc>
                <a:extLst>
                  <a:ext uri="{0D108BD9-81ED-4DB2-BD59-A6C34878D82A}">
                    <a16:rowId xmlns:a16="http://schemas.microsoft.com/office/drawing/2014/main" val="2087470921"/>
                  </a:ext>
                </a:extLst>
              </a:tr>
              <a:tr h="0">
                <a:tc>
                  <a:txBody>
                    <a:bodyPr/>
                    <a:lstStyle/>
                    <a:p>
                      <a:r>
                        <a:rPr lang="en-US" sz="1400" dirty="0" err="1" smtClean="0"/>
                        <a:t>unexpand</a:t>
                      </a:r>
                      <a:endParaRPr lang="en-US" sz="1400" dirty="0"/>
                    </a:p>
                  </a:txBody>
                  <a:tcPr/>
                </a:tc>
                <a:tc>
                  <a:txBody>
                    <a:bodyPr/>
                    <a:lstStyle/>
                    <a:p>
                      <a:pPr algn="r"/>
                      <a:r>
                        <a:rPr lang="en-US" sz="1400" dirty="0" smtClean="0"/>
                        <a:t>5</a:t>
                      </a:r>
                      <a:endParaRPr lang="en-US" sz="1400" dirty="0"/>
                    </a:p>
                  </a:txBody>
                  <a:tcPr/>
                </a:tc>
                <a:tc>
                  <a:txBody>
                    <a:bodyPr/>
                    <a:lstStyle/>
                    <a:p>
                      <a:pPr algn="r"/>
                      <a:r>
                        <a:rPr lang="en-US" sz="1400" dirty="0" smtClean="0"/>
                        <a:t>343</a:t>
                      </a:r>
                      <a:endParaRPr lang="en-US" sz="1400" dirty="0"/>
                    </a:p>
                  </a:txBody>
                  <a:tcPr/>
                </a:tc>
                <a:tc>
                  <a:txBody>
                    <a:bodyPr/>
                    <a:lstStyle/>
                    <a:p>
                      <a:pPr algn="r"/>
                      <a:r>
                        <a:rPr lang="en-US" sz="1400" dirty="0" smtClean="0"/>
                        <a:t>35</a:t>
                      </a:r>
                      <a:endParaRPr lang="en-US" sz="1400" dirty="0"/>
                    </a:p>
                  </a:txBody>
                  <a:tcPr/>
                </a:tc>
                <a:tc>
                  <a:txBody>
                    <a:bodyPr/>
                    <a:lstStyle/>
                    <a:p>
                      <a:pPr algn="r"/>
                      <a:r>
                        <a:rPr lang="en-US" sz="1400" dirty="0" smtClean="0"/>
                        <a:t>1174</a:t>
                      </a:r>
                      <a:endParaRPr lang="en-US" sz="1400" dirty="0"/>
                    </a:p>
                  </a:txBody>
                  <a:tcPr/>
                </a:tc>
                <a:extLst>
                  <a:ext uri="{0D108BD9-81ED-4DB2-BD59-A6C34878D82A}">
                    <a16:rowId xmlns:a16="http://schemas.microsoft.com/office/drawing/2014/main" val="1219177954"/>
                  </a:ext>
                </a:extLst>
              </a:tr>
              <a:tr h="0">
                <a:tc>
                  <a:txBody>
                    <a:bodyPr/>
                    <a:lstStyle/>
                    <a:p>
                      <a:r>
                        <a:rPr lang="en-US" sz="1400" dirty="0" err="1" smtClean="0"/>
                        <a:t>wc</a:t>
                      </a:r>
                      <a:endParaRPr lang="en-US" sz="1400" dirty="0"/>
                    </a:p>
                  </a:txBody>
                  <a:tcPr/>
                </a:tc>
                <a:tc>
                  <a:txBody>
                    <a:bodyPr/>
                    <a:lstStyle/>
                    <a:p>
                      <a:pPr algn="r"/>
                      <a:r>
                        <a:rPr lang="en-US" sz="1400" dirty="0" smtClean="0"/>
                        <a:t>91</a:t>
                      </a:r>
                      <a:endParaRPr lang="en-US" sz="1400" dirty="0"/>
                    </a:p>
                  </a:txBody>
                  <a:tcPr/>
                </a:tc>
                <a:tc>
                  <a:txBody>
                    <a:bodyPr/>
                    <a:lstStyle/>
                    <a:p>
                      <a:pPr algn="r"/>
                      <a:r>
                        <a:rPr lang="en-US" sz="1400" dirty="0" smtClean="0"/>
                        <a:t>2805</a:t>
                      </a:r>
                      <a:endParaRPr lang="en-US" sz="1400" dirty="0"/>
                    </a:p>
                  </a:txBody>
                  <a:tcPr/>
                </a:tc>
                <a:tc>
                  <a:txBody>
                    <a:bodyPr/>
                    <a:lstStyle/>
                    <a:p>
                      <a:pPr algn="r"/>
                      <a:r>
                        <a:rPr lang="en-US" sz="1400" dirty="0" smtClean="0"/>
                        <a:t>2130</a:t>
                      </a:r>
                      <a:endParaRPr lang="en-US" sz="1400" dirty="0"/>
                    </a:p>
                  </a:txBody>
                  <a:tcPr/>
                </a:tc>
                <a:tc>
                  <a:txBody>
                    <a:bodyPr/>
                    <a:lstStyle/>
                    <a:p>
                      <a:pPr algn="r"/>
                      <a:r>
                        <a:rPr lang="en-US" sz="1400" dirty="0" smtClean="0"/>
                        <a:t>11796</a:t>
                      </a:r>
                      <a:endParaRPr lang="en-US" sz="1400" dirty="0"/>
                    </a:p>
                  </a:txBody>
                  <a:tcPr/>
                </a:tc>
                <a:extLst>
                  <a:ext uri="{0D108BD9-81ED-4DB2-BD59-A6C34878D82A}">
                    <a16:rowId xmlns:a16="http://schemas.microsoft.com/office/drawing/2014/main" val="3341956460"/>
                  </a:ext>
                </a:extLst>
              </a:tr>
            </a:tbl>
          </a:graphicData>
        </a:graphic>
      </p:graphicFrame>
      <p:graphicFrame>
        <p:nvGraphicFramePr>
          <p:cNvPr id="6" name="Table 5"/>
          <p:cNvGraphicFramePr>
            <a:graphicFrameLocks noGrp="1"/>
          </p:cNvGraphicFramePr>
          <p:nvPr/>
        </p:nvGraphicFramePr>
        <p:xfrm>
          <a:off x="172852" y="6538913"/>
          <a:ext cx="5943600" cy="30480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1560742804"/>
                    </a:ext>
                  </a:extLst>
                </a:gridCol>
                <a:gridCol w="1188720">
                  <a:extLst>
                    <a:ext uri="{9D8B030D-6E8A-4147-A177-3AD203B41FA5}">
                      <a16:colId xmlns:a16="http://schemas.microsoft.com/office/drawing/2014/main" val="393594796"/>
                    </a:ext>
                  </a:extLst>
                </a:gridCol>
                <a:gridCol w="1188720">
                  <a:extLst>
                    <a:ext uri="{9D8B030D-6E8A-4147-A177-3AD203B41FA5}">
                      <a16:colId xmlns:a16="http://schemas.microsoft.com/office/drawing/2014/main" val="3943678868"/>
                    </a:ext>
                  </a:extLst>
                </a:gridCol>
                <a:gridCol w="1188720">
                  <a:extLst>
                    <a:ext uri="{9D8B030D-6E8A-4147-A177-3AD203B41FA5}">
                      <a16:colId xmlns:a16="http://schemas.microsoft.com/office/drawing/2014/main" val="1315949530"/>
                    </a:ext>
                  </a:extLst>
                </a:gridCol>
                <a:gridCol w="1188720">
                  <a:extLst>
                    <a:ext uri="{9D8B030D-6E8A-4147-A177-3AD203B41FA5}">
                      <a16:colId xmlns:a16="http://schemas.microsoft.com/office/drawing/2014/main" val="1824274932"/>
                    </a:ext>
                  </a:extLst>
                </a:gridCol>
              </a:tblGrid>
              <a:tr h="274320">
                <a:tc>
                  <a:txBody>
                    <a:bodyPr/>
                    <a:lstStyle/>
                    <a:p>
                      <a:r>
                        <a:rPr lang="en-US" sz="1400" dirty="0" smtClean="0"/>
                        <a:t>Overall</a:t>
                      </a:r>
                      <a:endParaRPr lang="en-US" sz="1400" dirty="0"/>
                    </a:p>
                  </a:txBody>
                  <a:tcPr/>
                </a:tc>
                <a:tc>
                  <a:txBody>
                    <a:bodyPr/>
                    <a:lstStyle/>
                    <a:p>
                      <a:pPr algn="r"/>
                      <a:r>
                        <a:rPr lang="en-US" sz="1400" dirty="0" smtClean="0"/>
                        <a:t>1401</a:t>
                      </a:r>
                      <a:endParaRPr lang="en-US" sz="1400" dirty="0"/>
                    </a:p>
                  </a:txBody>
                  <a:tcPr/>
                </a:tc>
                <a:tc>
                  <a:txBody>
                    <a:bodyPr/>
                    <a:lstStyle/>
                    <a:p>
                      <a:pPr algn="r"/>
                      <a:r>
                        <a:rPr lang="en-US" sz="1400" dirty="0" smtClean="0"/>
                        <a:t>36528</a:t>
                      </a:r>
                      <a:endParaRPr lang="en-US" sz="1400" dirty="0"/>
                    </a:p>
                  </a:txBody>
                  <a:tcPr/>
                </a:tc>
                <a:tc>
                  <a:txBody>
                    <a:bodyPr/>
                    <a:lstStyle/>
                    <a:p>
                      <a:pPr algn="r"/>
                      <a:r>
                        <a:rPr lang="en-US" sz="1400" dirty="0" smtClean="0"/>
                        <a:t>15710</a:t>
                      </a:r>
                      <a:endParaRPr lang="en-US" sz="1400" dirty="0"/>
                    </a:p>
                  </a:txBody>
                  <a:tcPr/>
                </a:tc>
                <a:tc>
                  <a:txBody>
                    <a:bodyPr/>
                    <a:lstStyle/>
                    <a:p>
                      <a:pPr algn="r"/>
                      <a:r>
                        <a:rPr lang="en-US" sz="1400" dirty="0" smtClean="0"/>
                        <a:t>100111</a:t>
                      </a:r>
                      <a:endParaRPr lang="en-US" sz="1400" dirty="0"/>
                    </a:p>
                  </a:txBody>
                  <a:tcPr/>
                </a:tc>
                <a:extLst>
                  <a:ext uri="{0D108BD9-81ED-4DB2-BD59-A6C34878D82A}">
                    <a16:rowId xmlns:a16="http://schemas.microsoft.com/office/drawing/2014/main" val="1198795695"/>
                  </a:ext>
                </a:extLst>
              </a:tr>
            </a:tbl>
          </a:graphicData>
        </a:graphic>
      </p:graphicFrame>
      <p:sp>
        <p:nvSpPr>
          <p:cNvPr id="7" name="Rectangle 6"/>
          <p:cNvSpPr/>
          <p:nvPr/>
        </p:nvSpPr>
        <p:spPr>
          <a:xfrm>
            <a:off x="2555875" y="6538913"/>
            <a:ext cx="1187450" cy="2725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16596" y="6538913"/>
            <a:ext cx="1187450" cy="2725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16452" y="2952105"/>
            <a:ext cx="3111174" cy="461665"/>
          </a:xfrm>
          <a:prstGeom prst="rect">
            <a:avLst/>
          </a:prstGeom>
          <a:noFill/>
        </p:spPr>
        <p:txBody>
          <a:bodyPr wrap="square" rtlCol="0">
            <a:spAutoFit/>
          </a:bodyPr>
          <a:lstStyle/>
          <a:p>
            <a:r>
              <a:rPr lang="en-US" sz="2400" dirty="0" smtClean="0"/>
              <a:t>Many more IR mutants</a:t>
            </a:r>
          </a:p>
        </p:txBody>
      </p:sp>
      <p:sp>
        <p:nvSpPr>
          <p:cNvPr id="11" name="TextBox 10"/>
          <p:cNvSpPr txBox="1"/>
          <p:nvPr/>
        </p:nvSpPr>
        <p:spPr>
          <a:xfrm>
            <a:off x="6014838" y="3948113"/>
            <a:ext cx="3262978" cy="830997"/>
          </a:xfrm>
          <a:prstGeom prst="rect">
            <a:avLst/>
          </a:prstGeom>
          <a:noFill/>
        </p:spPr>
        <p:txBody>
          <a:bodyPr wrap="square" rtlCol="0">
            <a:spAutoFit/>
          </a:bodyPr>
          <a:lstStyle/>
          <a:p>
            <a:pPr algn="ctr"/>
            <a:r>
              <a:rPr lang="en-US" sz="2400" dirty="0" smtClean="0"/>
              <a:t>Mutation testing slower</a:t>
            </a:r>
            <a:r>
              <a:rPr lang="en-US" sz="2400" dirty="0"/>
              <a:t> </a:t>
            </a:r>
            <a:r>
              <a:rPr lang="en-US" sz="2400" dirty="0" smtClean="0"/>
              <a:t>at IR level</a:t>
            </a:r>
          </a:p>
        </p:txBody>
      </p:sp>
    </p:spTree>
    <p:extLst>
      <p:ext uri="{BB962C8B-B14F-4D97-AF65-F5344CB8AC3E}">
        <p14:creationId xmlns:p14="http://schemas.microsoft.com/office/powerpoint/2010/main" val="1712455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Generated Mutants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33</a:t>
            </a:fld>
            <a:endParaRPr lang="en-US"/>
          </a:p>
        </p:txBody>
      </p:sp>
      <p:pic>
        <p:nvPicPr>
          <p:cNvPr id="6" name="Picture 5"/>
          <p:cNvPicPr>
            <a:picLocks noChangeAspect="1"/>
          </p:cNvPicPr>
          <p:nvPr/>
        </p:nvPicPr>
        <p:blipFill>
          <a:blip r:embed="rId2"/>
          <a:stretch>
            <a:fillRect/>
          </a:stretch>
        </p:blipFill>
        <p:spPr>
          <a:xfrm>
            <a:off x="90328" y="2018370"/>
            <a:ext cx="8971876" cy="2992322"/>
          </a:xfrm>
          <a:prstGeom prst="rect">
            <a:avLst/>
          </a:prstGeom>
        </p:spPr>
      </p:pic>
    </p:spTree>
    <p:extLst>
      <p:ext uri="{BB962C8B-B14F-4D97-AF65-F5344CB8AC3E}">
        <p14:creationId xmlns:p14="http://schemas.microsoft.com/office/powerpoint/2010/main" val="5969400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Score</a:t>
            </a:r>
            <a:endParaRPr lang="en-US" dirty="0"/>
          </a:p>
        </p:txBody>
      </p:sp>
      <p:graphicFrame>
        <p:nvGraphicFramePr>
          <p:cNvPr id="7" name="Content Placeholder 6"/>
          <p:cNvGraphicFramePr>
            <a:graphicFrameLocks noGrp="1"/>
          </p:cNvGraphicFramePr>
          <p:nvPr>
            <p:ph idx="1"/>
          </p:nvPr>
        </p:nvGraphicFramePr>
        <p:xfrm>
          <a:off x="0" y="1550988"/>
          <a:ext cx="9144000" cy="53816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DE9BF6D-1861-4869-8ED6-766A5871B85D}" type="slidenum">
              <a:rPr lang="en-US" smtClean="0"/>
              <a:t>34</a:t>
            </a:fld>
            <a:endParaRPr lang="en-US"/>
          </a:p>
        </p:txBody>
      </p:sp>
    </p:spTree>
    <p:extLst>
      <p:ext uri="{BB962C8B-B14F-4D97-AF65-F5344CB8AC3E}">
        <p14:creationId xmlns:p14="http://schemas.microsoft.com/office/powerpoint/2010/main" val="1675363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Correlating Scores (all projects)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35</a:t>
            </a:fld>
            <a:endParaRPr lang="en-US"/>
          </a:p>
        </p:txBody>
      </p:sp>
      <p:pic>
        <p:nvPicPr>
          <p:cNvPr id="5" name="Picture 4"/>
          <p:cNvPicPr>
            <a:picLocks noChangeAspect="1"/>
          </p:cNvPicPr>
          <p:nvPr/>
        </p:nvPicPr>
        <p:blipFill>
          <a:blip r:embed="rId2"/>
          <a:stretch>
            <a:fillRect/>
          </a:stretch>
        </p:blipFill>
        <p:spPr>
          <a:xfrm>
            <a:off x="1572670" y="1869927"/>
            <a:ext cx="5998659" cy="4442121"/>
          </a:xfrm>
          <a:prstGeom prst="rect">
            <a:avLst/>
          </a:prstGeom>
        </p:spPr>
      </p:pic>
    </p:spTree>
    <p:extLst>
      <p:ext uri="{BB962C8B-B14F-4D97-AF65-F5344CB8AC3E}">
        <p14:creationId xmlns:p14="http://schemas.microsoft.com/office/powerpoint/2010/main" val="41603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Minimal/Surface Mutants</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36</a:t>
            </a:fld>
            <a:endParaRPr lang="en-US"/>
          </a:p>
        </p:txBody>
      </p:sp>
      <p:pic>
        <p:nvPicPr>
          <p:cNvPr id="5" name="Picture 4"/>
          <p:cNvPicPr>
            <a:picLocks noChangeAspect="1"/>
          </p:cNvPicPr>
          <p:nvPr/>
        </p:nvPicPr>
        <p:blipFill>
          <a:blip r:embed="rId2"/>
          <a:stretch>
            <a:fillRect/>
          </a:stretch>
        </p:blipFill>
        <p:spPr>
          <a:xfrm>
            <a:off x="2253790" y="1496436"/>
            <a:ext cx="4636419" cy="5189105"/>
          </a:xfrm>
          <a:prstGeom prst="rect">
            <a:avLst/>
          </a:prstGeom>
        </p:spPr>
      </p:pic>
    </p:spTree>
    <p:extLst>
      <p:ext uri="{BB962C8B-B14F-4D97-AF65-F5344CB8AC3E}">
        <p14:creationId xmlns:p14="http://schemas.microsoft.com/office/powerpoint/2010/main" val="2753834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SRC Mutation Example (C Language)</a:t>
            </a:r>
          </a:p>
        </p:txBody>
      </p:sp>
      <p:sp>
        <p:nvSpPr>
          <p:cNvPr id="4" name="Slide Number Placeholder 3"/>
          <p:cNvSpPr>
            <a:spLocks noGrp="1"/>
          </p:cNvSpPr>
          <p:nvPr>
            <p:ph type="sldNum" sz="quarter" idx="12"/>
          </p:nvPr>
        </p:nvSpPr>
        <p:spPr/>
        <p:txBody>
          <a:bodyPr/>
          <a:lstStyle/>
          <a:p>
            <a:fld id="{6512BFC2-6B46-406E-A346-5BEB7B9E3D0B}" type="slidenum">
              <a:rPr lang="en-US" smtClean="0"/>
              <a:t>4</a:t>
            </a:fld>
            <a:endParaRPr lang="en-US"/>
          </a:p>
        </p:txBody>
      </p:sp>
      <p:sp>
        <p:nvSpPr>
          <p:cNvPr id="11" name="TextBox 10"/>
          <p:cNvSpPr txBox="1"/>
          <p:nvPr/>
        </p:nvSpPr>
        <p:spPr>
          <a:xfrm>
            <a:off x="0" y="1690689"/>
            <a:ext cx="4323952" cy="2862322"/>
          </a:xfrm>
          <a:prstGeom prst="rect">
            <a:avLst/>
          </a:prstGeom>
          <a:noFill/>
        </p:spPr>
        <p:txBody>
          <a:bodyPr wrap="square" rtlCol="0">
            <a:spAutoFit/>
          </a:bodyPr>
          <a:lstStyle/>
          <a:p>
            <a:r>
              <a:rPr lang="en-US" b="1" dirty="0" err="1">
                <a:solidFill>
                  <a:schemeClr val="accent1"/>
                </a:solidFill>
                <a:latin typeface="Consolas" panose="020B0609020204030204" pitchFamily="49" charset="0"/>
              </a:rPr>
              <a:t>i</a:t>
            </a:r>
            <a:r>
              <a:rPr lang="en-US" b="1" dirty="0" err="1" smtClean="0">
                <a:solidFill>
                  <a:schemeClr val="accent1"/>
                </a:solidFill>
                <a:latin typeface="Consolas" panose="020B0609020204030204" pitchFamily="49" charset="0"/>
              </a:rPr>
              <a:t>nt</a:t>
            </a:r>
            <a:r>
              <a:rPr lang="en-US" dirty="0" smtClean="0">
                <a:latin typeface="Consolas" panose="020B0609020204030204" pitchFamily="49" charset="0"/>
              </a:rPr>
              <a:t> max(</a:t>
            </a:r>
            <a:r>
              <a:rPr lang="en-US" b="1" dirty="0" err="1" smtClean="0">
                <a:solidFill>
                  <a:schemeClr val="accent1"/>
                </a:solidFill>
                <a:latin typeface="Consolas" panose="020B0609020204030204" pitchFamily="49" charset="0"/>
              </a:rPr>
              <a:t>int</a:t>
            </a:r>
            <a:r>
              <a:rPr lang="en-US" dirty="0" smtClean="0">
                <a:latin typeface="Consolas" panose="020B0609020204030204" pitchFamily="49" charset="0"/>
              </a:rPr>
              <a:t> </a:t>
            </a:r>
            <a:r>
              <a:rPr lang="en-US" dirty="0" err="1" smtClean="0">
                <a:latin typeface="Consolas" panose="020B0609020204030204" pitchFamily="49" charset="0"/>
              </a:rPr>
              <a:t>arr</a:t>
            </a:r>
            <a:r>
              <a:rPr lang="en-US" dirty="0" smtClean="0">
                <a:latin typeface="Consolas" panose="020B0609020204030204" pitchFamily="49" charset="0"/>
              </a:rPr>
              <a:t>[], </a:t>
            </a:r>
            <a:r>
              <a:rPr lang="en-US" b="1" dirty="0" err="1" smtClean="0">
                <a:solidFill>
                  <a:schemeClr val="accent1"/>
                </a:solidFill>
                <a:latin typeface="Consolas" panose="020B0609020204030204" pitchFamily="49" charset="0"/>
              </a:rPr>
              <a:t>int</a:t>
            </a:r>
            <a:r>
              <a:rPr lang="en-US" dirty="0" smtClean="0">
                <a:latin typeface="Consolas" panose="020B0609020204030204" pitchFamily="49" charset="0"/>
              </a:rPr>
              <a:t> size) {</a:t>
            </a:r>
          </a:p>
          <a:p>
            <a:r>
              <a:rPr lang="en-US" dirty="0">
                <a:latin typeface="Consolas" panose="020B0609020204030204" pitchFamily="49" charset="0"/>
              </a:rPr>
              <a:t> </a:t>
            </a:r>
            <a:r>
              <a:rPr lang="en-US" dirty="0" smtClean="0">
                <a:latin typeface="Consolas" panose="020B0609020204030204" pitchFamily="49" charset="0"/>
              </a:rPr>
              <a:t>   </a:t>
            </a:r>
            <a:r>
              <a:rPr lang="en-US" b="1" dirty="0" err="1" smtClean="0">
                <a:solidFill>
                  <a:schemeClr val="accent1"/>
                </a:solidFill>
                <a:latin typeface="Consolas" panose="020B0609020204030204" pitchFamily="49" charset="0"/>
              </a:rPr>
              <a:t>int</a:t>
            </a:r>
            <a:r>
              <a:rPr lang="en-US" dirty="0" smtClean="0">
                <a:latin typeface="Consolas" panose="020B0609020204030204" pitchFamily="49" charset="0"/>
              </a:rPr>
              <a:t> </a:t>
            </a:r>
            <a:r>
              <a:rPr lang="en-US" dirty="0" err="1" smtClean="0">
                <a:latin typeface="Consolas" panose="020B0609020204030204" pitchFamily="49" charset="0"/>
              </a:rPr>
              <a:t>i</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a:t>
            </a:r>
            <a:r>
              <a:rPr lang="en-US" b="1" dirty="0" err="1" smtClean="0">
                <a:solidFill>
                  <a:schemeClr val="accent1"/>
                </a:solidFill>
                <a:latin typeface="Consolas" panose="020B0609020204030204" pitchFamily="49" charset="0"/>
              </a:rPr>
              <a:t>int</a:t>
            </a:r>
            <a:r>
              <a:rPr lang="en-US" dirty="0" smtClean="0">
                <a:latin typeface="Consolas" panose="020B0609020204030204" pitchFamily="49" charset="0"/>
              </a:rPr>
              <a:t> max = INT_MIN;</a:t>
            </a:r>
          </a:p>
          <a:p>
            <a:r>
              <a:rPr lang="en-US" dirty="0">
                <a:latin typeface="Consolas" panose="020B0609020204030204" pitchFamily="49" charset="0"/>
              </a:rPr>
              <a:t> </a:t>
            </a:r>
            <a:r>
              <a:rPr lang="en-US" dirty="0" smtClean="0">
                <a:latin typeface="Consolas" panose="020B0609020204030204" pitchFamily="49" charset="0"/>
              </a:rPr>
              <a:t>   </a:t>
            </a:r>
            <a:r>
              <a:rPr lang="en-US" b="1" dirty="0" smtClean="0">
                <a:solidFill>
                  <a:schemeClr val="accent1"/>
                </a:solidFill>
                <a:latin typeface="Consolas" panose="020B0609020204030204" pitchFamily="49" charset="0"/>
              </a:rPr>
              <a:t>for</a:t>
            </a:r>
            <a:r>
              <a:rPr lang="en-US" dirty="0" smtClean="0">
                <a:latin typeface="Consolas" panose="020B0609020204030204" pitchFamily="49" charset="0"/>
              </a:rPr>
              <a:t> (</a:t>
            </a:r>
            <a:r>
              <a:rPr lang="en-US" dirty="0" err="1" smtClean="0">
                <a:latin typeface="Consolas" panose="020B0609020204030204" pitchFamily="49" charset="0"/>
              </a:rPr>
              <a:t>i</a:t>
            </a:r>
            <a:r>
              <a:rPr lang="en-US" dirty="0" smtClean="0">
                <a:latin typeface="Consolas" panose="020B0609020204030204" pitchFamily="49" charset="0"/>
              </a:rPr>
              <a:t> = </a:t>
            </a:r>
            <a:r>
              <a:rPr lang="en-US" b="1" dirty="0" smtClean="0">
                <a:solidFill>
                  <a:srgbClr val="FF0000"/>
                </a:solidFill>
                <a:latin typeface="Consolas" panose="020B0609020204030204" pitchFamily="49" charset="0"/>
              </a:rPr>
              <a:t>1</a:t>
            </a:r>
            <a:r>
              <a:rPr lang="en-US" dirty="0" smtClean="0">
                <a:latin typeface="Consolas" panose="020B0609020204030204" pitchFamily="49" charset="0"/>
              </a:rPr>
              <a:t>; </a:t>
            </a:r>
            <a:r>
              <a:rPr lang="en-US" dirty="0" err="1" smtClean="0">
                <a:latin typeface="Consolas" panose="020B0609020204030204" pitchFamily="49" charset="0"/>
              </a:rPr>
              <a:t>i</a:t>
            </a:r>
            <a:r>
              <a:rPr lang="en-US" dirty="0" smtClean="0">
                <a:latin typeface="Consolas" panose="020B0609020204030204" pitchFamily="49" charset="0"/>
              </a:rPr>
              <a:t> &lt; size; </a:t>
            </a:r>
            <a:r>
              <a:rPr lang="en-US" dirty="0" err="1" smtClean="0">
                <a:latin typeface="Consolas" panose="020B0609020204030204" pitchFamily="49" charset="0"/>
              </a:rPr>
              <a:t>i</a:t>
            </a:r>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a:t>
            </a:r>
            <a:r>
              <a:rPr lang="en-US" b="1" dirty="0" smtClean="0">
                <a:solidFill>
                  <a:schemeClr val="accent1"/>
                </a:solidFill>
                <a:latin typeface="Consolas" panose="020B0609020204030204" pitchFamily="49" charset="0"/>
              </a:rPr>
              <a:t>if</a:t>
            </a:r>
            <a:r>
              <a:rPr lang="en-US" dirty="0" smtClean="0">
                <a:latin typeface="Consolas" panose="020B0609020204030204" pitchFamily="49" charset="0"/>
              </a:rPr>
              <a:t> (</a:t>
            </a:r>
            <a:r>
              <a:rPr lang="en-US" dirty="0" err="1" smtClean="0">
                <a:latin typeface="Consolas" panose="020B0609020204030204" pitchFamily="49" charset="0"/>
              </a:rPr>
              <a:t>arr</a:t>
            </a:r>
            <a:r>
              <a:rPr lang="en-US" dirty="0" smtClean="0">
                <a:latin typeface="Consolas" panose="020B0609020204030204" pitchFamily="49" charset="0"/>
              </a:rPr>
              <a:t>[</a:t>
            </a:r>
            <a:r>
              <a:rPr lang="en-US" dirty="0" err="1" smtClean="0">
                <a:latin typeface="Consolas" panose="020B0609020204030204" pitchFamily="49" charset="0"/>
              </a:rPr>
              <a:t>i</a:t>
            </a:r>
            <a:r>
              <a:rPr lang="en-US" dirty="0" smtClean="0">
                <a:latin typeface="Consolas" panose="020B0609020204030204" pitchFamily="49" charset="0"/>
              </a:rPr>
              <a:t>] &gt; max) {</a:t>
            </a:r>
          </a:p>
          <a:p>
            <a:r>
              <a:rPr lang="en-US" dirty="0">
                <a:latin typeface="Consolas" panose="020B0609020204030204" pitchFamily="49" charset="0"/>
              </a:rPr>
              <a:t> </a:t>
            </a:r>
            <a:r>
              <a:rPr lang="en-US" dirty="0" smtClean="0">
                <a:latin typeface="Consolas" panose="020B0609020204030204" pitchFamily="49" charset="0"/>
              </a:rPr>
              <a:t>           max = </a:t>
            </a:r>
            <a:r>
              <a:rPr lang="en-US" dirty="0" err="1" smtClean="0">
                <a:latin typeface="Consolas" panose="020B0609020204030204" pitchFamily="49" charset="0"/>
              </a:rPr>
              <a:t>arr</a:t>
            </a:r>
            <a:r>
              <a:rPr lang="en-US" dirty="0" smtClean="0">
                <a:latin typeface="Consolas" panose="020B0609020204030204" pitchFamily="49" charset="0"/>
              </a:rPr>
              <a:t>[</a:t>
            </a:r>
            <a:r>
              <a:rPr lang="en-US" dirty="0" err="1" smtClean="0">
                <a:latin typeface="Consolas" panose="020B0609020204030204" pitchFamily="49" charset="0"/>
              </a:rPr>
              <a:t>i</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a:t>
            </a:r>
            <a:r>
              <a:rPr lang="en-US" b="1" dirty="0" smtClean="0">
                <a:solidFill>
                  <a:schemeClr val="accent1"/>
                </a:solidFill>
                <a:latin typeface="Consolas" panose="020B0609020204030204" pitchFamily="49" charset="0"/>
              </a:rPr>
              <a:t>return</a:t>
            </a:r>
            <a:r>
              <a:rPr lang="en-US" dirty="0" smtClean="0">
                <a:latin typeface="Consolas" panose="020B0609020204030204" pitchFamily="49" charset="0"/>
              </a:rPr>
              <a:t> max;</a:t>
            </a:r>
          </a:p>
          <a:p>
            <a:r>
              <a:rPr lang="en-US" dirty="0">
                <a:latin typeface="Consolas" panose="020B0609020204030204" pitchFamily="49" charset="0"/>
              </a:rPr>
              <a:t>}</a:t>
            </a:r>
          </a:p>
        </p:txBody>
      </p:sp>
      <p:sp>
        <p:nvSpPr>
          <p:cNvPr id="3" name="Rectangle 2"/>
          <p:cNvSpPr/>
          <p:nvPr/>
        </p:nvSpPr>
        <p:spPr>
          <a:xfrm>
            <a:off x="1597082" y="2576945"/>
            <a:ext cx="461151" cy="295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84906" y="4687761"/>
            <a:ext cx="3373071" cy="707886"/>
          </a:xfrm>
          <a:prstGeom prst="rect">
            <a:avLst/>
          </a:prstGeom>
          <a:noFill/>
        </p:spPr>
        <p:txBody>
          <a:bodyPr wrap="square" rtlCol="0">
            <a:spAutoFit/>
          </a:bodyPr>
          <a:lstStyle/>
          <a:p>
            <a:pPr algn="ctr"/>
            <a:r>
              <a:rPr lang="en-US" sz="2000" dirty="0" smtClean="0">
                <a:solidFill>
                  <a:srgbClr val="FF0000"/>
                </a:solidFill>
              </a:rPr>
              <a:t>Integer Constant Replacement</a:t>
            </a:r>
          </a:p>
          <a:p>
            <a:pPr algn="ctr"/>
            <a:r>
              <a:rPr lang="en-US" sz="2000" dirty="0" smtClean="0">
                <a:solidFill>
                  <a:srgbClr val="FF0000"/>
                </a:solidFill>
              </a:rPr>
              <a:t>Change 0 to 1</a:t>
            </a:r>
            <a:endParaRPr lang="en-US" sz="2000" dirty="0">
              <a:solidFill>
                <a:srgbClr val="FF0000"/>
              </a:solidFill>
            </a:endParaRPr>
          </a:p>
        </p:txBody>
      </p:sp>
      <p:cxnSp>
        <p:nvCxnSpPr>
          <p:cNvPr id="8" name="Straight Arrow Connector 7"/>
          <p:cNvCxnSpPr>
            <a:stCxn id="7" idx="0"/>
            <a:endCxn id="3" idx="2"/>
          </p:cNvCxnSpPr>
          <p:nvPr/>
        </p:nvCxnSpPr>
        <p:spPr>
          <a:xfrm flipH="1" flipV="1">
            <a:off x="1827658" y="2872508"/>
            <a:ext cx="743784" cy="1815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2" descr="Image result for x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704" y="2666284"/>
            <a:ext cx="350053" cy="4000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71999" y="1690689"/>
            <a:ext cx="4331855" cy="2862322"/>
          </a:xfrm>
          <a:prstGeom prst="rect">
            <a:avLst/>
          </a:prstGeom>
          <a:noFill/>
        </p:spPr>
        <p:txBody>
          <a:bodyPr wrap="square" rtlCol="0">
            <a:spAutoFit/>
          </a:bodyPr>
          <a:lstStyle/>
          <a:p>
            <a:r>
              <a:rPr lang="en-US" b="1" dirty="0" smtClean="0">
                <a:solidFill>
                  <a:schemeClr val="accent1"/>
                </a:solidFill>
                <a:latin typeface="Consolas" panose="020B0609020204030204" pitchFamily="49" charset="0"/>
              </a:rPr>
              <a:t>void</a:t>
            </a:r>
            <a:r>
              <a:rPr lang="en-US" dirty="0" smtClean="0">
                <a:solidFill>
                  <a:schemeClr val="accent1"/>
                </a:solidFill>
                <a:latin typeface="Consolas" panose="020B0609020204030204" pitchFamily="49" charset="0"/>
              </a:rPr>
              <a:t> </a:t>
            </a:r>
            <a:r>
              <a:rPr lang="en-US" dirty="0" err="1" smtClean="0">
                <a:latin typeface="Consolas" panose="020B0609020204030204" pitchFamily="49" charset="0"/>
              </a:rPr>
              <a:t>testSingle</a:t>
            </a:r>
            <a:r>
              <a:rPr lang="en-US" dirty="0" smtClean="0">
                <a:latin typeface="Consolas" panose="020B0609020204030204" pitchFamily="49" charset="0"/>
              </a:rPr>
              <a:t>() {</a:t>
            </a:r>
          </a:p>
          <a:p>
            <a:r>
              <a:rPr lang="en-US" dirty="0" smtClean="0">
                <a:latin typeface="Consolas" panose="020B0609020204030204" pitchFamily="49" charset="0"/>
              </a:rPr>
              <a:t>    </a:t>
            </a:r>
            <a:r>
              <a:rPr lang="en-US" b="1" dirty="0" err="1" smtClean="0">
                <a:solidFill>
                  <a:schemeClr val="accent1"/>
                </a:solidFill>
                <a:latin typeface="Consolas" panose="020B0609020204030204" pitchFamily="49" charset="0"/>
              </a:rPr>
              <a:t>int</a:t>
            </a:r>
            <a:r>
              <a:rPr lang="en-US" dirty="0">
                <a:latin typeface="Consolas" panose="020B0609020204030204" pitchFamily="49" charset="0"/>
              </a:rPr>
              <a:t> </a:t>
            </a:r>
            <a:r>
              <a:rPr lang="en-US" dirty="0" err="1" smtClean="0">
                <a:latin typeface="Consolas" panose="020B0609020204030204" pitchFamily="49" charset="0"/>
              </a:rPr>
              <a:t>arr</a:t>
            </a:r>
            <a:r>
              <a:rPr lang="en-US" dirty="0" smtClean="0">
                <a:latin typeface="Consolas" panose="020B0609020204030204" pitchFamily="49" charset="0"/>
              </a:rPr>
              <a:t>[1] = {5};</a:t>
            </a:r>
          </a:p>
          <a:p>
            <a:r>
              <a:rPr lang="en-US" b="1" dirty="0" smtClean="0">
                <a:solidFill>
                  <a:schemeClr val="accent1"/>
                </a:solidFill>
                <a:latin typeface="Consolas" panose="020B0609020204030204" pitchFamily="49" charset="0"/>
              </a:rPr>
              <a:t>    assert</a:t>
            </a:r>
            <a:r>
              <a:rPr lang="en-US" dirty="0" smtClean="0">
                <a:latin typeface="Consolas" panose="020B0609020204030204" pitchFamily="49" charset="0"/>
              </a:rPr>
              <a:t>(5 == max(</a:t>
            </a:r>
            <a:r>
              <a:rPr lang="en-US" dirty="0" err="1" smtClean="0">
                <a:latin typeface="Consolas" panose="020B0609020204030204" pitchFamily="49" charset="0"/>
              </a:rPr>
              <a:t>arr</a:t>
            </a:r>
            <a:r>
              <a:rPr lang="en-US" dirty="0" smtClean="0">
                <a:latin typeface="Consolas" panose="020B0609020204030204" pitchFamily="49" charset="0"/>
              </a:rPr>
              <a:t>, 1));</a:t>
            </a:r>
          </a:p>
          <a:p>
            <a:r>
              <a:rPr lang="en-US" dirty="0" smtClean="0">
                <a:latin typeface="Consolas" panose="020B0609020204030204" pitchFamily="49" charset="0"/>
              </a:rPr>
              <a:t>}</a:t>
            </a:r>
          </a:p>
          <a:p>
            <a:endParaRPr lang="en-US" dirty="0">
              <a:latin typeface="Consolas" panose="020B0609020204030204" pitchFamily="49" charset="0"/>
            </a:endParaRPr>
          </a:p>
          <a:p>
            <a:endParaRPr lang="en-US" b="1" dirty="0" smtClean="0">
              <a:solidFill>
                <a:schemeClr val="accent1"/>
              </a:solidFill>
              <a:latin typeface="Consolas" panose="020B0609020204030204" pitchFamily="49" charset="0"/>
            </a:endParaRPr>
          </a:p>
          <a:p>
            <a:r>
              <a:rPr lang="en-US" b="1" dirty="0" smtClean="0">
                <a:solidFill>
                  <a:schemeClr val="accent1"/>
                </a:solidFill>
                <a:latin typeface="Consolas" panose="020B0609020204030204" pitchFamily="49" charset="0"/>
              </a:rPr>
              <a:t>void</a:t>
            </a:r>
            <a:r>
              <a:rPr lang="en-US" dirty="0" smtClean="0">
                <a:solidFill>
                  <a:schemeClr val="accent1"/>
                </a:solidFill>
                <a:latin typeface="Consolas" panose="020B0609020204030204" pitchFamily="49" charset="0"/>
              </a:rPr>
              <a:t> </a:t>
            </a:r>
            <a:r>
              <a:rPr lang="en-US" dirty="0" err="1" smtClean="0">
                <a:latin typeface="Consolas" panose="020B0609020204030204" pitchFamily="49" charset="0"/>
              </a:rPr>
              <a:t>testMulti</a:t>
            </a:r>
            <a:r>
              <a:rPr lang="en-US" dirty="0" smtClean="0">
                <a:latin typeface="Consolas" panose="020B0609020204030204" pitchFamily="49" charset="0"/>
              </a:rPr>
              <a:t>() {</a:t>
            </a:r>
          </a:p>
          <a:p>
            <a:r>
              <a:rPr lang="en-US" dirty="0" smtClean="0">
                <a:latin typeface="Consolas" panose="020B0609020204030204" pitchFamily="49" charset="0"/>
              </a:rPr>
              <a:t>    </a:t>
            </a:r>
            <a:r>
              <a:rPr lang="en-US" b="1" dirty="0" err="1" smtClean="0">
                <a:solidFill>
                  <a:schemeClr val="accent1"/>
                </a:solidFill>
                <a:latin typeface="Consolas" panose="020B0609020204030204" pitchFamily="49" charset="0"/>
              </a:rPr>
              <a:t>int</a:t>
            </a:r>
            <a:r>
              <a:rPr lang="en-US" dirty="0" smtClean="0">
                <a:latin typeface="Consolas" panose="020B0609020204030204" pitchFamily="49" charset="0"/>
              </a:rPr>
              <a:t> </a:t>
            </a:r>
            <a:r>
              <a:rPr lang="en-US" dirty="0" err="1" smtClean="0">
                <a:latin typeface="Consolas" panose="020B0609020204030204" pitchFamily="49" charset="0"/>
              </a:rPr>
              <a:t>arr</a:t>
            </a:r>
            <a:r>
              <a:rPr lang="en-US" dirty="0" smtClean="0">
                <a:latin typeface="Consolas" panose="020B0609020204030204" pitchFamily="49" charset="0"/>
              </a:rPr>
              <a:t>[3] = {1, 3, </a:t>
            </a:r>
            <a:r>
              <a:rPr lang="en-US" dirty="0">
                <a:latin typeface="Consolas" panose="020B0609020204030204" pitchFamily="49" charset="0"/>
              </a:rPr>
              <a:t>2</a:t>
            </a:r>
            <a:r>
              <a:rPr lang="en-US" dirty="0" smtClean="0">
                <a:latin typeface="Consolas" panose="020B0609020204030204" pitchFamily="49" charset="0"/>
              </a:rPr>
              <a:t>};</a:t>
            </a:r>
          </a:p>
          <a:p>
            <a:r>
              <a:rPr lang="en-US" b="1" dirty="0">
                <a:solidFill>
                  <a:schemeClr val="accent1"/>
                </a:solidFill>
                <a:latin typeface="Consolas" panose="020B0609020204030204" pitchFamily="49" charset="0"/>
              </a:rPr>
              <a:t> </a:t>
            </a:r>
            <a:r>
              <a:rPr lang="en-US" b="1" dirty="0" smtClean="0">
                <a:solidFill>
                  <a:schemeClr val="accent1"/>
                </a:solidFill>
                <a:latin typeface="Consolas" panose="020B0609020204030204" pitchFamily="49" charset="0"/>
              </a:rPr>
              <a:t>   assert</a:t>
            </a:r>
            <a:r>
              <a:rPr lang="en-US" dirty="0" smtClean="0">
                <a:latin typeface="Consolas" panose="020B0609020204030204" pitchFamily="49" charset="0"/>
              </a:rPr>
              <a:t>(3 == max(</a:t>
            </a:r>
            <a:r>
              <a:rPr lang="en-US" dirty="0" err="1" smtClean="0">
                <a:latin typeface="Consolas" panose="020B0609020204030204" pitchFamily="49" charset="0"/>
              </a:rPr>
              <a:t>arr</a:t>
            </a:r>
            <a:r>
              <a:rPr lang="en-US" dirty="0" smtClean="0">
                <a:latin typeface="Consolas" panose="020B0609020204030204" pitchFamily="49" charset="0"/>
              </a:rPr>
              <a:t>, 3));</a:t>
            </a:r>
          </a:p>
          <a:p>
            <a:r>
              <a:rPr lang="en-US" dirty="0" smtClean="0">
                <a:latin typeface="Consolas" panose="020B0609020204030204" pitchFamily="49" charset="0"/>
              </a:rPr>
              <a:t>}</a:t>
            </a:r>
          </a:p>
        </p:txBody>
      </p:sp>
      <p:pic>
        <p:nvPicPr>
          <p:cNvPr id="14" name="Picture 2" descr="Image result for 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1704" y="4352881"/>
            <a:ext cx="363669" cy="3572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546319" y="4296778"/>
            <a:ext cx="1597681" cy="461665"/>
          </a:xfrm>
          <a:prstGeom prst="rect">
            <a:avLst/>
          </a:prstGeom>
          <a:noFill/>
        </p:spPr>
        <p:txBody>
          <a:bodyPr wrap="none" rtlCol="0">
            <a:spAutoFit/>
          </a:bodyPr>
          <a:lstStyle/>
          <a:p>
            <a:r>
              <a:rPr lang="en-US" sz="2400" b="1" dirty="0" smtClean="0"/>
              <a:t>Test Passes</a:t>
            </a:r>
            <a:endParaRPr lang="en-US" sz="2400" b="1" dirty="0"/>
          </a:p>
        </p:txBody>
      </p:sp>
      <p:sp>
        <p:nvSpPr>
          <p:cNvPr id="21" name="TextBox 20"/>
          <p:cNvSpPr txBox="1"/>
          <p:nvPr/>
        </p:nvSpPr>
        <p:spPr>
          <a:xfrm>
            <a:off x="7546319" y="2610181"/>
            <a:ext cx="1321196" cy="461665"/>
          </a:xfrm>
          <a:prstGeom prst="rect">
            <a:avLst/>
          </a:prstGeom>
          <a:noFill/>
        </p:spPr>
        <p:txBody>
          <a:bodyPr wrap="none" rtlCol="0">
            <a:spAutoFit/>
          </a:bodyPr>
          <a:lstStyle/>
          <a:p>
            <a:r>
              <a:rPr lang="en-US" sz="2400" b="1" dirty="0" smtClean="0"/>
              <a:t>Test Fails</a:t>
            </a:r>
            <a:endParaRPr lang="en-US" sz="2400" b="1" dirty="0"/>
          </a:p>
        </p:txBody>
      </p:sp>
    </p:spTree>
    <p:extLst>
      <p:ext uri="{BB962C8B-B14F-4D97-AF65-F5344CB8AC3E}">
        <p14:creationId xmlns:p14="http://schemas.microsoft.com/office/powerpoint/2010/main" val="193778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 Mutation Example (LLVM)</a:t>
            </a:r>
            <a:endParaRPr lang="en-US" dirty="0"/>
          </a:p>
        </p:txBody>
      </p:sp>
      <p:sp>
        <p:nvSpPr>
          <p:cNvPr id="4" name="Slide Number Placeholder 3"/>
          <p:cNvSpPr>
            <a:spLocks noGrp="1"/>
          </p:cNvSpPr>
          <p:nvPr>
            <p:ph type="sldNum" sz="quarter" idx="12"/>
          </p:nvPr>
        </p:nvSpPr>
        <p:spPr/>
        <p:txBody>
          <a:bodyPr/>
          <a:lstStyle/>
          <a:p>
            <a:fld id="{6512BFC2-6B46-406E-A346-5BEB7B9E3D0B}" type="slidenum">
              <a:rPr lang="en-US" smtClean="0"/>
              <a:t>5</a:t>
            </a:fld>
            <a:endParaRPr lang="en-US"/>
          </a:p>
        </p:txBody>
      </p:sp>
      <p:sp>
        <p:nvSpPr>
          <p:cNvPr id="11" name="TextBox 10"/>
          <p:cNvSpPr txBox="1"/>
          <p:nvPr/>
        </p:nvSpPr>
        <p:spPr>
          <a:xfrm>
            <a:off x="0" y="1690689"/>
            <a:ext cx="5504873" cy="2031325"/>
          </a:xfrm>
          <a:prstGeom prst="rect">
            <a:avLst/>
          </a:prstGeom>
          <a:noFill/>
        </p:spPr>
        <p:txBody>
          <a:bodyPr wrap="square" rtlCol="0">
            <a:spAutoFit/>
          </a:bodyPr>
          <a:lstStyle/>
          <a:p>
            <a:r>
              <a:rPr lang="en-US" b="1" dirty="0" smtClean="0">
                <a:solidFill>
                  <a:schemeClr val="accent1"/>
                </a:solidFill>
                <a:latin typeface="Consolas" panose="020B0609020204030204" pitchFamily="49" charset="0"/>
              </a:rPr>
              <a:t>define</a:t>
            </a:r>
            <a:r>
              <a:rPr lang="en-US" dirty="0" smtClean="0">
                <a:latin typeface="Consolas" panose="020B0609020204030204" pitchFamily="49" charset="0"/>
              </a:rPr>
              <a:t> </a:t>
            </a:r>
            <a:r>
              <a:rPr lang="en-US" dirty="0">
                <a:latin typeface="Consolas" panose="020B0609020204030204" pitchFamily="49" charset="0"/>
              </a:rPr>
              <a:t>i32 @max(i32* %</a:t>
            </a:r>
            <a:r>
              <a:rPr lang="en-US" dirty="0" err="1">
                <a:latin typeface="Consolas" panose="020B0609020204030204" pitchFamily="49" charset="0"/>
              </a:rPr>
              <a:t>arr</a:t>
            </a:r>
            <a:r>
              <a:rPr lang="en-US" dirty="0">
                <a:latin typeface="Consolas" panose="020B0609020204030204" pitchFamily="49" charset="0"/>
              </a:rPr>
              <a:t>, i32 %size</a:t>
            </a:r>
            <a:r>
              <a:rPr lang="en-US" dirty="0" smtClean="0">
                <a:latin typeface="Consolas" panose="020B0609020204030204" pitchFamily="49" charset="0"/>
              </a:rPr>
              <a:t>) {</a:t>
            </a:r>
          </a:p>
          <a:p>
            <a:r>
              <a:rPr lang="en-US" dirty="0" smtClean="0">
                <a:latin typeface="Consolas" panose="020B0609020204030204" pitchFamily="49" charset="0"/>
              </a:rPr>
              <a:t>    </a:t>
            </a:r>
            <a:r>
              <a:rPr lang="it-IT" dirty="0">
                <a:latin typeface="Consolas" panose="020B0609020204030204" pitchFamily="49" charset="0"/>
              </a:rPr>
              <a:t>%1 = </a:t>
            </a:r>
            <a:r>
              <a:rPr lang="it-IT" b="1" dirty="0">
                <a:solidFill>
                  <a:schemeClr val="accent1"/>
                </a:solidFill>
                <a:latin typeface="Consolas" panose="020B0609020204030204" pitchFamily="49" charset="0"/>
              </a:rPr>
              <a:t>alloca</a:t>
            </a:r>
            <a:r>
              <a:rPr lang="it-IT" dirty="0">
                <a:latin typeface="Consolas" panose="020B0609020204030204" pitchFamily="49" charset="0"/>
              </a:rPr>
              <a:t> i32*, align </a:t>
            </a:r>
            <a:r>
              <a:rPr lang="it-IT" dirty="0" smtClean="0">
                <a:latin typeface="Consolas" panose="020B0609020204030204" pitchFamily="49" charset="0"/>
              </a:rPr>
              <a:t>8</a:t>
            </a:r>
          </a:p>
          <a:p>
            <a:r>
              <a:rPr lang="it-IT" dirty="0">
                <a:latin typeface="Consolas" panose="020B0609020204030204" pitchFamily="49" charset="0"/>
              </a:rPr>
              <a:t> </a:t>
            </a:r>
            <a:r>
              <a:rPr lang="it-IT" dirty="0" smtClean="0">
                <a:latin typeface="Consolas" panose="020B0609020204030204" pitchFamily="49" charset="0"/>
              </a:rPr>
              <a:t>   %</a:t>
            </a:r>
            <a:r>
              <a:rPr lang="it-IT" dirty="0">
                <a:latin typeface="Consolas" panose="020B0609020204030204" pitchFamily="49" charset="0"/>
              </a:rPr>
              <a:t>2 = </a:t>
            </a:r>
            <a:r>
              <a:rPr lang="it-IT" b="1" dirty="0">
                <a:solidFill>
                  <a:schemeClr val="accent1"/>
                </a:solidFill>
                <a:latin typeface="Consolas" panose="020B0609020204030204" pitchFamily="49" charset="0"/>
              </a:rPr>
              <a:t>alloca</a:t>
            </a:r>
            <a:r>
              <a:rPr lang="it-IT" dirty="0">
                <a:latin typeface="Consolas" panose="020B0609020204030204" pitchFamily="49" charset="0"/>
              </a:rPr>
              <a:t> i32, align 4</a:t>
            </a:r>
            <a:endParaRPr lang="en-US" dirty="0" smtClean="0">
              <a:latin typeface="Consolas" panose="020B0609020204030204" pitchFamily="49" charset="0"/>
            </a:endParaRPr>
          </a:p>
          <a:p>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a:t>
            </a:r>
            <a:r>
              <a:rPr lang="en-US" b="1" dirty="0">
                <a:solidFill>
                  <a:schemeClr val="accent1"/>
                </a:solidFill>
                <a:latin typeface="Consolas" panose="020B0609020204030204" pitchFamily="49" charset="0"/>
              </a:rPr>
              <a:t>store</a:t>
            </a:r>
            <a:r>
              <a:rPr lang="en-US" dirty="0">
                <a:latin typeface="Consolas" panose="020B0609020204030204" pitchFamily="49" charset="0"/>
              </a:rPr>
              <a:t> i32 0, i32* %</a:t>
            </a:r>
            <a:r>
              <a:rPr lang="en-US" dirty="0" err="1">
                <a:latin typeface="Consolas" panose="020B0609020204030204" pitchFamily="49" charset="0"/>
              </a:rPr>
              <a:t>i</a:t>
            </a:r>
            <a:r>
              <a:rPr lang="en-US" dirty="0">
                <a:latin typeface="Consolas" panose="020B0609020204030204" pitchFamily="49" charset="0"/>
              </a:rPr>
              <a:t>, align 4</a:t>
            </a:r>
            <a:endParaRPr lang="en-US" dirty="0" smtClean="0">
              <a:latin typeface="Consolas" panose="020B0609020204030204" pitchFamily="49" charset="0"/>
            </a:endParaRPr>
          </a:p>
          <a:p>
            <a:r>
              <a:rPr lang="en-US" dirty="0" smtClean="0">
                <a:latin typeface="Consolas" panose="020B0609020204030204" pitchFamily="49" charset="0"/>
              </a:rPr>
              <a:t>    …</a:t>
            </a:r>
            <a:endParaRPr lang="it-IT" dirty="0" smtClean="0">
              <a:latin typeface="Consolas" panose="020B0609020204030204" pitchFamily="49" charset="0"/>
            </a:endParaRPr>
          </a:p>
          <a:p>
            <a:r>
              <a:rPr lang="en-US" dirty="0" smtClean="0">
                <a:latin typeface="Consolas" panose="020B0609020204030204" pitchFamily="49" charset="0"/>
              </a:rPr>
              <a:t>}</a:t>
            </a:r>
            <a:endParaRPr lang="en-US" dirty="0">
              <a:latin typeface="Consolas" panose="020B0609020204030204" pitchFamily="49" charset="0"/>
            </a:endParaRPr>
          </a:p>
        </p:txBody>
      </p:sp>
      <p:sp>
        <p:nvSpPr>
          <p:cNvPr id="6" name="TextBox 5"/>
          <p:cNvSpPr txBox="1"/>
          <p:nvPr/>
        </p:nvSpPr>
        <p:spPr>
          <a:xfrm>
            <a:off x="4812145" y="3113029"/>
            <a:ext cx="4331855" cy="2862322"/>
          </a:xfrm>
          <a:prstGeom prst="rect">
            <a:avLst/>
          </a:prstGeom>
          <a:noFill/>
        </p:spPr>
        <p:txBody>
          <a:bodyPr wrap="square" rtlCol="0">
            <a:spAutoFit/>
          </a:bodyPr>
          <a:lstStyle/>
          <a:p>
            <a:r>
              <a:rPr lang="en-US" b="1" dirty="0" smtClean="0">
                <a:solidFill>
                  <a:schemeClr val="accent1"/>
                </a:solidFill>
                <a:latin typeface="Consolas" panose="020B0609020204030204" pitchFamily="49" charset="0"/>
              </a:rPr>
              <a:t>void</a:t>
            </a:r>
            <a:r>
              <a:rPr lang="en-US" dirty="0" smtClean="0">
                <a:solidFill>
                  <a:schemeClr val="accent1"/>
                </a:solidFill>
                <a:latin typeface="Consolas" panose="020B0609020204030204" pitchFamily="49" charset="0"/>
              </a:rPr>
              <a:t> </a:t>
            </a:r>
            <a:r>
              <a:rPr lang="en-US" dirty="0" err="1" smtClean="0">
                <a:latin typeface="Consolas" panose="020B0609020204030204" pitchFamily="49" charset="0"/>
              </a:rPr>
              <a:t>testSingle</a:t>
            </a:r>
            <a:r>
              <a:rPr lang="en-US" dirty="0" smtClean="0">
                <a:latin typeface="Consolas" panose="020B0609020204030204" pitchFamily="49" charset="0"/>
              </a:rPr>
              <a:t>() {</a:t>
            </a:r>
          </a:p>
          <a:p>
            <a:r>
              <a:rPr lang="en-US" dirty="0" smtClean="0">
                <a:latin typeface="Consolas" panose="020B0609020204030204" pitchFamily="49" charset="0"/>
              </a:rPr>
              <a:t>    </a:t>
            </a:r>
            <a:r>
              <a:rPr lang="en-US" b="1" dirty="0" err="1" smtClean="0">
                <a:solidFill>
                  <a:schemeClr val="accent1"/>
                </a:solidFill>
                <a:latin typeface="Consolas" panose="020B0609020204030204" pitchFamily="49" charset="0"/>
              </a:rPr>
              <a:t>int</a:t>
            </a:r>
            <a:r>
              <a:rPr lang="en-US" dirty="0">
                <a:latin typeface="Consolas" panose="020B0609020204030204" pitchFamily="49" charset="0"/>
              </a:rPr>
              <a:t> </a:t>
            </a:r>
            <a:r>
              <a:rPr lang="en-US" dirty="0" err="1" smtClean="0">
                <a:latin typeface="Consolas" panose="020B0609020204030204" pitchFamily="49" charset="0"/>
              </a:rPr>
              <a:t>arr</a:t>
            </a:r>
            <a:r>
              <a:rPr lang="en-US" dirty="0" smtClean="0">
                <a:latin typeface="Consolas" panose="020B0609020204030204" pitchFamily="49" charset="0"/>
              </a:rPr>
              <a:t>[1] = {5};</a:t>
            </a:r>
          </a:p>
          <a:p>
            <a:r>
              <a:rPr lang="en-US" b="1" dirty="0" smtClean="0">
                <a:solidFill>
                  <a:schemeClr val="accent1"/>
                </a:solidFill>
                <a:latin typeface="Consolas" panose="020B0609020204030204" pitchFamily="49" charset="0"/>
              </a:rPr>
              <a:t>    assert</a:t>
            </a:r>
            <a:r>
              <a:rPr lang="en-US" dirty="0" smtClean="0">
                <a:latin typeface="Consolas" panose="020B0609020204030204" pitchFamily="49" charset="0"/>
              </a:rPr>
              <a:t>(5 == max(</a:t>
            </a:r>
            <a:r>
              <a:rPr lang="en-US" dirty="0" err="1" smtClean="0">
                <a:latin typeface="Consolas" panose="020B0609020204030204" pitchFamily="49" charset="0"/>
              </a:rPr>
              <a:t>arr</a:t>
            </a:r>
            <a:r>
              <a:rPr lang="en-US" dirty="0" smtClean="0">
                <a:latin typeface="Consolas" panose="020B0609020204030204" pitchFamily="49" charset="0"/>
              </a:rPr>
              <a:t>, 1));</a:t>
            </a:r>
          </a:p>
          <a:p>
            <a:r>
              <a:rPr lang="en-US" dirty="0" smtClean="0">
                <a:latin typeface="Consolas" panose="020B0609020204030204" pitchFamily="49" charset="0"/>
              </a:rPr>
              <a:t>}</a:t>
            </a:r>
          </a:p>
          <a:p>
            <a:endParaRPr lang="en-US" dirty="0">
              <a:latin typeface="Consolas" panose="020B0609020204030204" pitchFamily="49" charset="0"/>
            </a:endParaRPr>
          </a:p>
          <a:p>
            <a:endParaRPr lang="en-US" b="1" dirty="0" smtClean="0">
              <a:solidFill>
                <a:schemeClr val="accent1"/>
              </a:solidFill>
              <a:latin typeface="Consolas" panose="020B0609020204030204" pitchFamily="49" charset="0"/>
            </a:endParaRPr>
          </a:p>
          <a:p>
            <a:r>
              <a:rPr lang="en-US" b="1" dirty="0" smtClean="0">
                <a:solidFill>
                  <a:schemeClr val="accent1"/>
                </a:solidFill>
                <a:latin typeface="Consolas" panose="020B0609020204030204" pitchFamily="49" charset="0"/>
              </a:rPr>
              <a:t>void</a:t>
            </a:r>
            <a:r>
              <a:rPr lang="en-US" dirty="0" smtClean="0">
                <a:solidFill>
                  <a:schemeClr val="accent1"/>
                </a:solidFill>
                <a:latin typeface="Consolas" panose="020B0609020204030204" pitchFamily="49" charset="0"/>
              </a:rPr>
              <a:t> </a:t>
            </a:r>
            <a:r>
              <a:rPr lang="en-US" dirty="0" err="1" smtClean="0">
                <a:latin typeface="Consolas" panose="020B0609020204030204" pitchFamily="49" charset="0"/>
              </a:rPr>
              <a:t>testMulti</a:t>
            </a:r>
            <a:r>
              <a:rPr lang="en-US" dirty="0" smtClean="0">
                <a:latin typeface="Consolas" panose="020B0609020204030204" pitchFamily="49" charset="0"/>
              </a:rPr>
              <a:t>() {</a:t>
            </a:r>
          </a:p>
          <a:p>
            <a:r>
              <a:rPr lang="en-US" dirty="0" smtClean="0">
                <a:latin typeface="Consolas" panose="020B0609020204030204" pitchFamily="49" charset="0"/>
              </a:rPr>
              <a:t>    </a:t>
            </a:r>
            <a:r>
              <a:rPr lang="en-US" b="1" dirty="0" err="1" smtClean="0">
                <a:solidFill>
                  <a:schemeClr val="accent1"/>
                </a:solidFill>
                <a:latin typeface="Consolas" panose="020B0609020204030204" pitchFamily="49" charset="0"/>
              </a:rPr>
              <a:t>int</a:t>
            </a:r>
            <a:r>
              <a:rPr lang="en-US" dirty="0" smtClean="0">
                <a:latin typeface="Consolas" panose="020B0609020204030204" pitchFamily="49" charset="0"/>
              </a:rPr>
              <a:t> </a:t>
            </a:r>
            <a:r>
              <a:rPr lang="en-US" dirty="0" err="1" smtClean="0">
                <a:latin typeface="Consolas" panose="020B0609020204030204" pitchFamily="49" charset="0"/>
              </a:rPr>
              <a:t>arr</a:t>
            </a:r>
            <a:r>
              <a:rPr lang="en-US" dirty="0" smtClean="0">
                <a:latin typeface="Consolas" panose="020B0609020204030204" pitchFamily="49" charset="0"/>
              </a:rPr>
              <a:t>[3] = {1, 3, </a:t>
            </a:r>
            <a:r>
              <a:rPr lang="en-US" dirty="0">
                <a:latin typeface="Consolas" panose="020B0609020204030204" pitchFamily="49" charset="0"/>
              </a:rPr>
              <a:t>2</a:t>
            </a:r>
            <a:r>
              <a:rPr lang="en-US" dirty="0" smtClean="0">
                <a:latin typeface="Consolas" panose="020B0609020204030204" pitchFamily="49" charset="0"/>
              </a:rPr>
              <a:t>};</a:t>
            </a:r>
          </a:p>
          <a:p>
            <a:r>
              <a:rPr lang="en-US" b="1" dirty="0">
                <a:solidFill>
                  <a:schemeClr val="accent1"/>
                </a:solidFill>
                <a:latin typeface="Consolas" panose="020B0609020204030204" pitchFamily="49" charset="0"/>
              </a:rPr>
              <a:t> </a:t>
            </a:r>
            <a:r>
              <a:rPr lang="en-US" b="1" dirty="0" smtClean="0">
                <a:solidFill>
                  <a:schemeClr val="accent1"/>
                </a:solidFill>
                <a:latin typeface="Consolas" panose="020B0609020204030204" pitchFamily="49" charset="0"/>
              </a:rPr>
              <a:t>   assert</a:t>
            </a:r>
            <a:r>
              <a:rPr lang="en-US" dirty="0" smtClean="0">
                <a:latin typeface="Consolas" panose="020B0609020204030204" pitchFamily="49" charset="0"/>
              </a:rPr>
              <a:t>(3 == max(</a:t>
            </a:r>
            <a:r>
              <a:rPr lang="en-US" dirty="0" err="1" smtClean="0">
                <a:latin typeface="Consolas" panose="020B0609020204030204" pitchFamily="49" charset="0"/>
              </a:rPr>
              <a:t>arr</a:t>
            </a:r>
            <a:r>
              <a:rPr lang="en-US" dirty="0" smtClean="0">
                <a:latin typeface="Consolas" panose="020B0609020204030204" pitchFamily="49" charset="0"/>
              </a:rPr>
              <a:t>, 3));</a:t>
            </a:r>
          </a:p>
          <a:p>
            <a:r>
              <a:rPr lang="en-US" dirty="0" smtClean="0">
                <a:latin typeface="Consolas" panose="020B0609020204030204" pitchFamily="49" charset="0"/>
              </a:rPr>
              <a:t>}</a:t>
            </a:r>
          </a:p>
        </p:txBody>
      </p:sp>
    </p:spTree>
    <p:extLst>
      <p:ext uri="{BB962C8B-B14F-4D97-AF65-F5344CB8AC3E}">
        <p14:creationId xmlns:p14="http://schemas.microsoft.com/office/powerpoint/2010/main" val="1334001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812145" y="3113029"/>
            <a:ext cx="4331855" cy="2862322"/>
          </a:xfrm>
          <a:prstGeom prst="rect">
            <a:avLst/>
          </a:prstGeom>
          <a:noFill/>
        </p:spPr>
        <p:txBody>
          <a:bodyPr wrap="square" rtlCol="0">
            <a:spAutoFit/>
          </a:bodyPr>
          <a:lstStyle/>
          <a:p>
            <a:r>
              <a:rPr lang="en-US" b="1" dirty="0" smtClean="0">
                <a:solidFill>
                  <a:schemeClr val="accent1"/>
                </a:solidFill>
                <a:latin typeface="Consolas" panose="020B0609020204030204" pitchFamily="49" charset="0"/>
              </a:rPr>
              <a:t>void</a:t>
            </a:r>
            <a:r>
              <a:rPr lang="en-US" dirty="0" smtClean="0">
                <a:solidFill>
                  <a:schemeClr val="accent1"/>
                </a:solidFill>
                <a:latin typeface="Consolas" panose="020B0609020204030204" pitchFamily="49" charset="0"/>
              </a:rPr>
              <a:t> </a:t>
            </a:r>
            <a:r>
              <a:rPr lang="en-US" dirty="0" err="1" smtClean="0">
                <a:latin typeface="Consolas" panose="020B0609020204030204" pitchFamily="49" charset="0"/>
              </a:rPr>
              <a:t>testSingle</a:t>
            </a:r>
            <a:r>
              <a:rPr lang="en-US" dirty="0" smtClean="0">
                <a:latin typeface="Consolas" panose="020B0609020204030204" pitchFamily="49" charset="0"/>
              </a:rPr>
              <a:t>() {</a:t>
            </a:r>
          </a:p>
          <a:p>
            <a:r>
              <a:rPr lang="en-US" dirty="0" smtClean="0">
                <a:latin typeface="Consolas" panose="020B0609020204030204" pitchFamily="49" charset="0"/>
              </a:rPr>
              <a:t>    </a:t>
            </a:r>
            <a:r>
              <a:rPr lang="en-US" b="1" dirty="0" err="1" smtClean="0">
                <a:solidFill>
                  <a:schemeClr val="accent1"/>
                </a:solidFill>
                <a:latin typeface="Consolas" panose="020B0609020204030204" pitchFamily="49" charset="0"/>
              </a:rPr>
              <a:t>int</a:t>
            </a:r>
            <a:r>
              <a:rPr lang="en-US" dirty="0">
                <a:latin typeface="Consolas" panose="020B0609020204030204" pitchFamily="49" charset="0"/>
              </a:rPr>
              <a:t> </a:t>
            </a:r>
            <a:r>
              <a:rPr lang="en-US" dirty="0" err="1" smtClean="0">
                <a:latin typeface="Consolas" panose="020B0609020204030204" pitchFamily="49" charset="0"/>
              </a:rPr>
              <a:t>arr</a:t>
            </a:r>
            <a:r>
              <a:rPr lang="en-US" dirty="0" smtClean="0">
                <a:latin typeface="Consolas" panose="020B0609020204030204" pitchFamily="49" charset="0"/>
              </a:rPr>
              <a:t>[1] = {5};</a:t>
            </a:r>
          </a:p>
          <a:p>
            <a:r>
              <a:rPr lang="en-US" b="1" dirty="0" smtClean="0">
                <a:solidFill>
                  <a:schemeClr val="accent1"/>
                </a:solidFill>
                <a:latin typeface="Consolas" panose="020B0609020204030204" pitchFamily="49" charset="0"/>
              </a:rPr>
              <a:t>    assert</a:t>
            </a:r>
            <a:r>
              <a:rPr lang="en-US" dirty="0" smtClean="0">
                <a:latin typeface="Consolas" panose="020B0609020204030204" pitchFamily="49" charset="0"/>
              </a:rPr>
              <a:t>(5 == max(</a:t>
            </a:r>
            <a:r>
              <a:rPr lang="en-US" dirty="0" err="1" smtClean="0">
                <a:latin typeface="Consolas" panose="020B0609020204030204" pitchFamily="49" charset="0"/>
              </a:rPr>
              <a:t>arr</a:t>
            </a:r>
            <a:r>
              <a:rPr lang="en-US" dirty="0" smtClean="0">
                <a:latin typeface="Consolas" panose="020B0609020204030204" pitchFamily="49" charset="0"/>
              </a:rPr>
              <a:t>, 1));</a:t>
            </a:r>
          </a:p>
          <a:p>
            <a:r>
              <a:rPr lang="en-US" dirty="0" smtClean="0">
                <a:latin typeface="Consolas" panose="020B0609020204030204" pitchFamily="49" charset="0"/>
              </a:rPr>
              <a:t>}</a:t>
            </a:r>
          </a:p>
          <a:p>
            <a:endParaRPr lang="en-US" dirty="0">
              <a:latin typeface="Consolas" panose="020B0609020204030204" pitchFamily="49" charset="0"/>
            </a:endParaRPr>
          </a:p>
          <a:p>
            <a:endParaRPr lang="en-US" b="1" dirty="0" smtClean="0">
              <a:solidFill>
                <a:schemeClr val="accent1"/>
              </a:solidFill>
              <a:latin typeface="Consolas" panose="020B0609020204030204" pitchFamily="49" charset="0"/>
            </a:endParaRPr>
          </a:p>
          <a:p>
            <a:r>
              <a:rPr lang="en-US" b="1" dirty="0" smtClean="0">
                <a:solidFill>
                  <a:schemeClr val="accent1"/>
                </a:solidFill>
                <a:latin typeface="Consolas" panose="020B0609020204030204" pitchFamily="49" charset="0"/>
              </a:rPr>
              <a:t>void</a:t>
            </a:r>
            <a:r>
              <a:rPr lang="en-US" dirty="0" smtClean="0">
                <a:solidFill>
                  <a:schemeClr val="accent1"/>
                </a:solidFill>
                <a:latin typeface="Consolas" panose="020B0609020204030204" pitchFamily="49" charset="0"/>
              </a:rPr>
              <a:t> </a:t>
            </a:r>
            <a:r>
              <a:rPr lang="en-US" dirty="0" err="1" smtClean="0">
                <a:latin typeface="Consolas" panose="020B0609020204030204" pitchFamily="49" charset="0"/>
              </a:rPr>
              <a:t>testMulti</a:t>
            </a:r>
            <a:r>
              <a:rPr lang="en-US" dirty="0" smtClean="0">
                <a:latin typeface="Consolas" panose="020B0609020204030204" pitchFamily="49" charset="0"/>
              </a:rPr>
              <a:t>() {</a:t>
            </a:r>
          </a:p>
          <a:p>
            <a:r>
              <a:rPr lang="en-US" dirty="0" smtClean="0">
                <a:latin typeface="Consolas" panose="020B0609020204030204" pitchFamily="49" charset="0"/>
              </a:rPr>
              <a:t>    </a:t>
            </a:r>
            <a:r>
              <a:rPr lang="en-US" b="1" dirty="0" err="1" smtClean="0">
                <a:solidFill>
                  <a:schemeClr val="accent1"/>
                </a:solidFill>
                <a:latin typeface="Consolas" panose="020B0609020204030204" pitchFamily="49" charset="0"/>
              </a:rPr>
              <a:t>int</a:t>
            </a:r>
            <a:r>
              <a:rPr lang="en-US" dirty="0" smtClean="0">
                <a:latin typeface="Consolas" panose="020B0609020204030204" pitchFamily="49" charset="0"/>
              </a:rPr>
              <a:t> </a:t>
            </a:r>
            <a:r>
              <a:rPr lang="en-US" dirty="0" err="1" smtClean="0">
                <a:latin typeface="Consolas" panose="020B0609020204030204" pitchFamily="49" charset="0"/>
              </a:rPr>
              <a:t>arr</a:t>
            </a:r>
            <a:r>
              <a:rPr lang="en-US" dirty="0" smtClean="0">
                <a:latin typeface="Consolas" panose="020B0609020204030204" pitchFamily="49" charset="0"/>
              </a:rPr>
              <a:t>[3] = {1, 3, </a:t>
            </a:r>
            <a:r>
              <a:rPr lang="en-US" dirty="0">
                <a:latin typeface="Consolas" panose="020B0609020204030204" pitchFamily="49" charset="0"/>
              </a:rPr>
              <a:t>2</a:t>
            </a:r>
            <a:r>
              <a:rPr lang="en-US" dirty="0" smtClean="0">
                <a:latin typeface="Consolas" panose="020B0609020204030204" pitchFamily="49" charset="0"/>
              </a:rPr>
              <a:t>};</a:t>
            </a:r>
          </a:p>
          <a:p>
            <a:r>
              <a:rPr lang="en-US" b="1" dirty="0">
                <a:solidFill>
                  <a:schemeClr val="accent1"/>
                </a:solidFill>
                <a:latin typeface="Consolas" panose="020B0609020204030204" pitchFamily="49" charset="0"/>
              </a:rPr>
              <a:t> </a:t>
            </a:r>
            <a:r>
              <a:rPr lang="en-US" b="1" dirty="0" smtClean="0">
                <a:solidFill>
                  <a:schemeClr val="accent1"/>
                </a:solidFill>
                <a:latin typeface="Consolas" panose="020B0609020204030204" pitchFamily="49" charset="0"/>
              </a:rPr>
              <a:t>   assert</a:t>
            </a:r>
            <a:r>
              <a:rPr lang="en-US" dirty="0" smtClean="0">
                <a:latin typeface="Consolas" panose="020B0609020204030204" pitchFamily="49" charset="0"/>
              </a:rPr>
              <a:t>(3 == max(</a:t>
            </a:r>
            <a:r>
              <a:rPr lang="en-US" dirty="0" err="1" smtClean="0">
                <a:latin typeface="Consolas" panose="020B0609020204030204" pitchFamily="49" charset="0"/>
              </a:rPr>
              <a:t>arr</a:t>
            </a:r>
            <a:r>
              <a:rPr lang="en-US" dirty="0" smtClean="0">
                <a:latin typeface="Consolas" panose="020B0609020204030204" pitchFamily="49" charset="0"/>
              </a:rPr>
              <a:t>, 3));</a:t>
            </a:r>
          </a:p>
          <a:p>
            <a:r>
              <a:rPr lang="en-US" dirty="0" smtClean="0">
                <a:latin typeface="Consolas" panose="020B0609020204030204" pitchFamily="49" charset="0"/>
              </a:rPr>
              <a:t>}</a:t>
            </a:r>
          </a:p>
        </p:txBody>
      </p:sp>
      <p:sp>
        <p:nvSpPr>
          <p:cNvPr id="2" name="Title 1"/>
          <p:cNvSpPr>
            <a:spLocks noGrp="1"/>
          </p:cNvSpPr>
          <p:nvPr>
            <p:ph type="title"/>
          </p:nvPr>
        </p:nvSpPr>
        <p:spPr/>
        <p:txBody>
          <a:bodyPr/>
          <a:lstStyle/>
          <a:p>
            <a:r>
              <a:rPr lang="en-US" dirty="0"/>
              <a:t>IR Mutation Example (LLVM)</a:t>
            </a:r>
          </a:p>
        </p:txBody>
      </p:sp>
      <p:sp>
        <p:nvSpPr>
          <p:cNvPr id="4" name="Slide Number Placeholder 3"/>
          <p:cNvSpPr>
            <a:spLocks noGrp="1"/>
          </p:cNvSpPr>
          <p:nvPr>
            <p:ph type="sldNum" sz="quarter" idx="12"/>
          </p:nvPr>
        </p:nvSpPr>
        <p:spPr/>
        <p:txBody>
          <a:bodyPr/>
          <a:lstStyle/>
          <a:p>
            <a:fld id="{6512BFC2-6B46-406E-A346-5BEB7B9E3D0B}" type="slidenum">
              <a:rPr lang="en-US" smtClean="0"/>
              <a:t>6</a:t>
            </a:fld>
            <a:endParaRPr lang="en-US"/>
          </a:p>
        </p:txBody>
      </p:sp>
      <p:sp>
        <p:nvSpPr>
          <p:cNvPr id="11" name="TextBox 10"/>
          <p:cNvSpPr txBox="1"/>
          <p:nvPr/>
        </p:nvSpPr>
        <p:spPr>
          <a:xfrm>
            <a:off x="0" y="1690689"/>
            <a:ext cx="5504873" cy="2031325"/>
          </a:xfrm>
          <a:prstGeom prst="rect">
            <a:avLst/>
          </a:prstGeom>
          <a:noFill/>
        </p:spPr>
        <p:txBody>
          <a:bodyPr wrap="square" rtlCol="0">
            <a:spAutoFit/>
          </a:bodyPr>
          <a:lstStyle/>
          <a:p>
            <a:r>
              <a:rPr lang="en-US" b="1" dirty="0" smtClean="0">
                <a:solidFill>
                  <a:schemeClr val="accent1"/>
                </a:solidFill>
                <a:latin typeface="Consolas" panose="020B0609020204030204" pitchFamily="49" charset="0"/>
              </a:rPr>
              <a:t>define</a:t>
            </a:r>
            <a:r>
              <a:rPr lang="en-US" dirty="0" smtClean="0">
                <a:latin typeface="Consolas" panose="020B0609020204030204" pitchFamily="49" charset="0"/>
              </a:rPr>
              <a:t> i32 @max(i32* %</a:t>
            </a:r>
            <a:r>
              <a:rPr lang="en-US" dirty="0" err="1" smtClean="0">
                <a:latin typeface="Consolas" panose="020B0609020204030204" pitchFamily="49" charset="0"/>
              </a:rPr>
              <a:t>arr</a:t>
            </a:r>
            <a:r>
              <a:rPr lang="en-US" dirty="0" smtClean="0">
                <a:latin typeface="Consolas" panose="020B0609020204030204" pitchFamily="49" charset="0"/>
              </a:rPr>
              <a:t>, i32 %size) {</a:t>
            </a:r>
          </a:p>
          <a:p>
            <a:r>
              <a:rPr lang="en-US" dirty="0" smtClean="0">
                <a:latin typeface="Consolas" panose="020B0609020204030204" pitchFamily="49" charset="0"/>
              </a:rPr>
              <a:t>    </a:t>
            </a:r>
            <a:r>
              <a:rPr lang="it-IT" dirty="0" smtClean="0">
                <a:latin typeface="Consolas" panose="020B0609020204030204" pitchFamily="49" charset="0"/>
              </a:rPr>
              <a:t>%1 = </a:t>
            </a:r>
            <a:r>
              <a:rPr lang="it-IT" b="1" dirty="0" smtClean="0">
                <a:solidFill>
                  <a:schemeClr val="accent1"/>
                </a:solidFill>
                <a:latin typeface="Consolas" panose="020B0609020204030204" pitchFamily="49" charset="0"/>
              </a:rPr>
              <a:t>alloca</a:t>
            </a:r>
            <a:r>
              <a:rPr lang="it-IT" dirty="0" smtClean="0">
                <a:latin typeface="Consolas" panose="020B0609020204030204" pitchFamily="49" charset="0"/>
              </a:rPr>
              <a:t> i32*, align 8</a:t>
            </a:r>
          </a:p>
          <a:p>
            <a:r>
              <a:rPr lang="it-IT" dirty="0" smtClean="0">
                <a:latin typeface="Consolas" panose="020B0609020204030204" pitchFamily="49" charset="0"/>
              </a:rPr>
              <a:t>    %2 = </a:t>
            </a:r>
            <a:r>
              <a:rPr lang="it-IT" b="1" dirty="0" smtClean="0">
                <a:solidFill>
                  <a:schemeClr val="accent1"/>
                </a:solidFill>
                <a:latin typeface="Consolas" panose="020B0609020204030204" pitchFamily="49" charset="0"/>
              </a:rPr>
              <a:t>alloca</a:t>
            </a:r>
            <a:r>
              <a:rPr lang="it-IT" dirty="0" smtClean="0">
                <a:latin typeface="Consolas" panose="020B0609020204030204" pitchFamily="49" charset="0"/>
              </a:rPr>
              <a:t> i32, align 4</a:t>
            </a:r>
            <a:endParaRPr lang="en-US" dirty="0" smtClean="0">
              <a:latin typeface="Consolas" panose="020B0609020204030204" pitchFamily="49" charset="0"/>
            </a:endParaRPr>
          </a:p>
          <a:p>
            <a:r>
              <a:rPr lang="en-US" dirty="0" smtClean="0">
                <a:latin typeface="Consolas" panose="020B0609020204030204" pitchFamily="49" charset="0"/>
              </a:rPr>
              <a:t>    …</a:t>
            </a:r>
          </a:p>
          <a:p>
            <a:r>
              <a:rPr lang="en-US" dirty="0" smtClean="0">
                <a:latin typeface="Consolas" panose="020B0609020204030204" pitchFamily="49" charset="0"/>
              </a:rPr>
              <a:t>    </a:t>
            </a:r>
            <a:r>
              <a:rPr lang="en-US" b="1" dirty="0" smtClean="0">
                <a:solidFill>
                  <a:schemeClr val="accent1"/>
                </a:solidFill>
                <a:latin typeface="Consolas" panose="020B0609020204030204" pitchFamily="49" charset="0"/>
              </a:rPr>
              <a:t>store</a:t>
            </a:r>
            <a:r>
              <a:rPr lang="en-US" dirty="0" smtClean="0">
                <a:latin typeface="Consolas" panose="020B0609020204030204" pitchFamily="49" charset="0"/>
              </a:rPr>
              <a:t> i32 </a:t>
            </a:r>
            <a:r>
              <a:rPr lang="en-US" b="1" dirty="0">
                <a:solidFill>
                  <a:srgbClr val="FF0000"/>
                </a:solidFill>
                <a:latin typeface="Consolas" panose="020B0609020204030204" pitchFamily="49" charset="0"/>
              </a:rPr>
              <a:t>1</a:t>
            </a:r>
            <a:r>
              <a:rPr lang="en-US" dirty="0" smtClean="0">
                <a:latin typeface="Consolas" panose="020B0609020204030204" pitchFamily="49" charset="0"/>
              </a:rPr>
              <a:t>, i32* %</a:t>
            </a:r>
            <a:r>
              <a:rPr lang="en-US" dirty="0" err="1" smtClean="0">
                <a:latin typeface="Consolas" panose="020B0609020204030204" pitchFamily="49" charset="0"/>
              </a:rPr>
              <a:t>i</a:t>
            </a:r>
            <a:r>
              <a:rPr lang="en-US" dirty="0" smtClean="0">
                <a:latin typeface="Consolas" panose="020B0609020204030204" pitchFamily="49" charset="0"/>
              </a:rPr>
              <a:t>, align 4</a:t>
            </a:r>
          </a:p>
          <a:p>
            <a:r>
              <a:rPr lang="en-US" dirty="0" smtClean="0">
                <a:latin typeface="Consolas" panose="020B0609020204030204" pitchFamily="49" charset="0"/>
              </a:rPr>
              <a:t>    …</a:t>
            </a:r>
            <a:endParaRPr lang="it-IT" dirty="0" smtClean="0">
              <a:latin typeface="Consolas" panose="020B0609020204030204" pitchFamily="49" charset="0"/>
            </a:endParaRPr>
          </a:p>
          <a:p>
            <a:r>
              <a:rPr lang="en-US" dirty="0" smtClean="0">
                <a:latin typeface="Consolas" panose="020B0609020204030204" pitchFamily="49" charset="0"/>
              </a:rPr>
              <a:t>}</a:t>
            </a:r>
            <a:endParaRPr lang="en-US" dirty="0">
              <a:latin typeface="Consolas" panose="020B0609020204030204" pitchFamily="49" charset="0"/>
            </a:endParaRPr>
          </a:p>
        </p:txBody>
      </p:sp>
      <p:sp>
        <p:nvSpPr>
          <p:cNvPr id="6" name="Rectangle 5"/>
          <p:cNvSpPr/>
          <p:nvPr/>
        </p:nvSpPr>
        <p:spPr>
          <a:xfrm>
            <a:off x="1644405" y="2808724"/>
            <a:ext cx="553849" cy="3056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6630" y="4569400"/>
            <a:ext cx="3574846" cy="707886"/>
          </a:xfrm>
          <a:prstGeom prst="rect">
            <a:avLst/>
          </a:prstGeom>
          <a:noFill/>
        </p:spPr>
        <p:txBody>
          <a:bodyPr wrap="square" rtlCol="0">
            <a:spAutoFit/>
          </a:bodyPr>
          <a:lstStyle/>
          <a:p>
            <a:pPr algn="ctr"/>
            <a:r>
              <a:rPr lang="en-US" sz="2000" dirty="0" smtClean="0">
                <a:solidFill>
                  <a:srgbClr val="FF0000"/>
                </a:solidFill>
              </a:rPr>
              <a:t>Integer Constant Replacement</a:t>
            </a:r>
          </a:p>
          <a:p>
            <a:pPr algn="ctr"/>
            <a:r>
              <a:rPr lang="en-US" sz="2000" dirty="0" smtClean="0">
                <a:solidFill>
                  <a:srgbClr val="FF0000"/>
                </a:solidFill>
              </a:rPr>
              <a:t>Change 0 to 1</a:t>
            </a:r>
            <a:endParaRPr lang="en-US" sz="2000" dirty="0">
              <a:solidFill>
                <a:srgbClr val="FF0000"/>
              </a:solidFill>
            </a:endParaRPr>
          </a:p>
        </p:txBody>
      </p:sp>
      <p:cxnSp>
        <p:nvCxnSpPr>
          <p:cNvPr id="8" name="Straight Arrow Connector 7"/>
          <p:cNvCxnSpPr>
            <a:stCxn id="7" idx="0"/>
            <a:endCxn id="6" idx="2"/>
          </p:cNvCxnSpPr>
          <p:nvPr/>
        </p:nvCxnSpPr>
        <p:spPr>
          <a:xfrm flipH="1" flipV="1">
            <a:off x="1921330" y="3114392"/>
            <a:ext cx="852723" cy="14550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2" descr="Image result for x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585" y="4075309"/>
            <a:ext cx="350053" cy="4000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6585" y="5761906"/>
            <a:ext cx="363669" cy="3572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601200" y="5705803"/>
            <a:ext cx="1597681" cy="461665"/>
          </a:xfrm>
          <a:prstGeom prst="rect">
            <a:avLst/>
          </a:prstGeom>
          <a:noFill/>
        </p:spPr>
        <p:txBody>
          <a:bodyPr wrap="none" rtlCol="0">
            <a:spAutoFit/>
          </a:bodyPr>
          <a:lstStyle/>
          <a:p>
            <a:r>
              <a:rPr lang="en-US" sz="2400" b="1" dirty="0" smtClean="0"/>
              <a:t>Test Passes</a:t>
            </a:r>
            <a:endParaRPr lang="en-US" sz="2400" b="1" dirty="0"/>
          </a:p>
        </p:txBody>
      </p:sp>
      <p:sp>
        <p:nvSpPr>
          <p:cNvPr id="17" name="TextBox 16"/>
          <p:cNvSpPr txBox="1"/>
          <p:nvPr/>
        </p:nvSpPr>
        <p:spPr>
          <a:xfrm>
            <a:off x="7601200" y="4019206"/>
            <a:ext cx="1321196" cy="461665"/>
          </a:xfrm>
          <a:prstGeom prst="rect">
            <a:avLst/>
          </a:prstGeom>
          <a:noFill/>
        </p:spPr>
        <p:txBody>
          <a:bodyPr wrap="none" rtlCol="0">
            <a:spAutoFit/>
          </a:bodyPr>
          <a:lstStyle/>
          <a:p>
            <a:r>
              <a:rPr lang="en-US" sz="2400" b="1" dirty="0" smtClean="0"/>
              <a:t>Test Fails</a:t>
            </a:r>
            <a:endParaRPr lang="en-US" sz="2400" b="1" dirty="0"/>
          </a:p>
        </p:txBody>
      </p:sp>
    </p:spTree>
    <p:extLst>
      <p:ext uri="{BB962C8B-B14F-4D97-AF65-F5344CB8AC3E}">
        <p14:creationId xmlns:p14="http://schemas.microsoft.com/office/powerpoint/2010/main" val="16109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SRC vs IR (Qualitative)</a:t>
            </a:r>
            <a:endParaRPr lang="en-US" dirty="0"/>
          </a:p>
        </p:txBody>
      </p:sp>
      <p:sp>
        <p:nvSpPr>
          <p:cNvPr id="4" name="Slide Number Placeholder 3"/>
          <p:cNvSpPr>
            <a:spLocks noGrp="1"/>
          </p:cNvSpPr>
          <p:nvPr>
            <p:ph type="sldNum" sz="quarter" idx="12"/>
          </p:nvPr>
        </p:nvSpPr>
        <p:spPr/>
        <p:txBody>
          <a:bodyPr/>
          <a:lstStyle/>
          <a:p>
            <a:fld id="{9DE9BF6D-1861-4869-8ED6-766A5871B85D}" type="slidenum">
              <a:rPr lang="en-US" smtClean="0"/>
              <a:t>7</a:t>
            </a:fld>
            <a:endParaRPr lang="en-US"/>
          </a:p>
        </p:txBody>
      </p:sp>
      <p:sp>
        <p:nvSpPr>
          <p:cNvPr id="5" name="TextBox 4"/>
          <p:cNvSpPr txBox="1"/>
          <p:nvPr/>
        </p:nvSpPr>
        <p:spPr>
          <a:xfrm flipH="1">
            <a:off x="3832486" y="1156012"/>
            <a:ext cx="767082" cy="523220"/>
          </a:xfrm>
          <a:prstGeom prst="rect">
            <a:avLst/>
          </a:prstGeom>
          <a:noFill/>
        </p:spPr>
        <p:txBody>
          <a:bodyPr wrap="square" rtlCol="0">
            <a:spAutoFit/>
          </a:bodyPr>
          <a:lstStyle/>
          <a:p>
            <a:pPr algn="ctr"/>
            <a:r>
              <a:rPr lang="en-US" sz="2800" b="1" dirty="0" smtClean="0"/>
              <a:t>SRC</a:t>
            </a:r>
            <a:endParaRPr lang="en-US" sz="2800" b="1" dirty="0"/>
          </a:p>
        </p:txBody>
      </p:sp>
      <p:sp>
        <p:nvSpPr>
          <p:cNvPr id="6" name="TextBox 5"/>
          <p:cNvSpPr txBox="1"/>
          <p:nvPr/>
        </p:nvSpPr>
        <p:spPr>
          <a:xfrm flipH="1">
            <a:off x="7187825" y="1156012"/>
            <a:ext cx="589283" cy="523220"/>
          </a:xfrm>
          <a:prstGeom prst="rect">
            <a:avLst/>
          </a:prstGeom>
          <a:noFill/>
        </p:spPr>
        <p:txBody>
          <a:bodyPr wrap="square" rtlCol="0">
            <a:spAutoFit/>
          </a:bodyPr>
          <a:lstStyle/>
          <a:p>
            <a:pPr algn="ctr"/>
            <a:r>
              <a:rPr lang="en-US" sz="2800" b="1" dirty="0" smtClean="0"/>
              <a:t>IR</a:t>
            </a:r>
            <a:endParaRPr lang="en-US" sz="2800" b="1" dirty="0"/>
          </a:p>
        </p:txBody>
      </p:sp>
      <p:sp>
        <p:nvSpPr>
          <p:cNvPr id="7" name="TextBox 6"/>
          <p:cNvSpPr txBox="1"/>
          <p:nvPr/>
        </p:nvSpPr>
        <p:spPr>
          <a:xfrm>
            <a:off x="0" y="4277975"/>
            <a:ext cx="2976883" cy="954107"/>
          </a:xfrm>
          <a:prstGeom prst="rect">
            <a:avLst/>
          </a:prstGeom>
          <a:noFill/>
        </p:spPr>
        <p:txBody>
          <a:bodyPr wrap="square" rtlCol="0">
            <a:spAutoFit/>
          </a:bodyPr>
          <a:lstStyle/>
          <a:p>
            <a:r>
              <a:rPr lang="en-US" sz="2800" b="1" dirty="0" smtClean="0"/>
              <a:t>Tooling for many languages</a:t>
            </a:r>
            <a:endParaRPr lang="en-US" sz="2800" b="1" dirty="0"/>
          </a:p>
        </p:txBody>
      </p:sp>
      <p:pic>
        <p:nvPicPr>
          <p:cNvPr id="10" name="Picture 10" descr="Image result for thumbs down power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525" y="3822711"/>
            <a:ext cx="743004" cy="5584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flipH="1">
            <a:off x="2826052" y="4277975"/>
            <a:ext cx="2779950" cy="1200329"/>
          </a:xfrm>
          <a:prstGeom prst="rect">
            <a:avLst/>
          </a:prstGeom>
          <a:noFill/>
        </p:spPr>
        <p:txBody>
          <a:bodyPr wrap="square" rtlCol="0">
            <a:spAutoFit/>
          </a:bodyPr>
          <a:lstStyle/>
          <a:p>
            <a:r>
              <a:rPr lang="en-US" sz="2400" dirty="0" smtClean="0"/>
              <a:t>Different tool for different languages</a:t>
            </a:r>
          </a:p>
          <a:p>
            <a:pPr marL="342900" indent="-342900">
              <a:buFont typeface="Arial" panose="020B0604020202020204" pitchFamily="34" charset="0"/>
              <a:buChar char="•"/>
            </a:pPr>
            <a:r>
              <a:rPr lang="en-US" sz="2400" dirty="0" smtClean="0"/>
              <a:t>universalmutator</a:t>
            </a:r>
            <a:r>
              <a:rPr lang="en-US" sz="2400" baseline="30000" dirty="0" smtClean="0"/>
              <a:t>1</a:t>
            </a:r>
            <a:endParaRPr lang="en-US" sz="2400" dirty="0"/>
          </a:p>
        </p:txBody>
      </p:sp>
      <p:sp>
        <p:nvSpPr>
          <p:cNvPr id="14" name="TextBox 13"/>
          <p:cNvSpPr txBox="1"/>
          <p:nvPr/>
        </p:nvSpPr>
        <p:spPr>
          <a:xfrm flipH="1">
            <a:off x="0" y="6169581"/>
            <a:ext cx="9144000" cy="523220"/>
          </a:xfrm>
          <a:prstGeom prst="rect">
            <a:avLst/>
          </a:prstGeom>
          <a:noFill/>
        </p:spPr>
        <p:txBody>
          <a:bodyPr wrap="square" rtlCol="0">
            <a:spAutoFit/>
          </a:bodyPr>
          <a:lstStyle/>
          <a:p>
            <a:r>
              <a:rPr lang="en-US" sz="1400" baseline="30000" dirty="0" smtClean="0"/>
              <a:t>1</a:t>
            </a:r>
            <a:r>
              <a:rPr lang="en-US" sz="1400" dirty="0"/>
              <a:t>Alex Groce, Josie Holmes, Darko Marinov, </a:t>
            </a:r>
            <a:r>
              <a:rPr lang="en-US" sz="1400" b="1" dirty="0"/>
              <a:t>August Shi</a:t>
            </a:r>
            <a:r>
              <a:rPr lang="en-US" sz="1400" dirty="0"/>
              <a:t>, Lingming Zhang, </a:t>
            </a:r>
            <a:r>
              <a:rPr lang="en-US" sz="1400" dirty="0" smtClean="0"/>
              <a:t>“An </a:t>
            </a:r>
            <a:r>
              <a:rPr lang="en-US" sz="1400" dirty="0"/>
              <a:t>Extensible, Regular-Expression-Based Tool for Multi-Language Mutant </a:t>
            </a:r>
            <a:r>
              <a:rPr lang="en-US" sz="1400" dirty="0" smtClean="0"/>
              <a:t>Generation”, </a:t>
            </a:r>
            <a:r>
              <a:rPr lang="en-US" sz="1400" dirty="0"/>
              <a:t>ICSE </a:t>
            </a:r>
            <a:r>
              <a:rPr lang="en-US" sz="1400" dirty="0" smtClean="0"/>
              <a:t>Demo 2017</a:t>
            </a:r>
            <a:endParaRPr lang="en-US" sz="1400" dirty="0"/>
          </a:p>
        </p:txBody>
      </p:sp>
      <p:pic>
        <p:nvPicPr>
          <p:cNvPr id="17" name="Picture 10" descr="Image result for thumbs down power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110964" y="3822711"/>
            <a:ext cx="743004" cy="55845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flipH="1">
            <a:off x="5820937" y="4275703"/>
            <a:ext cx="3323063" cy="1200329"/>
          </a:xfrm>
          <a:prstGeom prst="rect">
            <a:avLst/>
          </a:prstGeom>
          <a:noFill/>
        </p:spPr>
        <p:txBody>
          <a:bodyPr wrap="square" rtlCol="0">
            <a:spAutoFit/>
          </a:bodyPr>
          <a:lstStyle/>
          <a:p>
            <a:r>
              <a:rPr lang="en-US" sz="2400" dirty="0" smtClean="0"/>
              <a:t>Tool applies for any language that compiles to same IR</a:t>
            </a:r>
            <a:endParaRPr lang="en-US" sz="2400" dirty="0"/>
          </a:p>
        </p:txBody>
      </p:sp>
      <p:sp>
        <p:nvSpPr>
          <p:cNvPr id="21" name="TextBox 20"/>
          <p:cNvSpPr txBox="1"/>
          <p:nvPr/>
        </p:nvSpPr>
        <p:spPr>
          <a:xfrm>
            <a:off x="0" y="2095803"/>
            <a:ext cx="3472183" cy="954107"/>
          </a:xfrm>
          <a:prstGeom prst="rect">
            <a:avLst/>
          </a:prstGeom>
          <a:noFill/>
        </p:spPr>
        <p:txBody>
          <a:bodyPr wrap="square" rtlCol="0">
            <a:spAutoFit/>
          </a:bodyPr>
          <a:lstStyle/>
          <a:p>
            <a:r>
              <a:rPr lang="en-US" sz="2800" b="1" dirty="0" smtClean="0"/>
              <a:t>Understanding mutants</a:t>
            </a:r>
            <a:endParaRPr lang="en-US" sz="2800" b="1" dirty="0"/>
          </a:p>
        </p:txBody>
      </p:sp>
      <p:pic>
        <p:nvPicPr>
          <p:cNvPr id="22" name="Picture 10" descr="Image result for thumbs down power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856564" y="1724597"/>
            <a:ext cx="743004" cy="55845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flipH="1">
            <a:off x="2838091" y="2271711"/>
            <a:ext cx="2779950" cy="830997"/>
          </a:xfrm>
          <a:prstGeom prst="rect">
            <a:avLst/>
          </a:prstGeom>
          <a:noFill/>
        </p:spPr>
        <p:txBody>
          <a:bodyPr wrap="square" rtlCol="0">
            <a:spAutoFit/>
          </a:bodyPr>
          <a:lstStyle/>
          <a:p>
            <a:r>
              <a:rPr lang="en-US" sz="2400" dirty="0" smtClean="0"/>
              <a:t>Mutants on code written by developer</a:t>
            </a:r>
            <a:endParaRPr lang="en-US" sz="2400" dirty="0"/>
          </a:p>
        </p:txBody>
      </p:sp>
      <p:pic>
        <p:nvPicPr>
          <p:cNvPr id="24" name="Picture 10" descr="Image result for thumbs down power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3269" y="1717486"/>
            <a:ext cx="743004" cy="55845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5820937" y="2283048"/>
            <a:ext cx="3323063" cy="1200329"/>
          </a:xfrm>
          <a:prstGeom prst="rect">
            <a:avLst/>
          </a:prstGeom>
          <a:noFill/>
        </p:spPr>
        <p:txBody>
          <a:bodyPr wrap="square" rtlCol="0">
            <a:spAutoFit/>
          </a:bodyPr>
          <a:lstStyle/>
          <a:p>
            <a:r>
              <a:rPr lang="en-US" sz="2400" dirty="0" smtClean="0"/>
              <a:t>Mutating generated code</a:t>
            </a:r>
          </a:p>
          <a:p>
            <a:pPr marL="342900" indent="-342900">
              <a:buFont typeface="Arial" panose="020B0604020202020204" pitchFamily="34" charset="0"/>
              <a:buChar char="•"/>
            </a:pPr>
            <a:r>
              <a:rPr lang="en-US" sz="2400" dirty="0" smtClean="0"/>
              <a:t>May not matter if just comparing test suites</a:t>
            </a:r>
            <a:endParaRPr lang="en-US" sz="2400" dirty="0"/>
          </a:p>
        </p:txBody>
      </p:sp>
    </p:spTree>
    <p:extLst>
      <p:ext uri="{BB962C8B-B14F-4D97-AF65-F5344CB8AC3E}">
        <p14:creationId xmlns:p14="http://schemas.microsoft.com/office/powerpoint/2010/main" val="79544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8" grpId="0"/>
      <p:bldP spid="21"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SRC vs IR (Quantitative) ?</a:t>
            </a:r>
            <a:endParaRPr lang="en-US" dirty="0"/>
          </a:p>
        </p:txBody>
      </p:sp>
      <p:sp>
        <p:nvSpPr>
          <p:cNvPr id="3" name="Content Placeholder 2"/>
          <p:cNvSpPr>
            <a:spLocks noGrp="1"/>
          </p:cNvSpPr>
          <p:nvPr>
            <p:ph idx="1"/>
          </p:nvPr>
        </p:nvSpPr>
        <p:spPr/>
        <p:txBody>
          <a:bodyPr>
            <a:normAutofit/>
          </a:bodyPr>
          <a:lstStyle/>
          <a:p>
            <a:r>
              <a:rPr lang="en-US" dirty="0" smtClean="0"/>
              <a:t>Efficiency of mutation testing</a:t>
            </a:r>
          </a:p>
          <a:p>
            <a:pPr lvl="1"/>
            <a:r>
              <a:rPr lang="en-US" dirty="0" smtClean="0"/>
              <a:t>Dominated by number of generated mutants</a:t>
            </a:r>
          </a:p>
          <a:p>
            <a:r>
              <a:rPr lang="en-US" dirty="0" smtClean="0"/>
              <a:t>Effectiveness of mutation testing</a:t>
            </a:r>
          </a:p>
          <a:p>
            <a:pPr lvl="1"/>
            <a:r>
              <a:rPr lang="en-US" dirty="0" smtClean="0"/>
              <a:t>Mutation scores</a:t>
            </a:r>
          </a:p>
          <a:p>
            <a:pPr lvl="1"/>
            <a:r>
              <a:rPr lang="en-US" dirty="0" smtClean="0"/>
              <a:t>Correlation with faults</a:t>
            </a:r>
          </a:p>
          <a:p>
            <a:pPr lvl="1"/>
            <a:r>
              <a:rPr lang="en-US" dirty="0" smtClean="0"/>
              <a:t>Effects of different operators</a:t>
            </a:r>
          </a:p>
          <a:p>
            <a:pPr lvl="1"/>
            <a:r>
              <a:rPr lang="en-US" dirty="0" smtClean="0"/>
              <a:t>Mutant </a:t>
            </a:r>
            <a:r>
              <a:rPr lang="en-US" dirty="0" err="1" smtClean="0"/>
              <a:t>subsumption</a:t>
            </a:r>
            <a:endParaRPr lang="en-US" dirty="0" smtClean="0"/>
          </a:p>
        </p:txBody>
      </p:sp>
      <p:sp>
        <p:nvSpPr>
          <p:cNvPr id="4" name="Slide Number Placeholder 3"/>
          <p:cNvSpPr>
            <a:spLocks noGrp="1"/>
          </p:cNvSpPr>
          <p:nvPr>
            <p:ph type="sldNum" sz="quarter" idx="12"/>
          </p:nvPr>
        </p:nvSpPr>
        <p:spPr/>
        <p:txBody>
          <a:bodyPr/>
          <a:lstStyle/>
          <a:p>
            <a:fld id="{9DE9BF6D-1861-4869-8ED6-766A5871B85D}" type="slidenum">
              <a:rPr lang="en-US" smtClean="0"/>
              <a:t>8</a:t>
            </a:fld>
            <a:endParaRPr lang="en-US"/>
          </a:p>
        </p:txBody>
      </p:sp>
      <p:sp>
        <p:nvSpPr>
          <p:cNvPr id="5" name="TextBox 4"/>
          <p:cNvSpPr txBox="1"/>
          <p:nvPr/>
        </p:nvSpPr>
        <p:spPr>
          <a:xfrm>
            <a:off x="6457950" y="4339014"/>
            <a:ext cx="1628077" cy="461665"/>
          </a:xfrm>
          <a:prstGeom prst="rect">
            <a:avLst/>
          </a:prstGeom>
          <a:noFill/>
        </p:spPr>
        <p:txBody>
          <a:bodyPr wrap="square" rtlCol="0">
            <a:spAutoFit/>
          </a:bodyPr>
          <a:lstStyle/>
          <a:p>
            <a:r>
              <a:rPr lang="en-US" sz="2400" dirty="0" smtClean="0">
                <a:solidFill>
                  <a:srgbClr val="FF0000"/>
                </a:solidFill>
              </a:rPr>
              <a:t>See paper</a:t>
            </a:r>
            <a:endParaRPr lang="en-US" sz="2400" dirty="0">
              <a:solidFill>
                <a:srgbClr val="FF0000"/>
              </a:solidFill>
            </a:endParaRPr>
          </a:p>
        </p:txBody>
      </p:sp>
      <p:cxnSp>
        <p:nvCxnSpPr>
          <p:cNvPr id="6" name="Straight Arrow Connector 5"/>
          <p:cNvCxnSpPr>
            <a:stCxn id="5" idx="1"/>
          </p:cNvCxnSpPr>
          <p:nvPr/>
        </p:nvCxnSpPr>
        <p:spPr>
          <a:xfrm flipH="1" flipV="1">
            <a:off x="5698273" y="4357422"/>
            <a:ext cx="759677" cy="2124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1"/>
          </p:cNvCxnSpPr>
          <p:nvPr/>
        </p:nvCxnSpPr>
        <p:spPr>
          <a:xfrm flipH="1">
            <a:off x="4371278" y="4569847"/>
            <a:ext cx="2086672" cy="3118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42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SRCIROR</a:t>
            </a:r>
            <a:endParaRPr lang="en-US" dirty="0"/>
          </a:p>
        </p:txBody>
      </p:sp>
      <p:sp>
        <p:nvSpPr>
          <p:cNvPr id="3" name="Content Placeholder 2"/>
          <p:cNvSpPr>
            <a:spLocks noGrp="1"/>
          </p:cNvSpPr>
          <p:nvPr>
            <p:ph idx="1"/>
          </p:nvPr>
        </p:nvSpPr>
        <p:spPr>
          <a:xfrm>
            <a:off x="0" y="1551710"/>
            <a:ext cx="9359900" cy="5306290"/>
          </a:xfrm>
        </p:spPr>
        <p:txBody>
          <a:bodyPr/>
          <a:lstStyle/>
          <a:p>
            <a:r>
              <a:rPr lang="en-US" dirty="0" smtClean="0"/>
              <a:t>Mutation testing tool for SRC and IR levels</a:t>
            </a:r>
            <a:r>
              <a:rPr lang="en-US" baseline="30000" dirty="0"/>
              <a:t>2</a:t>
            </a:r>
            <a:endParaRPr lang="en-US" dirty="0" smtClean="0"/>
          </a:p>
          <a:p>
            <a:pPr lvl="1"/>
            <a:r>
              <a:rPr lang="en-US" dirty="0"/>
              <a:t>https://</a:t>
            </a:r>
            <a:r>
              <a:rPr lang="en-US" dirty="0" smtClean="0"/>
              <a:t>github.com/TestingResearchIllinois/srciror</a:t>
            </a:r>
          </a:p>
          <a:p>
            <a:r>
              <a:rPr lang="en-US" dirty="0"/>
              <a:t>Same mutation operators on both levels</a:t>
            </a:r>
          </a:p>
          <a:p>
            <a:pPr lvl="1"/>
            <a:r>
              <a:rPr lang="en-US" dirty="0"/>
              <a:t>Arithmetic Operator </a:t>
            </a:r>
            <a:r>
              <a:rPr lang="en-US" dirty="0" smtClean="0"/>
              <a:t>Replacement, e.g., “+”    “-”</a:t>
            </a:r>
            <a:endParaRPr lang="en-US" dirty="0"/>
          </a:p>
          <a:p>
            <a:pPr lvl="1"/>
            <a:r>
              <a:rPr lang="en-US" dirty="0"/>
              <a:t>Logical Connector </a:t>
            </a:r>
            <a:r>
              <a:rPr lang="en-US" dirty="0" smtClean="0"/>
              <a:t>Replacement, e.g., “&amp;&amp;”    “||”</a:t>
            </a:r>
            <a:endParaRPr lang="en-US" dirty="0"/>
          </a:p>
          <a:p>
            <a:pPr lvl="1"/>
            <a:r>
              <a:rPr lang="en-US" dirty="0"/>
              <a:t>Relational Operator </a:t>
            </a:r>
            <a:r>
              <a:rPr lang="en-US" dirty="0" smtClean="0"/>
              <a:t>Replacement, e.g., “&gt;”    “&lt;“</a:t>
            </a:r>
            <a:endParaRPr lang="en-US" dirty="0"/>
          </a:p>
          <a:p>
            <a:pPr lvl="1"/>
            <a:r>
              <a:rPr lang="en-US" dirty="0"/>
              <a:t>Integer Constant </a:t>
            </a:r>
            <a:r>
              <a:rPr lang="en-US" dirty="0" smtClean="0"/>
              <a:t>Replacement, e.g., “0”    “1”</a:t>
            </a:r>
          </a:p>
          <a:p>
            <a:r>
              <a:rPr lang="en-US" dirty="0" smtClean="0"/>
              <a:t>Same operators do not guarantee same mutants</a:t>
            </a:r>
          </a:p>
          <a:p>
            <a:pPr lvl="1"/>
            <a:r>
              <a:rPr lang="en-US" dirty="0" smtClean="0"/>
              <a:t>Would SRC or IR have more mutants?</a:t>
            </a:r>
          </a:p>
        </p:txBody>
      </p:sp>
      <p:sp>
        <p:nvSpPr>
          <p:cNvPr id="4" name="Slide Number Placeholder 3"/>
          <p:cNvSpPr>
            <a:spLocks noGrp="1"/>
          </p:cNvSpPr>
          <p:nvPr>
            <p:ph type="sldNum" sz="quarter" idx="12"/>
          </p:nvPr>
        </p:nvSpPr>
        <p:spPr/>
        <p:txBody>
          <a:bodyPr/>
          <a:lstStyle/>
          <a:p>
            <a:fld id="{9DE9BF6D-1861-4869-8ED6-766A5871B85D}" type="slidenum">
              <a:rPr lang="en-US" smtClean="0"/>
              <a:t>9</a:t>
            </a:fld>
            <a:endParaRPr lang="en-US"/>
          </a:p>
        </p:txBody>
      </p:sp>
      <p:cxnSp>
        <p:nvCxnSpPr>
          <p:cNvPr id="6" name="Straight Arrow Connector 5"/>
          <p:cNvCxnSpPr/>
          <p:nvPr/>
        </p:nvCxnSpPr>
        <p:spPr>
          <a:xfrm flipV="1">
            <a:off x="7897283" y="3393073"/>
            <a:ext cx="370417" cy="4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869767" y="3896424"/>
            <a:ext cx="370417" cy="4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804150" y="4368284"/>
            <a:ext cx="370417" cy="4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321550" y="4891260"/>
            <a:ext cx="370417" cy="4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flipH="1">
            <a:off x="0" y="6236489"/>
            <a:ext cx="9144000" cy="523220"/>
          </a:xfrm>
          <a:prstGeom prst="rect">
            <a:avLst/>
          </a:prstGeom>
          <a:noFill/>
        </p:spPr>
        <p:txBody>
          <a:bodyPr wrap="square" rtlCol="0">
            <a:spAutoFit/>
          </a:bodyPr>
          <a:lstStyle/>
          <a:p>
            <a:r>
              <a:rPr lang="en-US" sz="1400" baseline="30000" dirty="0" smtClean="0"/>
              <a:t>2</a:t>
            </a:r>
            <a:r>
              <a:rPr lang="en-US" sz="1400" dirty="0" smtClean="0"/>
              <a:t>Farah Hariri,</a:t>
            </a:r>
            <a:r>
              <a:rPr lang="en-US" sz="1400" dirty="0"/>
              <a:t> </a:t>
            </a:r>
            <a:r>
              <a:rPr lang="en-US" sz="1400" b="1" dirty="0"/>
              <a:t>August </a:t>
            </a:r>
            <a:r>
              <a:rPr lang="en-US" sz="1400" b="1" dirty="0" smtClean="0"/>
              <a:t>Shi</a:t>
            </a:r>
            <a:r>
              <a:rPr lang="en-US" sz="1400" dirty="0" smtClean="0"/>
              <a:t>, </a:t>
            </a:r>
            <a:r>
              <a:rPr lang="en-US" sz="1400" dirty="0"/>
              <a:t>“SRCIROR: A Toolset for Mutation Testing of C Source Code and LLVM Intermediate Representation”, </a:t>
            </a:r>
            <a:r>
              <a:rPr lang="en-US" sz="1400" dirty="0" smtClean="0"/>
              <a:t>ASE Demo 2018</a:t>
            </a:r>
            <a:endParaRPr lang="en-US" sz="1400" dirty="0"/>
          </a:p>
        </p:txBody>
      </p:sp>
    </p:spTree>
    <p:extLst>
      <p:ext uri="{BB962C8B-B14F-4D97-AF65-F5344CB8AC3E}">
        <p14:creationId xmlns:p14="http://schemas.microsoft.com/office/powerpoint/2010/main" val="168878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45671</TotalTime>
  <Words>2777</Words>
  <Application>Microsoft Office PowerPoint</Application>
  <PresentationFormat>On-screen Show (4:3)</PresentationFormat>
  <Paragraphs>617</Paragraphs>
  <Slides>36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Cambria Math</vt:lpstr>
      <vt:lpstr>Consolas</vt:lpstr>
      <vt:lpstr>Office Theme</vt:lpstr>
      <vt:lpstr>Comparing Mutation Testing at the Levels of Source Code and Compiler Intermediate Representation</vt:lpstr>
      <vt:lpstr>Mutation Testing</vt:lpstr>
      <vt:lpstr>SRC Mutation Example (C Language)</vt:lpstr>
      <vt:lpstr>SRC Mutation Example (C Language)</vt:lpstr>
      <vt:lpstr>IR Mutation Example (LLVM)</vt:lpstr>
      <vt:lpstr>IR Mutation Example (LLVM)</vt:lpstr>
      <vt:lpstr>SRC vs IR (Qualitative)</vt:lpstr>
      <vt:lpstr>SRC vs IR (Quantitative) ?</vt:lpstr>
      <vt:lpstr>SRCIROR</vt:lpstr>
      <vt:lpstr>More IR Mutants</vt:lpstr>
      <vt:lpstr>More IR Mutants</vt:lpstr>
      <vt:lpstr>More IR Mutants</vt:lpstr>
      <vt:lpstr>More IR Mutants</vt:lpstr>
      <vt:lpstr>More IR Mutants</vt:lpstr>
      <vt:lpstr>More IR Mutants</vt:lpstr>
      <vt:lpstr>More IR Mutants</vt:lpstr>
      <vt:lpstr>More SRC Mutants</vt:lpstr>
      <vt:lpstr>More SRC Mutants</vt:lpstr>
      <vt:lpstr>More SRC Mutants</vt:lpstr>
      <vt:lpstr>Experimental Setup</vt:lpstr>
      <vt:lpstr>Number of Generated Mutants</vt:lpstr>
      <vt:lpstr>Equivalent and Duplicated Mutants</vt:lpstr>
      <vt:lpstr>Equivalent and Duplicated Mutants</vt:lpstr>
      <vt:lpstr>Mutation Score</vt:lpstr>
      <vt:lpstr>Correlating Mutation Scores</vt:lpstr>
      <vt:lpstr>Correlating Scores (per project)</vt:lpstr>
      <vt:lpstr>Correlation with Real Faults</vt:lpstr>
      <vt:lpstr>Space Results</vt:lpstr>
      <vt:lpstr>Conclusions</vt:lpstr>
      <vt:lpstr>BACKUP</vt:lpstr>
      <vt:lpstr>Experimental Setup</vt:lpstr>
      <vt:lpstr>Number of Generated Mutants</vt:lpstr>
      <vt:lpstr>Number of Generated Mutants</vt:lpstr>
      <vt:lpstr>Mutation Score</vt:lpstr>
      <vt:lpstr>Correlating Scores (all projects)</vt:lpstr>
      <vt:lpstr>Minimal/Surface Mutants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Mutation Testing at the Levels of Source Code and Compiler Intermediate Representation</dc:title>
  <dc:creator>August Shi</dc:creator>
  <cp:lastModifiedBy>August Shi</cp:lastModifiedBy>
  <cp:revision>283</cp:revision>
  <dcterms:created xsi:type="dcterms:W3CDTF">2019-03-23T19:59:52Z</dcterms:created>
  <dcterms:modified xsi:type="dcterms:W3CDTF">2019-06-04T21:59:45Z</dcterms:modified>
</cp:coreProperties>
</file>