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5" r:id="rId6"/>
    <p:sldId id="264" r:id="rId7"/>
    <p:sldId id="260" r:id="rId8"/>
    <p:sldId id="261" r:id="rId9"/>
    <p:sldId id="266" r:id="rId10"/>
    <p:sldId id="262" r:id="rId11"/>
    <p:sldId id="269" r:id="rId12"/>
    <p:sldId id="263" r:id="rId13"/>
    <p:sldId id="268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8743" autoAdjust="0"/>
  </p:normalViewPr>
  <p:slideViewPr>
    <p:cSldViewPr snapToGrid="0">
      <p:cViewPr varScale="1">
        <p:scale>
          <a:sx n="61" d="100"/>
          <a:sy n="61" d="100"/>
        </p:scale>
        <p:origin x="146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E95298-F91E-4F5A-A47A-C31DC13F4A10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33CDA4-457F-4D66-B867-62D79EB90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064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33CDA4-457F-4D66-B867-62D79EB909D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5607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aim to address these</a:t>
            </a:r>
            <a:r>
              <a:rPr lang="en-US" baseline="0" dirty="0" smtClean="0"/>
              <a:t> difficulties with the reengineering efforts across multiple languages/tools with…</a:t>
            </a:r>
          </a:p>
          <a:p>
            <a:r>
              <a:rPr lang="en-US" baseline="0" dirty="0" smtClean="0"/>
              <a:t>Emphasize that it is simple</a:t>
            </a:r>
            <a:r>
              <a:rPr lang="en-US" baseline="0" smtClean="0"/>
              <a:t>, but </a:t>
            </a:r>
            <a:r>
              <a:rPr lang="en-US" baseline="0" dirty="0" smtClean="0"/>
              <a:t>easily applicable…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33CDA4-457F-4D66-B867-62D79EB909D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9101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33CDA4-457F-4D66-B867-62D79EB909D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9836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PIT operators are default operators, and PIT naturally</a:t>
            </a:r>
            <a:r>
              <a:rPr lang="en-US" baseline="0" dirty="0" smtClean="0"/>
              <a:t> does covered mutants only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33CDA4-457F-4D66-B867-62D79EB909D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407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2AC82-92DD-415B-BE4B-E89FCDEBEF4E}" type="datetime1">
              <a:rPr lang="en-US" smtClean="0"/>
              <a:t>5/19/2018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F1E07-C2A5-407D-B878-01F7DE3FB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034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E70AE-5A5F-4377-896B-E9FB82CC8D21}" type="datetime1">
              <a:rPr lang="en-US" smtClean="0"/>
              <a:t>5/19/2018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F1E07-C2A5-407D-B878-01F7DE3FB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335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C105C-139B-4279-B16A-6A6550E3C135}" type="datetime1">
              <a:rPr lang="en-US" smtClean="0"/>
              <a:t>5/19/2018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F1E07-C2A5-407D-B878-01F7DE3FB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60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18944"/>
            <a:ext cx="91440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5624"/>
            <a:ext cx="9144000" cy="50323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D9673-D898-4CE5-8525-4E8DC2B310F0}" type="datetime1">
              <a:rPr lang="en-US" smtClean="0"/>
              <a:t>5/19/2018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F1E07-C2A5-407D-B878-01F7DE3FB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9351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A4EE7-57ED-42C8-BAF1-81CFDFB2E329}" type="datetime1">
              <a:rPr lang="en-US" smtClean="0"/>
              <a:t>5/19/2018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F1E07-C2A5-407D-B878-01F7DE3FB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679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A8A68-D38F-4702-A88F-CB51183F59EC}" type="datetime1">
              <a:rPr lang="en-US" smtClean="0"/>
              <a:t>5/19/2018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F1E07-C2A5-407D-B878-01F7DE3FB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943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C728-4253-48DC-ABC2-F94D6855201F}" type="datetime1">
              <a:rPr lang="en-US" smtClean="0"/>
              <a:t>5/19/2018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F1E07-C2A5-407D-B878-01F7DE3FB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058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2B325-F0F8-4713-95BE-51878CE91813}" type="datetime1">
              <a:rPr lang="en-US" smtClean="0"/>
              <a:t>5/19/2018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F1E07-C2A5-407D-B878-01F7DE3FB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790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F4584-9A1E-4300-8EA9-D5B6E6A06FDF}" type="datetime1">
              <a:rPr lang="en-US" smtClean="0"/>
              <a:t>5/19/2018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F1E07-C2A5-407D-B878-01F7DE3FB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837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327CA-5914-4EB1-A9D0-BFEA71CED19D}" type="datetime1">
              <a:rPr lang="en-US" smtClean="0"/>
              <a:t>5/19/2018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F1E07-C2A5-407D-B878-01F7DE3FB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16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F6120-A383-4388-B33A-C11BD3DDFD99}" type="datetime1">
              <a:rPr lang="en-US" smtClean="0"/>
              <a:t>5/19/2018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F1E07-C2A5-407D-B878-01F7DE3FB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406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5585E-C92B-41A5-83FE-9DB64D61C14D}" type="datetime1">
              <a:rPr lang="en-US" smtClean="0"/>
              <a:t>5/19/2018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F1E07-C2A5-407D-B878-01F7DE3FB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968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18801"/>
            <a:ext cx="7772400" cy="2387600"/>
          </a:xfrm>
        </p:spPr>
        <p:txBody>
          <a:bodyPr>
            <a:noAutofit/>
          </a:bodyPr>
          <a:lstStyle/>
          <a:p>
            <a:r>
              <a:rPr lang="en-US" sz="4400" dirty="0" smtClean="0"/>
              <a:t>An Extensible, Regular-Expression-Based Tool for Multi-Language Mutant Generation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106191"/>
            <a:ext cx="6858000" cy="216141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Alex Groce, Josie Holmes, Darko Marinov,</a:t>
            </a:r>
          </a:p>
          <a:p>
            <a:r>
              <a:rPr lang="en-US" b="1" dirty="0" smtClean="0"/>
              <a:t>August Shi</a:t>
            </a:r>
            <a:r>
              <a:rPr lang="en-US" dirty="0" smtClean="0"/>
              <a:t>, Lingming Zhang</a:t>
            </a:r>
            <a:endParaRPr lang="en-US" baseline="30000" dirty="0" smtClean="0"/>
          </a:p>
          <a:p>
            <a:endParaRPr lang="en-US" baseline="30000" dirty="0"/>
          </a:p>
          <a:p>
            <a:r>
              <a:rPr lang="en-US" dirty="0" smtClean="0"/>
              <a:t>ICSE Demo 2018</a:t>
            </a:r>
          </a:p>
          <a:p>
            <a:r>
              <a:rPr lang="en-US" dirty="0" smtClean="0"/>
              <a:t>Gothenburg, Sweden</a:t>
            </a:r>
          </a:p>
          <a:p>
            <a:r>
              <a:rPr lang="en-US" dirty="0" smtClean="0"/>
              <a:t>May 30, 2018</a:t>
            </a:r>
            <a:endParaRPr lang="en-US" dirty="0"/>
          </a:p>
          <a:p>
            <a:endParaRPr lang="en-US" dirty="0"/>
          </a:p>
        </p:txBody>
      </p:sp>
      <p:pic>
        <p:nvPicPr>
          <p:cNvPr id="1026" name="Picture 2" descr="Image result for university of texas dallas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1" y="5946286"/>
            <a:ext cx="2281956" cy="843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northern arizona university 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13" y="5652701"/>
            <a:ext cx="2814511" cy="1451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university of illinois at urbana-champaign log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8650" y="5967659"/>
            <a:ext cx="2806700" cy="821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13" y="4512516"/>
            <a:ext cx="1263176" cy="1263176"/>
          </a:xfrm>
          <a:prstGeom prst="rect">
            <a:avLst/>
          </a:prstGeom>
        </p:spPr>
      </p:pic>
      <p:sp>
        <p:nvSpPr>
          <p:cNvPr id="9" name="TextBox 3"/>
          <p:cNvSpPr txBox="1"/>
          <p:nvPr/>
        </p:nvSpPr>
        <p:spPr>
          <a:xfrm>
            <a:off x="1366489" y="4702894"/>
            <a:ext cx="14021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/>
              <a:t>CCF-1409423</a:t>
            </a:r>
          </a:p>
          <a:p>
            <a:r>
              <a:rPr lang="en-US" sz="1600" dirty="0" smtClean="0"/>
              <a:t>CCF-1421503</a:t>
            </a:r>
          </a:p>
          <a:p>
            <a:r>
              <a:rPr lang="en-US" sz="1600" dirty="0" smtClean="0"/>
              <a:t>CCF-1566589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82400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Preliminary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Compared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universalmutator</a:t>
            </a:r>
            <a:r>
              <a:rPr lang="en-US" dirty="0" smtClean="0"/>
              <a:t> against PIT and Major for mutating Java code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niversalmutator</a:t>
            </a:r>
            <a:r>
              <a:rPr lang="en-US" dirty="0" smtClean="0"/>
              <a:t> generates many more mutants than PIT, more similar with Major</a:t>
            </a:r>
          </a:p>
          <a:p>
            <a:r>
              <a:rPr lang="en-US" dirty="0"/>
              <a:t>The mutation scores are very similar between </a:t>
            </a:r>
            <a:r>
              <a:rPr lang="en-US" dirty="0" smtClean="0"/>
              <a:t>tools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F1E07-C2A5-407D-B878-01F7DE3FB99C}" type="slidenum">
              <a:rPr lang="en-US" smtClean="0"/>
              <a:t>10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6158535"/>
              </p:ext>
            </p:extLst>
          </p:nvPr>
        </p:nvGraphicFramePr>
        <p:xfrm>
          <a:off x="137160" y="2929571"/>
          <a:ext cx="8869680" cy="141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0">
                  <a:extLst>
                    <a:ext uri="{9D8B030D-6E8A-4147-A177-3AD203B41FA5}">
                      <a16:colId xmlns:a16="http://schemas.microsoft.com/office/drawing/2014/main" val="1881806634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657520868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466963235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4159650387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653905150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4204569135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4150721641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3974106494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1742326463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1505385125"/>
                    </a:ext>
                  </a:extLst>
                </a:gridCol>
              </a:tblGrid>
              <a:tr h="12735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Subject</a:t>
                      </a:r>
                      <a:endParaRPr lang="en-US" sz="16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PIT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Major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universalmutator</a:t>
                      </a:r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9537404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Gen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Kill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Score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Gen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Kill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Score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n-lt"/>
                          <a:cs typeface="Courier New" panose="02070309020205020404" pitchFamily="49" charset="0"/>
                        </a:rPr>
                        <a:t>Gen</a:t>
                      </a:r>
                      <a:endParaRPr lang="en-US" sz="1600" dirty="0">
                        <a:latin typeface="+mn-lt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n-lt"/>
                          <a:cs typeface="Courier New" panose="02070309020205020404" pitchFamily="49" charset="0"/>
                        </a:rPr>
                        <a:t>Kill</a:t>
                      </a:r>
                      <a:endParaRPr lang="en-US" sz="1600" dirty="0">
                        <a:latin typeface="+mn-lt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n-lt"/>
                          <a:cs typeface="Courier New" panose="02070309020205020404" pitchFamily="49" charset="0"/>
                        </a:rPr>
                        <a:t>Score</a:t>
                      </a:r>
                      <a:endParaRPr lang="en-US" sz="1600" dirty="0">
                        <a:latin typeface="+mn-lt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77832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Triangle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45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44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97.7%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139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130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93.5%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188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184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97.8%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28925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FizzBuzz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111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92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82.8%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244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202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82.7%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203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176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86.7%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48795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9826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Integration with build systems</a:t>
            </a:r>
          </a:p>
          <a:p>
            <a:r>
              <a:rPr lang="en-US" dirty="0" smtClean="0"/>
              <a:t>Comparison with other mutation testing tools, across different languages</a:t>
            </a:r>
          </a:p>
          <a:p>
            <a:r>
              <a:rPr lang="en-US" dirty="0" smtClean="0"/>
              <a:t>Making rules for many different languages, particularly the ones that do not have existing mutation testing tools</a:t>
            </a:r>
          </a:p>
          <a:p>
            <a:pPr lvl="1"/>
            <a:r>
              <a:rPr lang="en-US" dirty="0" smtClean="0"/>
              <a:t>We currently </a:t>
            </a:r>
            <a:r>
              <a:rPr lang="en-US" dirty="0"/>
              <a:t>support </a:t>
            </a:r>
            <a:r>
              <a:rPr lang="en-US" altLang="en-US" dirty="0"/>
              <a:t>C, </a:t>
            </a:r>
            <a:r>
              <a:rPr lang="en-US" altLang="en-US" dirty="0"/>
              <a:t>C</a:t>
            </a:r>
            <a:r>
              <a:rPr lang="en-US" altLang="en-US" dirty="0"/>
              <a:t>++, Java, Python, Swift, Rust, Go, </a:t>
            </a:r>
            <a:r>
              <a:rPr lang="en-US" altLang="en-US" dirty="0" smtClean="0"/>
              <a:t>Solidity</a:t>
            </a:r>
            <a:endParaRPr lang="en-US" alt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F1E07-C2A5-407D-B878-01F7DE3FB99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377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niversalmutator</a:t>
            </a:r>
            <a:r>
              <a:rPr lang="en-US" dirty="0" smtClean="0"/>
              <a:t> is a regex-based mutation testing tool</a:t>
            </a:r>
          </a:p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universalmutator</a:t>
            </a:r>
            <a:r>
              <a:rPr lang="en-US" dirty="0" smtClean="0"/>
              <a:t> supports mutation testing for multiple languages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niversalmutator</a:t>
            </a:r>
            <a:r>
              <a:rPr lang="en-US" dirty="0" smtClean="0"/>
              <a:t> allows for easy extending for new mutation operators</a:t>
            </a:r>
          </a:p>
          <a:p>
            <a:r>
              <a:rPr lang="en-US" b="1" dirty="0"/>
              <a:t>https://</a:t>
            </a:r>
            <a:r>
              <a:rPr lang="en-US" b="1" dirty="0" smtClean="0"/>
              <a:t>github.com/agroce/universalmutator</a:t>
            </a:r>
          </a:p>
          <a:p>
            <a:r>
              <a:rPr lang="en-US" b="1" dirty="0" smtClean="0"/>
              <a:t>Table 2 outside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F1E07-C2A5-407D-B878-01F7DE3FB99C}" type="slidenum">
              <a:rPr lang="en-US" smtClean="0"/>
              <a:t>12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6396334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awshi2@illinois.edu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202197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F1E07-C2A5-407D-B878-01F7DE3FB99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99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Incorporating TCE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Trivial Compiler Equivalence (TCE) can help remove equivalent/duplicated mutants</a:t>
            </a:r>
            <a:r>
              <a:rPr lang="en-US" baseline="30000" dirty="0" smtClean="0"/>
              <a:t>1</a:t>
            </a:r>
          </a:p>
          <a:p>
            <a:r>
              <a:rPr lang="en-US" dirty="0" smtClean="0"/>
              <a:t>Modify *_hander.py files for </a:t>
            </a:r>
            <a:r>
              <a:rPr lang="en-US" smtClean="0"/>
              <a:t>relevant source code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F1E07-C2A5-407D-B878-01F7DE3FB99C}" type="slidenum">
              <a:rPr lang="en-US" smtClean="0"/>
              <a:t>14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6198256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/>
              <a:t>1 </a:t>
            </a:r>
            <a:r>
              <a:rPr lang="en-US" altLang="en-US" sz="1400" dirty="0" err="1"/>
              <a:t>Papadakis</a:t>
            </a:r>
            <a:r>
              <a:rPr lang="en-US" altLang="en-US" sz="1400" dirty="0"/>
              <a:t>, </a:t>
            </a:r>
            <a:r>
              <a:rPr lang="en-US" altLang="en-US" sz="1400" dirty="0" smtClean="0"/>
              <a:t>M., </a:t>
            </a:r>
            <a:r>
              <a:rPr lang="en-US" altLang="en-US" sz="1400" dirty="0"/>
              <a:t>Jia, </a:t>
            </a:r>
            <a:r>
              <a:rPr lang="en-US" altLang="en-US" sz="1400" dirty="0" smtClean="0"/>
              <a:t>Y., Harman</a:t>
            </a:r>
            <a:r>
              <a:rPr lang="en-US" altLang="en-US" sz="1400" dirty="0"/>
              <a:t>, </a:t>
            </a:r>
            <a:r>
              <a:rPr lang="en-US" altLang="en-US" sz="1400" dirty="0" smtClean="0"/>
              <a:t>M., </a:t>
            </a:r>
            <a:r>
              <a:rPr lang="en-US" altLang="en-US" sz="1400" dirty="0"/>
              <a:t>Le </a:t>
            </a:r>
            <a:r>
              <a:rPr lang="en-US" altLang="en-US" sz="1400" dirty="0" err="1"/>
              <a:t>Traon</a:t>
            </a:r>
            <a:r>
              <a:rPr lang="en-US" altLang="en-US" sz="1400" dirty="0"/>
              <a:t>, </a:t>
            </a:r>
            <a:r>
              <a:rPr lang="en-US" altLang="en-US" sz="1400" dirty="0" smtClean="0"/>
              <a:t>Y. “</a:t>
            </a:r>
            <a:r>
              <a:rPr lang="en-US" sz="1400" dirty="0" smtClean="0"/>
              <a:t>Trivial </a:t>
            </a:r>
            <a:r>
              <a:rPr lang="en-US" sz="1400" dirty="0"/>
              <a:t>compiler equivalence: a large scale empirical study of a simple, fast and effective equivalent mutant detection </a:t>
            </a:r>
            <a:r>
              <a:rPr lang="en-US" sz="1400" dirty="0" smtClean="0"/>
              <a:t>technique”. ICSE 2015.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369536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Mutation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53333"/>
            <a:ext cx="9144000" cy="5032375"/>
          </a:xfrm>
        </p:spPr>
        <p:txBody>
          <a:bodyPr>
            <a:normAutofit/>
          </a:bodyPr>
          <a:lstStyle/>
          <a:p>
            <a:r>
              <a:rPr lang="en-US" b="1" dirty="0" smtClean="0"/>
              <a:t>Goal: </a:t>
            </a:r>
            <a:r>
              <a:rPr lang="en-US" dirty="0"/>
              <a:t>E</a:t>
            </a:r>
            <a:r>
              <a:rPr lang="en-US" dirty="0" smtClean="0"/>
              <a:t>valuate the quality of test suites</a:t>
            </a:r>
          </a:p>
          <a:p>
            <a:r>
              <a:rPr lang="en-US" dirty="0" smtClean="0"/>
              <a:t>Use mutation operators to make small syntactic changes to code under test, creating </a:t>
            </a:r>
            <a:r>
              <a:rPr lang="en-US" i="1" dirty="0" smtClean="0"/>
              <a:t>mutants</a:t>
            </a:r>
          </a:p>
          <a:p>
            <a:pPr lvl="1"/>
            <a:r>
              <a:rPr lang="en-US" dirty="0" smtClean="0"/>
              <a:t>Example: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		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= x + 1</a:t>
            </a:r>
            <a:endParaRPr lang="en-US" dirty="0"/>
          </a:p>
          <a:p>
            <a:r>
              <a:rPr lang="en-US" dirty="0" smtClean="0"/>
              <a:t>Run test suite on each mutant and see if test suite behavior changed (killed mutant)</a:t>
            </a:r>
          </a:p>
          <a:p>
            <a:r>
              <a:rPr lang="en-US" dirty="0" smtClean="0"/>
              <a:t>Compute </a:t>
            </a:r>
            <a:r>
              <a:rPr lang="en-US" i="1" dirty="0" smtClean="0"/>
              <a:t>mutation score</a:t>
            </a:r>
            <a:r>
              <a:rPr lang="en-US" dirty="0" smtClean="0"/>
              <a:t>, percent of mutants killed	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F1E07-C2A5-407D-B878-01F7DE3FB99C}" type="slidenum">
              <a:rPr lang="en-US" smtClean="0"/>
              <a:t>2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5618681" y="4055783"/>
            <a:ext cx="356947" cy="15268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834098" y="3806487"/>
            <a:ext cx="47413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endParaRPr lang="en-US" sz="30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8181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Tooling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Mutation testing tools for various languages (Java, C, Python, and more)</a:t>
            </a:r>
          </a:p>
          <a:p>
            <a:pPr lvl="1"/>
            <a:r>
              <a:rPr lang="en-US" dirty="0" smtClean="0"/>
              <a:t>PIT, Major</a:t>
            </a:r>
            <a:r>
              <a:rPr lang="en-US" dirty="0"/>
              <a:t>, </a:t>
            </a:r>
            <a:r>
              <a:rPr lang="en-US" dirty="0" err="1" smtClean="0"/>
              <a:t>MuJava</a:t>
            </a:r>
            <a:r>
              <a:rPr lang="en-US" dirty="0" smtClean="0"/>
              <a:t>, </a:t>
            </a:r>
            <a:r>
              <a:rPr lang="en-US" dirty="0" err="1" smtClean="0"/>
              <a:t>Milu</a:t>
            </a:r>
            <a:r>
              <a:rPr lang="en-US" dirty="0" smtClean="0"/>
              <a:t>, </a:t>
            </a:r>
            <a:r>
              <a:rPr lang="en-US" dirty="0" err="1" smtClean="0"/>
              <a:t>Proteum</a:t>
            </a:r>
            <a:r>
              <a:rPr lang="en-US" dirty="0" smtClean="0"/>
              <a:t>, </a:t>
            </a:r>
            <a:r>
              <a:rPr lang="en-US" dirty="0" err="1" smtClean="0"/>
              <a:t>MutPy</a:t>
            </a:r>
            <a:r>
              <a:rPr lang="en-US" dirty="0" smtClean="0"/>
              <a:t>, and more</a:t>
            </a:r>
          </a:p>
          <a:p>
            <a:r>
              <a:rPr lang="en-US" dirty="0" smtClean="0"/>
              <a:t>Similar mutation operators defined per language</a:t>
            </a:r>
          </a:p>
          <a:p>
            <a:pPr lvl="1"/>
            <a:r>
              <a:rPr lang="en-US" dirty="0" smtClean="0"/>
              <a:t>Replace arithmetic operators, logical operators, relational operators, constants</a:t>
            </a:r>
          </a:p>
          <a:p>
            <a:pPr lvl="1"/>
            <a:r>
              <a:rPr lang="en-US" dirty="0" smtClean="0"/>
              <a:t>Requires separate engineering for same operator across different tools/languages</a:t>
            </a:r>
          </a:p>
          <a:p>
            <a:r>
              <a:rPr lang="en-US" dirty="0" smtClean="0"/>
              <a:t>Difficult to add new operators for each tool</a:t>
            </a:r>
          </a:p>
          <a:p>
            <a:r>
              <a:rPr lang="en-US" dirty="0" smtClean="0"/>
              <a:t>Tool for new language takes significant engineering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F1E07-C2A5-407D-B878-01F7DE3FB99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997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niversalmutator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Simple, regular-expression based mutation tool</a:t>
            </a:r>
          </a:p>
          <a:p>
            <a:pPr lvl="1"/>
            <a:r>
              <a:rPr lang="en-US" dirty="0" smtClean="0"/>
              <a:t>Mutation operators are regexes, operate on source code</a:t>
            </a:r>
          </a:p>
          <a:p>
            <a:r>
              <a:rPr lang="en-US" dirty="0" smtClean="0"/>
              <a:t>Applies to multiple programming languages and easily extensible</a:t>
            </a:r>
          </a:p>
          <a:p>
            <a:r>
              <a:rPr lang="en-US" dirty="0" smtClean="0"/>
              <a:t>Principles:</a:t>
            </a:r>
          </a:p>
          <a:p>
            <a:pPr lvl="1"/>
            <a:r>
              <a:rPr lang="en-US" dirty="0" smtClean="0"/>
              <a:t>Operators can be applied without parsing the code</a:t>
            </a:r>
          </a:p>
          <a:p>
            <a:pPr lvl="1"/>
            <a:r>
              <a:rPr lang="en-US" dirty="0" smtClean="0"/>
              <a:t>Easily extensible to include new operators</a:t>
            </a:r>
          </a:p>
          <a:p>
            <a:pPr lvl="1"/>
            <a:r>
              <a:rPr lang="en-US" dirty="0" smtClean="0"/>
              <a:t>Separate “small tools” for mutant generation, mutant filtering,</a:t>
            </a:r>
            <a:r>
              <a:rPr lang="en-US" dirty="0"/>
              <a:t> </a:t>
            </a:r>
            <a:r>
              <a:rPr lang="en-US" dirty="0" smtClean="0"/>
              <a:t>and mutant execution</a:t>
            </a:r>
          </a:p>
          <a:p>
            <a:r>
              <a:rPr lang="en-US" b="1" dirty="0"/>
              <a:t>https://github.com/agroce/universalmutator</a:t>
            </a: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F1E07-C2A5-407D-B878-01F7DE3FB99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005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Usage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Install using pip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pip install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universalmutator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Generate mutants with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mutate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mutate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sourcefile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dirty="0" smtClean="0"/>
              <a:t>Perform mutation analysis to determine killed mutants and mutation score using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analyze_mutants</a:t>
            </a:r>
            <a:endParaRPr lang="en-US" dirty="0" smtClean="0"/>
          </a:p>
          <a:p>
            <a:pPr lvl="1"/>
            <a:r>
              <a:rPr lang="fr-F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analyze_mutants</a:t>
            </a:r>
            <a:r>
              <a:rPr lang="fr-F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fr-F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sourcefile</a:t>
            </a: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&lt;</a:t>
            </a:r>
            <a:r>
              <a:rPr lang="fr-F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testing</a:t>
            </a: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command&gt;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F1E07-C2A5-407D-B878-01F7DE3FB99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757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Demonstration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F1E07-C2A5-407D-B878-01F7DE3FB99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002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Regexes (Universal Rules)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F1E07-C2A5-407D-B878-01F7DE3FB99C}" type="slidenum">
              <a:rPr lang="en-US" smtClean="0"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97164" y="1570182"/>
            <a:ext cx="191192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\+ ==&gt; -</a:t>
            </a:r>
          </a:p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\+ ==&gt; *</a:t>
            </a:r>
          </a:p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\+ ==&gt; /</a:t>
            </a:r>
          </a:p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\+ ==&gt; %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09091" y="1644507"/>
            <a:ext cx="53016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Change arithmetic “+” to other operator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7163" y="2941231"/>
            <a:ext cx="191192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=</a:t>
            </a:r>
            <a:r>
              <a:rPr lang="en-US" sz="2000" b="1" dirty="0" smtClean="0"/>
              <a:t>= ==&gt; !=</a:t>
            </a:r>
          </a:p>
          <a:p>
            <a:r>
              <a:rPr lang="en-US" sz="2000" b="1" dirty="0"/>
              <a:t>=</a:t>
            </a:r>
            <a:r>
              <a:rPr lang="en-US" sz="2000" b="1" dirty="0" smtClean="0"/>
              <a:t>= ==&gt; &lt;=</a:t>
            </a:r>
          </a:p>
          <a:p>
            <a:r>
              <a:rPr lang="en-US" sz="2000" b="1" dirty="0"/>
              <a:t>=</a:t>
            </a:r>
            <a:r>
              <a:rPr lang="en-US" sz="2000" b="1" dirty="0" smtClean="0"/>
              <a:t>= ==&gt; &gt;=</a:t>
            </a:r>
          </a:p>
          <a:p>
            <a:r>
              <a:rPr lang="en-US" sz="2000" b="1" dirty="0"/>
              <a:t>=</a:t>
            </a:r>
            <a:r>
              <a:rPr lang="en-US" sz="2000" b="1" dirty="0" smtClean="0"/>
              <a:t>= ==&gt; &gt;</a:t>
            </a:r>
          </a:p>
          <a:p>
            <a:r>
              <a:rPr lang="en-US" sz="2000" b="1" dirty="0"/>
              <a:t>=</a:t>
            </a:r>
            <a:r>
              <a:rPr lang="en-US" sz="2000" b="1" dirty="0" smtClean="0"/>
              <a:t>= ==&gt; &lt;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09090" y="2994029"/>
            <a:ext cx="53016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Change relational “==” to other operator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7162" y="4620057"/>
            <a:ext cx="457200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n-NO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(\D)(\d+)(\D) ==&gt; \g0\3 (\D)(\d+)(\D) ==&gt; \g1\3 (\D)(\d+)(\D) ==&gt; \g-1\3 (\D)(\d+)(\D) ==&gt; \1(\2+1)\3 (\D)(\d+)(\D) ==&gt; \1(\2-1)\3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56728" y="4582130"/>
            <a:ext cx="27339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Change constants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195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Extending the </a:t>
            </a:r>
            <a:r>
              <a:rPr lang="en-US" dirty="0" err="1" smtClean="0"/>
              <a:t>Mutator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operators can be added as new regexes</a:t>
            </a:r>
          </a:p>
          <a:p>
            <a:r>
              <a:rPr lang="en-US" dirty="0" smtClean="0"/>
              <a:t>Create new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.rules</a:t>
            </a:r>
            <a:r>
              <a:rPr lang="en-US" dirty="0" smtClean="0"/>
              <a:t> file and add the regexes</a:t>
            </a:r>
          </a:p>
          <a:p>
            <a:r>
              <a:rPr lang="en-US" dirty="0" smtClean="0"/>
              <a:t>Example, modify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\+\+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==&gt;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+= 2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\+\+ ==&gt; --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F1E07-C2A5-407D-B878-01F7DE3FB99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92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Demonstration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F1E07-C2A5-407D-B878-01F7DE3FB99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720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20650</TotalTime>
  <Words>643</Words>
  <Application>Microsoft Office PowerPoint</Application>
  <PresentationFormat>On-screen Show (4:3)</PresentationFormat>
  <Paragraphs>141</Paragraphs>
  <Slides>14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Courier New</vt:lpstr>
      <vt:lpstr>Office Theme</vt:lpstr>
      <vt:lpstr>An Extensible, Regular-Expression-Based Tool for Multi-Language Mutant Generation</vt:lpstr>
      <vt:lpstr>Mutation Testing</vt:lpstr>
      <vt:lpstr>Current Tooling</vt:lpstr>
      <vt:lpstr>universalmutator</vt:lpstr>
      <vt:lpstr>Example Usage</vt:lpstr>
      <vt:lpstr>Demonstration</vt:lpstr>
      <vt:lpstr>Sample Regexes (Universal Rules)</vt:lpstr>
      <vt:lpstr>Extending the Mutator</vt:lpstr>
      <vt:lpstr>Demonstration</vt:lpstr>
      <vt:lpstr>Preliminary Evaluation</vt:lpstr>
      <vt:lpstr>Future Work</vt:lpstr>
      <vt:lpstr>Conclusions</vt:lpstr>
      <vt:lpstr>BACKUP</vt:lpstr>
      <vt:lpstr>Incorporating TCE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Extensible, Regular-Expression-Based Tool for Multi-Language Mutant Generation</dc:title>
  <dc:creator>August Shi</dc:creator>
  <cp:lastModifiedBy>August Shi</cp:lastModifiedBy>
  <cp:revision>86</cp:revision>
  <dcterms:created xsi:type="dcterms:W3CDTF">2018-05-17T03:53:58Z</dcterms:created>
  <dcterms:modified xsi:type="dcterms:W3CDTF">2018-05-31T12:04:14Z</dcterms:modified>
</cp:coreProperties>
</file>